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85" r:id="rId3"/>
    <p:sldId id="286" r:id="rId4"/>
    <p:sldId id="287" r:id="rId5"/>
    <p:sldId id="289" r:id="rId6"/>
    <p:sldId id="290" r:id="rId7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9689" autoAdjust="0"/>
  </p:normalViewPr>
  <p:slideViewPr>
    <p:cSldViewPr snapToGrid="0">
      <p:cViewPr varScale="1">
        <p:scale>
          <a:sx n="50" d="100"/>
          <a:sy n="50" d="100"/>
        </p:scale>
        <p:origin x="1008" y="2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92D178F-7A4B-40E3-A078-64FC6B07F317}" type="datetimeFigureOut">
              <a:rPr lang="en-US" smtClean="0"/>
              <a:pPr/>
              <a:t>2/14/2026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BAC6099-3B57-4B65-94B6-E24AB60E6A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8996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AC6099-3B57-4B65-94B6-E24AB60E6AB3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2270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D7BBE-196B-487E-A5B2-9F7C50808220}" type="datetimeFigureOut">
              <a:rPr lang="en-US" smtClean="0"/>
              <a:pPr/>
              <a:t>2/14/2026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105AD-01F2-45A2-87C4-2B75884862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480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D7BBE-196B-487E-A5B2-9F7C50808220}" type="datetimeFigureOut">
              <a:rPr lang="en-US" smtClean="0"/>
              <a:pPr/>
              <a:t>2/14/2026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105AD-01F2-45A2-87C4-2B75884862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414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D7BBE-196B-487E-A5B2-9F7C50808220}" type="datetimeFigureOut">
              <a:rPr lang="en-US" smtClean="0"/>
              <a:pPr/>
              <a:t>2/14/2026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105AD-01F2-45A2-87C4-2B75884862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102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D7BBE-196B-487E-A5B2-9F7C50808220}" type="datetimeFigureOut">
              <a:rPr lang="en-US" smtClean="0"/>
              <a:pPr/>
              <a:t>2/14/2026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105AD-01F2-45A2-87C4-2B75884862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598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D7BBE-196B-487E-A5B2-9F7C50808220}" type="datetimeFigureOut">
              <a:rPr lang="en-US" smtClean="0"/>
              <a:pPr/>
              <a:t>2/14/2026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105AD-01F2-45A2-87C4-2B75884862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762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D7BBE-196B-487E-A5B2-9F7C50808220}" type="datetimeFigureOut">
              <a:rPr lang="en-US" smtClean="0"/>
              <a:pPr/>
              <a:t>2/14/2026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105AD-01F2-45A2-87C4-2B75884862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016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D7BBE-196B-487E-A5B2-9F7C50808220}" type="datetimeFigureOut">
              <a:rPr lang="en-US" smtClean="0"/>
              <a:pPr/>
              <a:t>2/14/2026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105AD-01F2-45A2-87C4-2B75884862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7184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D7BBE-196B-487E-A5B2-9F7C50808220}" type="datetimeFigureOut">
              <a:rPr lang="en-US" smtClean="0"/>
              <a:pPr/>
              <a:t>2/14/2026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105AD-01F2-45A2-87C4-2B75884862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706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D7BBE-196B-487E-A5B2-9F7C50808220}" type="datetimeFigureOut">
              <a:rPr lang="en-US" smtClean="0"/>
              <a:pPr/>
              <a:t>2/14/2026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105AD-01F2-45A2-87C4-2B75884862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616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D7BBE-196B-487E-A5B2-9F7C50808220}" type="datetimeFigureOut">
              <a:rPr lang="en-US" smtClean="0"/>
              <a:pPr/>
              <a:t>2/14/2026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105AD-01F2-45A2-87C4-2B75884862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674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D7BBE-196B-487E-A5B2-9F7C50808220}" type="datetimeFigureOut">
              <a:rPr lang="en-US" smtClean="0"/>
              <a:pPr/>
              <a:t>2/14/2026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105AD-01F2-45A2-87C4-2B75884862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62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7D7BBE-196B-487E-A5B2-9F7C50808220}" type="datetimeFigureOut">
              <a:rPr lang="en-US" smtClean="0"/>
              <a:pPr/>
              <a:t>2/14/2026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0105AD-01F2-45A2-87C4-2B75884862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966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0668429-378D-485B-87A7-13E2F632DFB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b="23913"/>
          <a:stretch/>
        </p:blipFill>
        <p:spPr>
          <a:xfrm>
            <a:off x="-19595" y="0"/>
            <a:ext cx="9222379" cy="701702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DB079B0-1B97-49DF-8A08-04692AF49DA0}"/>
              </a:ext>
            </a:extLst>
          </p:cNvPr>
          <p:cNvSpPr txBox="1"/>
          <p:nvPr/>
        </p:nvSpPr>
        <p:spPr>
          <a:xfrm>
            <a:off x="1433256" y="3637721"/>
            <a:ext cx="641579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Lecciones</a:t>
            </a:r>
            <a:r>
              <a:rPr 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Jonás</a:t>
            </a:r>
          </a:p>
        </p:txBody>
      </p:sp>
    </p:spTree>
    <p:extLst>
      <p:ext uri="{BB962C8B-B14F-4D97-AF65-F5344CB8AC3E}">
        <p14:creationId xmlns:p14="http://schemas.microsoft.com/office/powerpoint/2010/main" val="4440907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037902E-F211-4592-8560-3D808C0A189B}"/>
              </a:ext>
            </a:extLst>
          </p:cNvPr>
          <p:cNvSpPr txBox="1">
            <a:spLocks/>
          </p:cNvSpPr>
          <p:nvPr/>
        </p:nvSpPr>
        <p:spPr>
          <a:xfrm>
            <a:off x="685800" y="402302"/>
            <a:ext cx="7772400" cy="62095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chemeClr val="bg1"/>
                </a:solidFill>
              </a:rPr>
              <a:t>El </a:t>
            </a:r>
            <a:r>
              <a:rPr lang="en-US" b="1" dirty="0" err="1">
                <a:solidFill>
                  <a:schemeClr val="bg1"/>
                </a:solidFill>
              </a:rPr>
              <a:t>escenario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E3EBE20-119D-4791-82F3-417AD9F6D52F}"/>
              </a:ext>
            </a:extLst>
          </p:cNvPr>
          <p:cNvSpPr txBox="1">
            <a:spLocks/>
          </p:cNvSpPr>
          <p:nvPr/>
        </p:nvSpPr>
        <p:spPr>
          <a:xfrm>
            <a:off x="685800" y="1371134"/>
            <a:ext cx="7848600" cy="513853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3200" dirty="0">
                <a:solidFill>
                  <a:schemeClr val="bg1"/>
                </a:solidFill>
              </a:rPr>
              <a:t>Nínive fue la capital del imperio asirio, una nación que Dios usaría para castigar a Israel y Judá.</a:t>
            </a:r>
            <a:endParaRPr lang="en-US" sz="3200" dirty="0">
              <a:solidFill>
                <a:schemeClr val="bg1"/>
              </a:solidFill>
            </a:endParaRPr>
          </a:p>
          <a:p>
            <a:pPr lvl="1">
              <a:buFont typeface="Calibri" panose="020F0502020204030204" pitchFamily="34" charset="0"/>
              <a:buChar char="-"/>
            </a:pPr>
            <a:r>
              <a:rPr lang="es-ES" sz="2800" dirty="0">
                <a:solidFill>
                  <a:schemeClr val="bg1"/>
                </a:solidFill>
              </a:rPr>
              <a:t>Eran una "ciudad sangrienta, llena de mentiras y botín" – Nahum 3:1</a:t>
            </a:r>
            <a:endParaRPr lang="en-US" sz="2800" dirty="0">
              <a:solidFill>
                <a:schemeClr val="bg1"/>
              </a:solidFill>
            </a:endParaRPr>
          </a:p>
          <a:p>
            <a:pPr lvl="1">
              <a:buFont typeface="Calibri" panose="020F0502020204030204" pitchFamily="34" charset="0"/>
              <a:buChar char="-"/>
            </a:pPr>
            <a:r>
              <a:rPr lang="es-ES" sz="2800" dirty="0">
                <a:solidFill>
                  <a:schemeClr val="bg1"/>
                </a:solidFill>
              </a:rPr>
              <a:t>Destruyeron salvajemente a otras naciones – Nahum 3:2-3</a:t>
            </a:r>
            <a:endParaRPr lang="en-US" sz="2800" dirty="0">
              <a:solidFill>
                <a:schemeClr val="bg1"/>
              </a:solidFill>
            </a:endParaRPr>
          </a:p>
          <a:p>
            <a:pPr lvl="1">
              <a:buFont typeface="Calibri" panose="020F0502020204030204" pitchFamily="34" charset="0"/>
              <a:buChar char="-"/>
            </a:pPr>
            <a:r>
              <a:rPr lang="es-ES" sz="2800" dirty="0">
                <a:solidFill>
                  <a:schemeClr val="bg1"/>
                </a:solidFill>
              </a:rPr>
              <a:t>Requerían pagos de Israel – II Reyes 15:19-20</a:t>
            </a:r>
            <a:endParaRPr lang="en-US" sz="2800" dirty="0">
              <a:solidFill>
                <a:schemeClr val="bg1"/>
              </a:solidFill>
            </a:endParaRPr>
          </a:p>
          <a:p>
            <a:r>
              <a:rPr lang="es-ES" sz="3200" dirty="0">
                <a:solidFill>
                  <a:schemeClr val="bg1"/>
                </a:solidFill>
              </a:rPr>
              <a:t>Dios envió a Jonás para darle a Nínive la oportunidad de arrepentirse</a:t>
            </a:r>
            <a:endParaRPr lang="en-US" sz="32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None/>
            </a:pP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492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7E41A7F-2AC2-4FCC-BA27-DB4D318C7271}"/>
              </a:ext>
            </a:extLst>
          </p:cNvPr>
          <p:cNvSpPr txBox="1">
            <a:spLocks/>
          </p:cNvSpPr>
          <p:nvPr/>
        </p:nvSpPr>
        <p:spPr>
          <a:xfrm>
            <a:off x="288235" y="1220627"/>
            <a:ext cx="8567530" cy="546367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b="1" dirty="0" err="1">
                <a:solidFill>
                  <a:schemeClr val="bg1"/>
                </a:solidFill>
              </a:rPr>
              <a:t>Jonah</a:t>
            </a:r>
            <a:r>
              <a:rPr lang="es-ES" sz="3600" b="1" dirty="0">
                <a:solidFill>
                  <a:schemeClr val="bg1"/>
                </a:solidFill>
              </a:rPr>
              <a:t> carecía de amor por los demás</a:t>
            </a:r>
            <a:endParaRPr lang="en-US" sz="3600" b="1" dirty="0">
              <a:solidFill>
                <a:schemeClr val="bg1"/>
              </a:solidFill>
            </a:endParaRPr>
          </a:p>
          <a:p>
            <a:pPr lvl="1">
              <a:buFont typeface="Calibri" panose="020F0502020204030204" pitchFamily="34" charset="0"/>
              <a:buChar char="–"/>
            </a:pPr>
            <a:endParaRPr lang="en-US" sz="800" dirty="0">
              <a:solidFill>
                <a:schemeClr val="bg1"/>
              </a:solidFill>
            </a:endParaRPr>
          </a:p>
          <a:p>
            <a:pPr lvl="1">
              <a:buFont typeface="Calibri" panose="020F0502020204030204" pitchFamily="34" charset="0"/>
              <a:buChar char="-"/>
            </a:pPr>
            <a:r>
              <a:rPr lang="es-ES" sz="2800" dirty="0">
                <a:solidFill>
                  <a:schemeClr val="bg1"/>
                </a:solidFill>
              </a:rPr>
              <a:t>El barco y sus ocupantes estaban en gran peligro y él no hizo nada</a:t>
            </a:r>
            <a:endParaRPr lang="en-US" sz="2800" dirty="0">
              <a:solidFill>
                <a:schemeClr val="bg1"/>
              </a:solidFill>
            </a:endParaRPr>
          </a:p>
          <a:p>
            <a:pPr lvl="2">
              <a:buFont typeface="Courier New" panose="02070309020205020404" pitchFamily="49" charset="0"/>
              <a:buChar char="o"/>
            </a:pPr>
            <a:r>
              <a:rPr lang="es-ES" sz="2400" dirty="0">
                <a:solidFill>
                  <a:schemeClr val="bg1"/>
                </a:solidFill>
              </a:rPr>
              <a:t>Mientras el barco y los marineros luchaban por salvarlo, él se quedó abajo y durmió – Jonás 1:5-6</a:t>
            </a:r>
            <a:endParaRPr lang="en-US" sz="2400" dirty="0">
              <a:solidFill>
                <a:schemeClr val="bg1"/>
              </a:solidFill>
            </a:endParaRPr>
          </a:p>
          <a:p>
            <a:pPr lvl="2">
              <a:buFont typeface="Courier New" panose="02070309020205020404" pitchFamily="49" charset="0"/>
              <a:buChar char="o"/>
            </a:pPr>
            <a:r>
              <a:rPr lang="es-ES" sz="2400" dirty="0">
                <a:solidFill>
                  <a:schemeClr val="bg1"/>
                </a:solidFill>
              </a:rPr>
              <a:t>Sabía cuál era el problema, pero no compartió esa información con los demás – Jonás 1:10</a:t>
            </a:r>
            <a:endParaRPr lang="en-US" sz="2400" dirty="0">
              <a:solidFill>
                <a:schemeClr val="bg1"/>
              </a:solidFill>
            </a:endParaRPr>
          </a:p>
          <a:p>
            <a:pPr lvl="1">
              <a:buFont typeface="Calibri" panose="020F0502020204030204" pitchFamily="34" charset="0"/>
              <a:buChar char="-"/>
            </a:pPr>
            <a:r>
              <a:rPr lang="es-ES" sz="2800" dirty="0">
                <a:solidFill>
                  <a:schemeClr val="bg1"/>
                </a:solidFill>
              </a:rPr>
              <a:t>Preferiría morir antes que ayudar a Nínive</a:t>
            </a:r>
            <a:endParaRPr lang="en-US" sz="2800" dirty="0">
              <a:solidFill>
                <a:schemeClr val="bg1"/>
              </a:solidFill>
            </a:endParaRPr>
          </a:p>
          <a:p>
            <a:pPr lvl="2">
              <a:buFont typeface="Courier New" panose="02070309020205020404" pitchFamily="49" charset="0"/>
              <a:buChar char="o"/>
            </a:pPr>
            <a:r>
              <a:rPr lang="es-ES" sz="2400" dirty="0">
                <a:solidFill>
                  <a:schemeClr val="bg1"/>
                </a:solidFill>
              </a:rPr>
              <a:t>Eligió ser arrojado del barco en vez de intentar ayudar a Nínive como Dios quería – Jonás 1:15</a:t>
            </a:r>
            <a:endParaRPr lang="en-US" sz="2400" dirty="0">
              <a:solidFill>
                <a:schemeClr val="bg1"/>
              </a:solidFill>
            </a:endParaRPr>
          </a:p>
          <a:p>
            <a:pPr lvl="1">
              <a:buFont typeface="Calibri" panose="020F0502020204030204" pitchFamily="34" charset="0"/>
              <a:buChar char="-"/>
            </a:pPr>
            <a:r>
              <a:rPr lang="es-ES" sz="2800" dirty="0">
                <a:solidFill>
                  <a:schemeClr val="bg1"/>
                </a:solidFill>
              </a:rPr>
              <a:t>Los marineros mostraron más preocupación por Jonás que él por ellos – Jonás 1:13</a:t>
            </a:r>
            <a:r>
              <a:rPr lang="en-US" sz="2600" dirty="0">
                <a:solidFill>
                  <a:schemeClr val="bg1"/>
                </a:solidFill>
              </a:rPr>
              <a:t>	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6463ED6-DF8E-EA2A-50B6-3BC0E3C9B605}"/>
              </a:ext>
            </a:extLst>
          </p:cNvPr>
          <p:cNvSpPr txBox="1">
            <a:spLocks/>
          </p:cNvSpPr>
          <p:nvPr/>
        </p:nvSpPr>
        <p:spPr>
          <a:xfrm>
            <a:off x="685800" y="173702"/>
            <a:ext cx="7772400" cy="62095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chemeClr val="bg1"/>
                </a:solidFill>
              </a:rPr>
              <a:t>El </a:t>
            </a:r>
            <a:r>
              <a:rPr lang="en-US" b="1" dirty="0" err="1">
                <a:solidFill>
                  <a:schemeClr val="bg1"/>
                </a:solidFill>
              </a:rPr>
              <a:t>problema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4998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70C82E-E075-40DF-90F3-CBD79247E4FA}"/>
              </a:ext>
            </a:extLst>
          </p:cNvPr>
          <p:cNvSpPr txBox="1">
            <a:spLocks/>
          </p:cNvSpPr>
          <p:nvPr/>
        </p:nvSpPr>
        <p:spPr>
          <a:xfrm>
            <a:off x="419099" y="956641"/>
            <a:ext cx="8362951" cy="590135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b="1" dirty="0">
                <a:solidFill>
                  <a:schemeClr val="bg1"/>
                </a:solidFill>
              </a:rPr>
              <a:t>La falta de amor de </a:t>
            </a:r>
            <a:r>
              <a:rPr lang="es-ES" sz="3600" b="1" dirty="0" err="1">
                <a:solidFill>
                  <a:schemeClr val="bg1"/>
                </a:solidFill>
              </a:rPr>
              <a:t>Jonah</a:t>
            </a:r>
            <a:r>
              <a:rPr lang="es-ES" sz="3600" b="1" dirty="0">
                <a:solidFill>
                  <a:schemeClr val="bg1"/>
                </a:solidFill>
              </a:rPr>
              <a:t> significaba que no tenía piedad</a:t>
            </a:r>
            <a:endParaRPr lang="en-US" sz="3600" b="1" dirty="0">
              <a:solidFill>
                <a:schemeClr val="bg1"/>
              </a:solidFill>
            </a:endParaRPr>
          </a:p>
          <a:p>
            <a:pPr lvl="1">
              <a:buFont typeface="Calibri" panose="020F0502020204030204" pitchFamily="34" charset="0"/>
              <a:buChar char="–"/>
            </a:pPr>
            <a:endParaRPr lang="en-US" sz="800" dirty="0">
              <a:solidFill>
                <a:schemeClr val="bg1"/>
              </a:solidFill>
            </a:endParaRPr>
          </a:p>
          <a:p>
            <a:pPr lvl="1">
              <a:buFont typeface="Calibri" panose="020F0502020204030204" pitchFamily="34" charset="0"/>
              <a:buChar char="-"/>
            </a:pPr>
            <a:r>
              <a:rPr lang="es-ES" sz="2800" dirty="0">
                <a:solidFill>
                  <a:schemeClr val="bg1"/>
                </a:solidFill>
              </a:rPr>
              <a:t>Sentía que era mejor que quienes adoraban ídolos – Jonás 2:8</a:t>
            </a:r>
            <a:endParaRPr lang="en-US" sz="2800" dirty="0">
              <a:solidFill>
                <a:schemeClr val="bg1"/>
              </a:solidFill>
            </a:endParaRPr>
          </a:p>
          <a:p>
            <a:pPr lvl="1">
              <a:buFont typeface="Calibri" panose="020F0502020204030204" pitchFamily="34" charset="0"/>
              <a:buChar char="-"/>
            </a:pPr>
            <a:r>
              <a:rPr lang="es-ES" sz="2800" dirty="0">
                <a:solidFill>
                  <a:schemeClr val="bg1"/>
                </a:solidFill>
              </a:rPr>
              <a:t>Consideraba sus sacrificios y el cumplimiento de sus votos como un "pago" por la liberación de Dios – Jonás 2:9</a:t>
            </a:r>
            <a:endParaRPr lang="en-US" sz="2800" dirty="0">
              <a:solidFill>
                <a:schemeClr val="bg1"/>
              </a:solidFill>
            </a:endParaRPr>
          </a:p>
          <a:p>
            <a:pPr lvl="1">
              <a:buFont typeface="Calibri" panose="020F0502020204030204" pitchFamily="34" charset="0"/>
              <a:buChar char="-"/>
            </a:pPr>
            <a:r>
              <a:rPr lang="es-ES" sz="2800" dirty="0">
                <a:solidFill>
                  <a:schemeClr val="bg1"/>
                </a:solidFill>
              </a:rPr>
              <a:t>Su oración muestra gratitud pero no arrepentimiento</a:t>
            </a:r>
            <a:endParaRPr lang="en-US" sz="2800" dirty="0">
              <a:solidFill>
                <a:schemeClr val="bg1"/>
              </a:solidFill>
            </a:endParaRPr>
          </a:p>
          <a:p>
            <a:pPr lvl="1">
              <a:buFont typeface="Calibri" panose="020F0502020204030204" pitchFamily="34" charset="0"/>
              <a:buChar char="-"/>
            </a:pPr>
            <a:r>
              <a:rPr lang="es-ES" sz="2800" dirty="0">
                <a:solidFill>
                  <a:schemeClr val="bg1"/>
                </a:solidFill>
              </a:rPr>
              <a:t>Quería que otros recibieran lo que merecían – Jonás 4:1-3, 5</a:t>
            </a:r>
            <a:endParaRPr lang="en-US" sz="2800" dirty="0">
              <a:solidFill>
                <a:schemeClr val="bg1"/>
              </a:solidFill>
            </a:endParaRPr>
          </a:p>
          <a:p>
            <a:pPr lvl="1">
              <a:buFont typeface="Calibri" panose="020F0502020204030204" pitchFamily="34" charset="0"/>
              <a:buChar char="-"/>
            </a:pPr>
            <a:r>
              <a:rPr lang="es-ES" sz="2800" dirty="0">
                <a:solidFill>
                  <a:schemeClr val="bg1"/>
                </a:solidFill>
              </a:rPr>
              <a:t>Intentó huir de Dios – Jonás 1:3</a:t>
            </a:r>
            <a:endParaRPr lang="en-US" sz="2400" dirty="0">
              <a:solidFill>
                <a:schemeClr val="bg1"/>
              </a:solidFill>
            </a:endParaRPr>
          </a:p>
          <a:p>
            <a:pPr lvl="1">
              <a:buFont typeface="Calibri" panose="020F0502020204030204" pitchFamily="34" charset="0"/>
              <a:buChar char="-"/>
            </a:pPr>
            <a:endParaRPr lang="en-US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None/>
            </a:pP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48F2BA-7718-C964-9B8D-A1EF190491B7}"/>
              </a:ext>
            </a:extLst>
          </p:cNvPr>
          <p:cNvSpPr txBox="1">
            <a:spLocks/>
          </p:cNvSpPr>
          <p:nvPr/>
        </p:nvSpPr>
        <p:spPr>
          <a:xfrm>
            <a:off x="685800" y="173702"/>
            <a:ext cx="7772400" cy="62095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chemeClr val="bg1"/>
                </a:solidFill>
              </a:rPr>
              <a:t>El </a:t>
            </a:r>
            <a:r>
              <a:rPr lang="en-US" b="1" dirty="0" err="1">
                <a:solidFill>
                  <a:schemeClr val="bg1"/>
                </a:solidFill>
              </a:rPr>
              <a:t>problema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262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70C82E-E075-40DF-90F3-CBD79247E4FA}"/>
              </a:ext>
            </a:extLst>
          </p:cNvPr>
          <p:cNvSpPr txBox="1">
            <a:spLocks/>
          </p:cNvSpPr>
          <p:nvPr/>
        </p:nvSpPr>
        <p:spPr>
          <a:xfrm>
            <a:off x="288235" y="1123950"/>
            <a:ext cx="8567530" cy="517745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b="1" dirty="0">
                <a:solidFill>
                  <a:schemeClr val="bg1"/>
                </a:solidFill>
              </a:rPr>
              <a:t>Jonás no se examinó a sí mismo ni aplicó las enseñanzas de Dios</a:t>
            </a:r>
            <a:endParaRPr lang="en-US" sz="36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800" dirty="0">
              <a:solidFill>
                <a:schemeClr val="bg1"/>
              </a:solidFill>
            </a:endParaRPr>
          </a:p>
          <a:p>
            <a:pPr lvl="1">
              <a:buFont typeface="Calibri" panose="020F0502020204030204" pitchFamily="34" charset="0"/>
              <a:buChar char="-"/>
            </a:pPr>
            <a:r>
              <a:rPr lang="es-ES" sz="2800" dirty="0">
                <a:solidFill>
                  <a:schemeClr val="bg1"/>
                </a:solidFill>
              </a:rPr>
              <a:t>Dios hizo crecer una calabaza sobre Jonás para darle sombra – Jonás 4:6</a:t>
            </a:r>
            <a:endParaRPr lang="en-US" sz="2800" dirty="0">
              <a:solidFill>
                <a:schemeClr val="bg1"/>
              </a:solidFill>
            </a:endParaRPr>
          </a:p>
          <a:p>
            <a:pPr lvl="2">
              <a:buFont typeface="Courier New" panose="02070309020205020404" pitchFamily="49" charset="0"/>
              <a:buChar char="o"/>
            </a:pPr>
            <a:r>
              <a:rPr lang="es-ES" sz="2400" dirty="0">
                <a:solidFill>
                  <a:schemeClr val="bg1"/>
                </a:solidFill>
              </a:rPr>
              <a:t>Dios muestra su preocupación por el hombre</a:t>
            </a:r>
            <a:endParaRPr lang="en-US" sz="2400" dirty="0">
              <a:solidFill>
                <a:schemeClr val="bg1"/>
              </a:solidFill>
            </a:endParaRPr>
          </a:p>
          <a:p>
            <a:pPr lvl="1">
              <a:buFont typeface="Calibri" panose="020F0502020204030204" pitchFamily="34" charset="0"/>
              <a:buChar char="-"/>
            </a:pPr>
            <a:r>
              <a:rPr lang="es-ES" sz="2800" dirty="0">
                <a:solidFill>
                  <a:schemeClr val="bg1"/>
                </a:solidFill>
              </a:rPr>
              <a:t>Dios entonces envió un gusano que hizo que la calabaza muriera y la sombra desapareciera – Jonás 4:7-8</a:t>
            </a:r>
            <a:endParaRPr lang="en-US" sz="2800" dirty="0">
              <a:solidFill>
                <a:schemeClr val="bg1"/>
              </a:solidFill>
            </a:endParaRPr>
          </a:p>
          <a:p>
            <a:pPr lvl="2">
              <a:buFont typeface="Courier New" panose="02070309020205020404" pitchFamily="49" charset="0"/>
              <a:buChar char="o"/>
            </a:pPr>
            <a:r>
              <a:rPr lang="es-ES" sz="2400" dirty="0">
                <a:solidFill>
                  <a:schemeClr val="bg1"/>
                </a:solidFill>
              </a:rPr>
              <a:t>Dios no nos debe nada</a:t>
            </a:r>
            <a:endParaRPr lang="en-US" sz="2400" dirty="0">
              <a:solidFill>
                <a:schemeClr val="bg1"/>
              </a:solidFill>
            </a:endParaRPr>
          </a:p>
          <a:p>
            <a:pPr lvl="1">
              <a:buFont typeface="Calibri" panose="020F0502020204030204" pitchFamily="34" charset="0"/>
              <a:buChar char="-"/>
            </a:pPr>
            <a:r>
              <a:rPr lang="es-ES" sz="2800" dirty="0">
                <a:solidFill>
                  <a:schemeClr val="bg1"/>
                </a:solidFill>
              </a:rPr>
              <a:t>Dios entonces señala que el pueblo de Nínive era importante para él – Jonás 4:10-11</a:t>
            </a:r>
            <a:endParaRPr lang="en-US" sz="2800" dirty="0">
              <a:solidFill>
                <a:schemeClr val="bg1"/>
              </a:solidFill>
            </a:endParaRPr>
          </a:p>
          <a:p>
            <a:pPr lvl="2">
              <a:buFont typeface="Courier New" panose="02070309020205020404" pitchFamily="49" charset="0"/>
              <a:buChar char="o"/>
            </a:pPr>
            <a:r>
              <a:rPr lang="es-ES" sz="2400" dirty="0">
                <a:solidFill>
                  <a:schemeClr val="bg1"/>
                </a:solidFill>
              </a:rPr>
              <a:t>Dios quiere que todos le sirvamos y que seamos salvos</a:t>
            </a:r>
            <a:endParaRPr lang="en-US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None/>
            </a:pP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C7E293-41C2-75D7-2354-68307C693CF0}"/>
              </a:ext>
            </a:extLst>
          </p:cNvPr>
          <p:cNvSpPr txBox="1">
            <a:spLocks/>
          </p:cNvSpPr>
          <p:nvPr/>
        </p:nvSpPr>
        <p:spPr>
          <a:xfrm>
            <a:off x="685800" y="173702"/>
            <a:ext cx="7772400" cy="62095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chemeClr val="bg1"/>
                </a:solidFill>
              </a:rPr>
              <a:t>El </a:t>
            </a:r>
            <a:r>
              <a:rPr lang="en-US" b="1" dirty="0" err="1">
                <a:solidFill>
                  <a:schemeClr val="bg1"/>
                </a:solidFill>
              </a:rPr>
              <a:t>problema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0777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70C82E-E075-40DF-90F3-CBD79247E4FA}"/>
              </a:ext>
            </a:extLst>
          </p:cNvPr>
          <p:cNvSpPr txBox="1">
            <a:spLocks/>
          </p:cNvSpPr>
          <p:nvPr/>
        </p:nvSpPr>
        <p:spPr>
          <a:xfrm>
            <a:off x="590550" y="975691"/>
            <a:ext cx="7962900" cy="531080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400" b="1" u="sng" dirty="0">
                <a:solidFill>
                  <a:schemeClr val="bg1"/>
                </a:solidFill>
              </a:rPr>
              <a:t>Jesús</a:t>
            </a:r>
          </a:p>
          <a:p>
            <a:pPr lvl="1">
              <a:buFont typeface="Calibri" panose="020F0502020204030204" pitchFamily="34" charset="0"/>
              <a:buChar char="–"/>
            </a:pPr>
            <a:endParaRPr lang="en-US" sz="1000" dirty="0">
              <a:solidFill>
                <a:schemeClr val="bg1"/>
              </a:solidFill>
            </a:endParaRPr>
          </a:p>
          <a:p>
            <a:pPr lvl="1">
              <a:buFont typeface="Calibri" panose="020F0502020204030204" pitchFamily="34" charset="0"/>
              <a:buChar char="-"/>
            </a:pPr>
            <a:r>
              <a:rPr lang="en-US" sz="3600" dirty="0">
                <a:solidFill>
                  <a:schemeClr val="bg1"/>
                </a:solidFill>
              </a:rPr>
              <a:t>Como </a:t>
            </a:r>
            <a:r>
              <a:rPr lang="en-US" sz="3600" dirty="0" err="1">
                <a:solidFill>
                  <a:schemeClr val="bg1"/>
                </a:solidFill>
              </a:rPr>
              <a:t>pecadores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éramos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enemigos</a:t>
            </a:r>
            <a:r>
              <a:rPr lang="en-US" sz="3600" dirty="0">
                <a:solidFill>
                  <a:schemeClr val="bg1"/>
                </a:solidFill>
              </a:rPr>
              <a:t> – Romanos 5:10</a:t>
            </a:r>
          </a:p>
          <a:p>
            <a:pPr lvl="1">
              <a:buFont typeface="Calibri" panose="020F0502020204030204" pitchFamily="34" charset="0"/>
              <a:buChar char="-"/>
            </a:pPr>
            <a:r>
              <a:rPr lang="es-ES" sz="3600" dirty="0">
                <a:solidFill>
                  <a:schemeClr val="bg1"/>
                </a:solidFill>
              </a:rPr>
              <a:t>Mientras éramos pecadores, Jesús murió por nosotros – Romanos 5:8</a:t>
            </a:r>
            <a:endParaRPr lang="en-US" sz="3600" dirty="0">
              <a:solidFill>
                <a:schemeClr val="bg1"/>
              </a:solidFill>
            </a:endParaRPr>
          </a:p>
          <a:p>
            <a:pPr lvl="1">
              <a:buFont typeface="Calibri" panose="020F0502020204030204" pitchFamily="34" charset="0"/>
              <a:buChar char="-"/>
            </a:pPr>
            <a:r>
              <a:rPr lang="es-ES" sz="3600" dirty="0">
                <a:solidFill>
                  <a:schemeClr val="bg1"/>
                </a:solidFill>
              </a:rPr>
              <a:t>Jesús antepuso nuestro bienestar al suyo – Filipenses 2:6-8</a:t>
            </a:r>
            <a:endParaRPr lang="en-US" sz="3600" dirty="0">
              <a:solidFill>
                <a:schemeClr val="bg1"/>
              </a:solidFill>
            </a:endParaRPr>
          </a:p>
          <a:p>
            <a:pPr lvl="1">
              <a:buFont typeface="Calibri" panose="020F0502020204030204" pitchFamily="34" charset="0"/>
              <a:buChar char="-"/>
            </a:pPr>
            <a:r>
              <a:rPr lang="es-ES" sz="3600" dirty="0">
                <a:solidFill>
                  <a:schemeClr val="bg1"/>
                </a:solidFill>
              </a:rPr>
              <a:t>Jesús nos ha mostrado misericordia y gracia – II Juan 1:3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E7921C-A18E-1FDF-41BB-0863C4496A20}"/>
              </a:ext>
            </a:extLst>
          </p:cNvPr>
          <p:cNvSpPr txBox="1">
            <a:spLocks/>
          </p:cNvSpPr>
          <p:nvPr/>
        </p:nvSpPr>
        <p:spPr>
          <a:xfrm>
            <a:off x="685800" y="173702"/>
            <a:ext cx="7772400" cy="62095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chemeClr val="bg1"/>
                </a:solidFill>
              </a:rPr>
              <a:t>El </a:t>
            </a:r>
            <a:r>
              <a:rPr lang="en-US" b="1" dirty="0" err="1">
                <a:solidFill>
                  <a:schemeClr val="bg1"/>
                </a:solidFill>
              </a:rPr>
              <a:t>comportamiento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correcto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3325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1696</TotalTime>
  <Words>365</Words>
  <Application>Microsoft Office PowerPoint</Application>
  <PresentationFormat>On-screen Show (4:3)</PresentationFormat>
  <Paragraphs>41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Courier New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Hetrick, Mark</dc:creator>
  <cp:lastModifiedBy>Mary Jo Hetrick</cp:lastModifiedBy>
  <cp:revision>40</cp:revision>
  <cp:lastPrinted>2026-02-08T03:12:18Z</cp:lastPrinted>
  <dcterms:created xsi:type="dcterms:W3CDTF">2019-11-22T13:06:03Z</dcterms:created>
  <dcterms:modified xsi:type="dcterms:W3CDTF">2026-02-15T01:14:24Z</dcterms:modified>
</cp:coreProperties>
</file>