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56" r:id="rId2"/>
    <p:sldId id="260" r:id="rId3"/>
    <p:sldId id="259" r:id="rId4"/>
    <p:sldId id="258" r:id="rId5"/>
    <p:sldId id="261" r:id="rId6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85158" autoAdjust="0"/>
  </p:normalViewPr>
  <p:slideViewPr>
    <p:cSldViewPr snapToGrid="0">
      <p:cViewPr varScale="1">
        <p:scale>
          <a:sx n="47" d="100"/>
          <a:sy n="47" d="100"/>
        </p:scale>
        <p:origin x="1908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324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64A220-B63D-8CD5-00EF-745BA75A809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4AD27C-5F4F-1762-3A06-CD7BC8C4D36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EC9F409-3126-4B69-BD37-747FC55242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0223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CF16E5-CC45-4E91-BF48-28DBEE79CE56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1A65D0-6676-44EE-86A3-6DC236C6DE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57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1A65D0-6676-44EE-86A3-6DC236C6DE5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475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780B-0C26-4DC9-A749-713DB7A90F5F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3ECCD-F13E-4AA6-894A-41C77942F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168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780B-0C26-4DC9-A749-713DB7A90F5F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3ECCD-F13E-4AA6-894A-41C77942F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93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780B-0C26-4DC9-A749-713DB7A90F5F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3ECCD-F13E-4AA6-894A-41C77942F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25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780B-0C26-4DC9-A749-713DB7A90F5F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3ECCD-F13E-4AA6-894A-41C77942F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341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780B-0C26-4DC9-A749-713DB7A90F5F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3ECCD-F13E-4AA6-894A-41C77942F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499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780B-0C26-4DC9-A749-713DB7A90F5F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3ECCD-F13E-4AA6-894A-41C77942F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027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780B-0C26-4DC9-A749-713DB7A90F5F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3ECCD-F13E-4AA6-894A-41C77942F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257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780B-0C26-4DC9-A749-713DB7A90F5F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3ECCD-F13E-4AA6-894A-41C77942F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475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780B-0C26-4DC9-A749-713DB7A90F5F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3ECCD-F13E-4AA6-894A-41C77942F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837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780B-0C26-4DC9-A749-713DB7A90F5F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3ECCD-F13E-4AA6-894A-41C77942F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876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780B-0C26-4DC9-A749-713DB7A90F5F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3ECCD-F13E-4AA6-894A-41C77942F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431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D9780B-0C26-4DC9-A749-713DB7A90F5F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23ECCD-F13E-4AA6-894A-41C77942F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445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mountain range with rocky hills&#10;&#10;AI-generated content may be incorrect.">
            <a:extLst>
              <a:ext uri="{FF2B5EF4-FFF2-40B4-BE49-F238E27FC236}">
                <a16:creationId xmlns:a16="http://schemas.microsoft.com/office/drawing/2014/main" id="{28F56C38-1723-0FA0-2CAB-34556D83B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1" r="5571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1F7C553-C120-0EAF-7B70-3AECD5B5C9E3}"/>
              </a:ext>
            </a:extLst>
          </p:cNvPr>
          <p:cNvSpPr txBox="1"/>
          <p:nvPr/>
        </p:nvSpPr>
        <p:spPr>
          <a:xfrm>
            <a:off x="2191508" y="2930012"/>
            <a:ext cx="4760983" cy="1292662"/>
          </a:xfrm>
          <a:prstGeom prst="rect">
            <a:avLst/>
          </a:prstGeom>
          <a:solidFill>
            <a:schemeClr val="bg1">
              <a:lumMod val="85000"/>
              <a:alpha val="77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6000" dirty="0"/>
              <a:t>Standing Firm</a:t>
            </a:r>
          </a:p>
          <a:p>
            <a:pPr algn="ctr"/>
            <a:r>
              <a:rPr lang="en-US" dirty="0"/>
              <a:t>Exodus 32:21-29</a:t>
            </a:r>
          </a:p>
        </p:txBody>
      </p:sp>
    </p:spTree>
    <p:extLst>
      <p:ext uri="{BB962C8B-B14F-4D97-AF65-F5344CB8AC3E}">
        <p14:creationId xmlns:p14="http://schemas.microsoft.com/office/powerpoint/2010/main" val="1735532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F8E22-3285-9EDD-8341-EFDC1DB17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63984AB-4717-2214-3FDA-66BE28A82567}"/>
              </a:ext>
            </a:extLst>
          </p:cNvPr>
          <p:cNvSpPr txBox="1"/>
          <p:nvPr/>
        </p:nvSpPr>
        <p:spPr>
          <a:xfrm>
            <a:off x="-1" y="-1"/>
            <a:ext cx="9144000" cy="6176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Exodus 19:9-13  God tells Moses he is coming to him in a thick cloud </a:t>
            </a:r>
            <a:r>
              <a:rPr lang="en-US" sz="2400" b="1" i="1" dirty="0"/>
              <a:t>“That the people may hear when I speak with you, and may believe you forever.”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Exodus 16-20  Mount Sinai was wrapped in smoke and trembled when God came down.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Exodus 20: 1-17  God speaks the 10 commandments to Moses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Exodus 20:18  </a:t>
            </a:r>
            <a:r>
              <a:rPr lang="en-US" sz="2400" b="1" i="1" dirty="0"/>
              <a:t>“When all the people saw the thunder and the flashes of lightning and the sound of the trumpet and the mountain smoking, the people were afraid and trembled,”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Exodus 20:20  Moses tells them that God is testing them, </a:t>
            </a:r>
            <a:r>
              <a:rPr lang="en-US" sz="2400" b="1" i="1" dirty="0"/>
              <a:t>“that the fear of him may be before you, that you may not sin.”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AA863A-1213-05B4-8CC1-E9B74401AFA9}"/>
              </a:ext>
            </a:extLst>
          </p:cNvPr>
          <p:cNvSpPr txBox="1">
            <a:spLocks/>
          </p:cNvSpPr>
          <p:nvPr/>
        </p:nvSpPr>
        <p:spPr>
          <a:xfrm>
            <a:off x="177557" y="186994"/>
            <a:ext cx="7886700" cy="8239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Standing Firm</a:t>
            </a:r>
          </a:p>
        </p:txBody>
      </p:sp>
    </p:spTree>
    <p:extLst>
      <p:ext uri="{BB962C8B-B14F-4D97-AF65-F5344CB8AC3E}">
        <p14:creationId xmlns:p14="http://schemas.microsoft.com/office/powerpoint/2010/main" val="4154998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1ABEAE-8582-5E5F-4025-6495D85D4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2688FA-B83A-48AA-FB33-0C4436BEEB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688"/>
          <a:stretch>
            <a:fillRect/>
          </a:stretch>
        </p:blipFill>
        <p:spPr>
          <a:xfrm>
            <a:off x="1891767" y="10"/>
            <a:ext cx="7252231" cy="685799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42696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64D7A7-4440-F430-F187-EC3310B6D52F}"/>
              </a:ext>
            </a:extLst>
          </p:cNvPr>
          <p:cNvSpPr txBox="1"/>
          <p:nvPr/>
        </p:nvSpPr>
        <p:spPr>
          <a:xfrm>
            <a:off x="186814" y="1455173"/>
            <a:ext cx="3834580" cy="47217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85750" indent="-228600" defTabSz="9144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Exodus 24:3  Moses shares what God has told him </a:t>
            </a:r>
            <a:r>
              <a:rPr lang="en-US" sz="2000" b="1" i="1" dirty="0"/>
              <a:t>“All the people answered with one voice and said, all the words that the lord has spoken we will do.”</a:t>
            </a:r>
          </a:p>
          <a:p>
            <a:pPr marL="285750" indent="-228600" defTabSz="9144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Exodus 24:7  Moses read the book of the covenant to the people and the told him </a:t>
            </a:r>
            <a:r>
              <a:rPr lang="en-US" sz="2000" b="1" i="1" dirty="0"/>
              <a:t>“all that the Lord has spoken we will do and be obedient.”</a:t>
            </a:r>
          </a:p>
          <a:p>
            <a:pPr marL="285750" indent="-228600" defTabSz="9144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Exodus 24:14  Moses prepares to return to Mount Sinai and puts Aaron and Hur in charge.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0820B44-C2B4-6EAE-5874-42CCCDEC1623}"/>
              </a:ext>
            </a:extLst>
          </p:cNvPr>
          <p:cNvSpPr txBox="1">
            <a:spLocks/>
          </p:cNvSpPr>
          <p:nvPr/>
        </p:nvSpPr>
        <p:spPr>
          <a:xfrm>
            <a:off x="177557" y="186994"/>
            <a:ext cx="7886700" cy="8239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Standing Firm</a:t>
            </a:r>
          </a:p>
        </p:txBody>
      </p:sp>
    </p:spTree>
    <p:extLst>
      <p:ext uri="{BB962C8B-B14F-4D97-AF65-F5344CB8AC3E}">
        <p14:creationId xmlns:p14="http://schemas.microsoft.com/office/powerpoint/2010/main" val="702823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17CE7-AC6F-7E6A-90CF-BFD4AEADA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676C959-5CD1-4F6B-B822-E0DFF02EBC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6986" y="658105"/>
            <a:ext cx="4390027" cy="194121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64C6238-22D4-45D0-E232-F80E0980F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557" y="186994"/>
            <a:ext cx="7886700" cy="823912"/>
          </a:xfrm>
        </p:spPr>
        <p:txBody>
          <a:bodyPr/>
          <a:lstStyle/>
          <a:p>
            <a:r>
              <a:rPr lang="en-US" dirty="0"/>
              <a:t>Standing Firm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212937-7AFB-61AE-85DB-5862437768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155" y="2251438"/>
            <a:ext cx="4390027" cy="590089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Aaron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9EB4C2-4BA3-6A6F-8AFC-5587F86A88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" y="2694041"/>
            <a:ext cx="4498182" cy="5024283"/>
          </a:xfrm>
        </p:spPr>
        <p:txBody>
          <a:bodyPr>
            <a:normAutofit/>
          </a:bodyPr>
          <a:lstStyle/>
          <a:p>
            <a:r>
              <a:rPr lang="en-US" sz="1900" dirty="0"/>
              <a:t>Exodus 32:1  Because Moses has been gone, the people ask Aaron to </a:t>
            </a:r>
            <a:r>
              <a:rPr lang="en-US" sz="1900" b="1" i="1" dirty="0"/>
              <a:t>“make us gods (idols) to go before us.”</a:t>
            </a:r>
          </a:p>
          <a:p>
            <a:r>
              <a:rPr lang="en-US" sz="1900" dirty="0"/>
              <a:t>Exodus 32:2-6  Aaron does what they ask and declares </a:t>
            </a:r>
            <a:r>
              <a:rPr lang="en-US" sz="1900" b="1" i="1" dirty="0"/>
              <a:t>“Tomorrow shall be a feast to the Lord”</a:t>
            </a:r>
          </a:p>
          <a:p>
            <a:r>
              <a:rPr lang="en-US" sz="1900" dirty="0"/>
              <a:t>Exodus 32:21  Moses ask him what they did to him </a:t>
            </a:r>
            <a:r>
              <a:rPr lang="en-US" sz="1900" b="1" i="1" dirty="0"/>
              <a:t>“that you have brough such a great sin upon them?”</a:t>
            </a:r>
          </a:p>
          <a:p>
            <a:r>
              <a:rPr lang="en-US" sz="1900" dirty="0"/>
              <a:t>Exodus 32:22  Aaron blames the people, says </a:t>
            </a:r>
            <a:r>
              <a:rPr lang="en-US" sz="1900" b="1" i="1" dirty="0"/>
              <a:t>“they are set on evil.”</a:t>
            </a:r>
          </a:p>
          <a:p>
            <a:r>
              <a:rPr lang="en-US" sz="1900" dirty="0"/>
              <a:t>Exodus 32:25  Moses looks around and sees that the people are out of control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0962CB9-D937-8E23-5BE9-14940674A9C4}"/>
              </a:ext>
            </a:extLst>
          </p:cNvPr>
          <p:cNvSpPr txBox="1">
            <a:spLocks/>
          </p:cNvSpPr>
          <p:nvPr/>
        </p:nvSpPr>
        <p:spPr>
          <a:xfrm>
            <a:off x="4724415" y="2256358"/>
            <a:ext cx="4390027" cy="59008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/>
              <a:t>Moses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319BF5F-359B-20F9-F40F-9950FDF0C415}"/>
              </a:ext>
            </a:extLst>
          </p:cNvPr>
          <p:cNvSpPr txBox="1">
            <a:spLocks/>
          </p:cNvSpPr>
          <p:nvPr/>
        </p:nvSpPr>
        <p:spPr>
          <a:xfrm>
            <a:off x="4616261" y="2698961"/>
            <a:ext cx="4498182" cy="501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900" dirty="0"/>
              <a:t>Exodus 32:11-14  Moses intercedes so that God relents from destroying the Israelites.</a:t>
            </a:r>
          </a:p>
          <a:p>
            <a:r>
              <a:rPr lang="en-US" sz="1900" dirty="0"/>
              <a:t>Exodus 32:19-20  Moses saw what was going on and gets angry and destroys the golden calf</a:t>
            </a:r>
          </a:p>
          <a:p>
            <a:r>
              <a:rPr lang="en-US" sz="1900" dirty="0"/>
              <a:t>Exodus 32:26-28  Moses calls for those on the Lord’s side and orders them to kill who are not. About 3,000 men are killed.</a:t>
            </a:r>
            <a:endParaRPr lang="en-US" sz="1900" b="1" i="1" dirty="0"/>
          </a:p>
          <a:p>
            <a:r>
              <a:rPr lang="en-US" sz="1900" dirty="0"/>
              <a:t>Exodus 32:30-32  Moses asks God to forgive those who remained </a:t>
            </a:r>
            <a:endParaRPr lang="en-US" sz="1900" b="1" i="1" dirty="0"/>
          </a:p>
        </p:txBody>
      </p:sp>
    </p:spTree>
    <p:extLst>
      <p:ext uri="{BB962C8B-B14F-4D97-AF65-F5344CB8AC3E}">
        <p14:creationId xmlns:p14="http://schemas.microsoft.com/office/powerpoint/2010/main" val="3095203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9C485EA1-AEB9-FE26-9263-BF3708F911E2}"/>
              </a:ext>
            </a:extLst>
          </p:cNvPr>
          <p:cNvSpPr txBox="1">
            <a:spLocks/>
          </p:cNvSpPr>
          <p:nvPr/>
        </p:nvSpPr>
        <p:spPr>
          <a:xfrm>
            <a:off x="177557" y="186994"/>
            <a:ext cx="7886700" cy="8239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Standing Firm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14DE2C-E9B0-70B3-4581-308129D1E26D}"/>
              </a:ext>
            </a:extLst>
          </p:cNvPr>
          <p:cNvSpPr txBox="1"/>
          <p:nvPr/>
        </p:nvSpPr>
        <p:spPr>
          <a:xfrm>
            <a:off x="72979" y="2379405"/>
            <a:ext cx="9337813" cy="3908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u="sng" dirty="0"/>
              <a:t>Takeaways</a:t>
            </a:r>
          </a:p>
          <a:p>
            <a:pPr marL="344488" indent="-344488">
              <a:spcBef>
                <a:spcPts val="1200"/>
              </a:spcBef>
              <a:buFont typeface="+mj-lt"/>
              <a:buAutoNum type="arabicPeriod"/>
            </a:pPr>
            <a:r>
              <a:rPr lang="en-US" sz="2400" dirty="0"/>
              <a:t>We must determine who we are going to serve – Joshua 24:15</a:t>
            </a:r>
          </a:p>
          <a:p>
            <a:pPr marL="344488" indent="-344488">
              <a:spcBef>
                <a:spcPts val="1200"/>
              </a:spcBef>
              <a:buFont typeface="+mj-lt"/>
              <a:buAutoNum type="arabicPeriod"/>
            </a:pPr>
            <a:r>
              <a:rPr lang="en-US" sz="2400" dirty="0"/>
              <a:t>We can’t be “unequally yoked” – II Corinthians 6:14-18</a:t>
            </a:r>
          </a:p>
          <a:p>
            <a:pPr marL="744538" lvl="1" indent="-287338">
              <a:buFont typeface="+mj-lt"/>
              <a:buAutoNum type="alphaLcPeriod"/>
            </a:pPr>
            <a:r>
              <a:rPr lang="en-US" sz="2000" dirty="0"/>
              <a:t>We can’t let our relationships allow us to be deceived – I Corinthians 6:9-10</a:t>
            </a:r>
          </a:p>
          <a:p>
            <a:pPr marL="744538" lvl="1" indent="-287338">
              <a:buFont typeface="+mj-lt"/>
              <a:buAutoNum type="alphaLcPeriod"/>
            </a:pPr>
            <a:r>
              <a:rPr lang="en-US" sz="2000" dirty="0"/>
              <a:t>We can’t allow others to lead us astray – Colossians 2:8</a:t>
            </a:r>
          </a:p>
          <a:p>
            <a:pPr marL="344488" indent="-344488">
              <a:spcBef>
                <a:spcPts val="1200"/>
              </a:spcBef>
              <a:buFont typeface="+mj-lt"/>
              <a:buAutoNum type="arabicPeriod"/>
            </a:pPr>
            <a:r>
              <a:rPr lang="en-US" sz="2400" dirty="0"/>
              <a:t>We must Stand Firm – I Corinthians 16:13</a:t>
            </a:r>
          </a:p>
          <a:p>
            <a:pPr marL="744538" lvl="1" indent="-287338">
              <a:buFont typeface="+mj-lt"/>
              <a:buAutoNum type="alphaLcPeriod"/>
            </a:pPr>
            <a:r>
              <a:rPr lang="en-US" sz="2000" dirty="0"/>
              <a:t>We need a good foundation – Matthew 7:24-27</a:t>
            </a:r>
          </a:p>
          <a:p>
            <a:pPr marL="744538" lvl="1" indent="-287338">
              <a:buFont typeface="+mj-lt"/>
              <a:buAutoNum type="alphaLcPeriod"/>
            </a:pPr>
            <a:r>
              <a:rPr lang="en-US" sz="2000" dirty="0"/>
              <a:t>We have to set boundaries and stick to them – Proverbs 22:6</a:t>
            </a:r>
          </a:p>
          <a:p>
            <a:pPr marL="344488" indent="-344488">
              <a:spcBef>
                <a:spcPts val="1200"/>
              </a:spcBef>
              <a:buFont typeface="+mj-lt"/>
              <a:buAutoNum type="arabicPeriod"/>
            </a:pPr>
            <a:r>
              <a:rPr lang="en-US" sz="2400" dirty="0"/>
              <a:t>We need to put on the whole armor of God – Ephesians 6:13-15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36C2D7-BF10-7042-0829-2EC4989CDE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4420" y="0"/>
            <a:ext cx="4208415" cy="3106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888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</TotalTime>
  <Words>463</Words>
  <Application>Microsoft Office PowerPoint</Application>
  <PresentationFormat>On-screen Show (4:3)</PresentationFormat>
  <Paragraphs>38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Standing Firm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Hetrick, Mark</dc:creator>
  <cp:lastModifiedBy>Mary Jo Hetrick</cp:lastModifiedBy>
  <cp:revision>8</cp:revision>
  <cp:lastPrinted>2025-07-24T19:08:22Z</cp:lastPrinted>
  <dcterms:created xsi:type="dcterms:W3CDTF">2025-07-23T18:33:21Z</dcterms:created>
  <dcterms:modified xsi:type="dcterms:W3CDTF">2025-08-03T13:08:10Z</dcterms:modified>
</cp:coreProperties>
</file>