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60" r:id="rId3"/>
    <p:sldId id="259" r:id="rId4"/>
    <p:sldId id="258" r:id="rId5"/>
    <p:sldId id="261" r:id="rId6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85158" autoAdjust="0"/>
  </p:normalViewPr>
  <p:slideViewPr>
    <p:cSldViewPr snapToGrid="0">
      <p:cViewPr varScale="1">
        <p:scale>
          <a:sx n="47" d="100"/>
          <a:sy n="47" d="100"/>
        </p:scale>
        <p:origin x="103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24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64A220-B63D-8CD5-00EF-745BA75A80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4AD27C-5F4F-1762-3A06-CD7BC8C4D36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EC9F409-3126-4B69-BD37-747FC5524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223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CF16E5-CC45-4E91-BF48-28DBEE79CE56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1A65D0-6676-44EE-86A3-6DC236C6D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57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1A65D0-6676-44EE-86A3-6DC236C6DE5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475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168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93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25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341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499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027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257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475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837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876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431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D9780B-0C26-4DC9-A749-713DB7A90F5F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23ECCD-F13E-4AA6-894A-41C77942F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445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mountain range with rocky hills&#10;&#10;AI-generated content may be incorrect.">
            <a:extLst>
              <a:ext uri="{FF2B5EF4-FFF2-40B4-BE49-F238E27FC236}">
                <a16:creationId xmlns:a16="http://schemas.microsoft.com/office/drawing/2014/main" id="{28F56C38-1723-0FA0-2CAB-34556D83B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1" r="5571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F7C553-C120-0EAF-7B70-3AECD5B5C9E3}"/>
              </a:ext>
            </a:extLst>
          </p:cNvPr>
          <p:cNvSpPr txBox="1"/>
          <p:nvPr/>
        </p:nvSpPr>
        <p:spPr>
          <a:xfrm>
            <a:off x="1155188" y="3011292"/>
            <a:ext cx="7243714" cy="1292662"/>
          </a:xfrm>
          <a:prstGeom prst="rect">
            <a:avLst/>
          </a:prstGeom>
          <a:solidFill>
            <a:schemeClr val="bg1">
              <a:lumMod val="85000"/>
              <a:alpha val="77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6000" dirty="0" err="1"/>
              <a:t>Manteniéndose</a:t>
            </a:r>
            <a:r>
              <a:rPr lang="en-US" sz="6000" dirty="0"/>
              <a:t> </a:t>
            </a:r>
            <a:r>
              <a:rPr lang="en-US" sz="6000" dirty="0" err="1"/>
              <a:t>firme</a:t>
            </a:r>
            <a:endParaRPr lang="en-US" sz="6000" dirty="0"/>
          </a:p>
          <a:p>
            <a:r>
              <a:rPr lang="es-ES" dirty="0"/>
              <a:t>Éxodo</a:t>
            </a:r>
            <a:r>
              <a:rPr lang="en-US" dirty="0"/>
              <a:t> 32:21-29</a:t>
            </a:r>
          </a:p>
        </p:txBody>
      </p:sp>
    </p:spTree>
    <p:extLst>
      <p:ext uri="{BB962C8B-B14F-4D97-AF65-F5344CB8AC3E}">
        <p14:creationId xmlns:p14="http://schemas.microsoft.com/office/powerpoint/2010/main" val="1735532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F8E22-3285-9EDD-8341-EFDC1DB17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63984AB-4717-2214-3FDA-66BE28A82567}"/>
              </a:ext>
            </a:extLst>
          </p:cNvPr>
          <p:cNvSpPr txBox="1"/>
          <p:nvPr/>
        </p:nvSpPr>
        <p:spPr>
          <a:xfrm>
            <a:off x="-1" y="-1"/>
            <a:ext cx="9144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/>
              <a:t>Éxodo 19:9-13 Dios le dice a Moisés que viene a él en una nube espesa "para que el pueblo oiga cuando hable contigo, y te crea para siempre".</a:t>
            </a:r>
            <a:endParaRPr lang="en-US" sz="2400" b="1" i="1" dirty="0"/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/>
              <a:t>Éxodo 16-20 El monte Sinaí estaba envuelto en humo y temblaba cuando Dios descendió.</a:t>
            </a:r>
            <a:r>
              <a:rPr lang="en-US" sz="2400" dirty="0"/>
              <a:t>Exodus 20: 1-17  God speaks the 10 commandments to Moses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/>
              <a:t>Éxodo 20:18 "Cuando todo el pueblo vio el trueno y los relámpagos, y el sonido de la trompeta y el monte humeante, el pueblo tuvo miedo y tembló,“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/>
              <a:t>Éxodo 20:20 Moisés les dice que Dios los está probando, "para que el temor de él esté delante de vosotros, para que no pequéis".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AA863A-1213-05B4-8CC1-E9B74401AFA9}"/>
              </a:ext>
            </a:extLst>
          </p:cNvPr>
          <p:cNvSpPr txBox="1">
            <a:spLocks/>
          </p:cNvSpPr>
          <p:nvPr/>
        </p:nvSpPr>
        <p:spPr>
          <a:xfrm>
            <a:off x="177557" y="186994"/>
            <a:ext cx="7886700" cy="8239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Manteniéndose</a:t>
            </a:r>
            <a:r>
              <a:rPr lang="en-US" dirty="0"/>
              <a:t> </a:t>
            </a:r>
            <a:r>
              <a:rPr lang="en-US" dirty="0" err="1"/>
              <a:t>firme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99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1ABEAE-8582-5E5F-4025-6495D85D4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2688FA-B83A-48AA-FB33-0C4436BEEB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688"/>
          <a:stretch>
            <a:fillRect/>
          </a:stretch>
        </p:blipFill>
        <p:spPr>
          <a:xfrm>
            <a:off x="1891767" y="10"/>
            <a:ext cx="7252231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64D7A7-4440-F430-F187-EC3310B6D52F}"/>
              </a:ext>
            </a:extLst>
          </p:cNvPr>
          <p:cNvSpPr txBox="1"/>
          <p:nvPr/>
        </p:nvSpPr>
        <p:spPr>
          <a:xfrm>
            <a:off x="186814" y="1455173"/>
            <a:ext cx="3834580" cy="47217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28600" defTabSz="9144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/>
              <a:t>Éxodo 24:3 Moisés comparte lo que Dios le ha dicho: "Todo el pueblo respondió a una voz, y dijo: Todas las palabras que el Señor ha hablado, las haremos".</a:t>
            </a:r>
          </a:p>
          <a:p>
            <a:pPr marL="285750" indent="-228600" defTabSz="9144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/>
              <a:t>Éxodo 24:7 Moisés leyó el libro del pacto al pueblo y le dijo: "Todo lo que el Señor ha dicho, lo haremos y seremos obedientes".</a:t>
            </a:r>
          </a:p>
          <a:p>
            <a:pPr marL="285750" indent="-228600" defTabSz="9144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/>
              <a:t>Éxodo 24:14 Moisés se prepara para regresar al monte Sinaí y pone a Aarón y Hur a cargo.</a:t>
            </a:r>
            <a:endParaRPr lang="en-US" sz="20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0820B44-C2B4-6EAE-5874-42CCCDEC1623}"/>
              </a:ext>
            </a:extLst>
          </p:cNvPr>
          <p:cNvSpPr txBox="1">
            <a:spLocks/>
          </p:cNvSpPr>
          <p:nvPr/>
        </p:nvSpPr>
        <p:spPr>
          <a:xfrm>
            <a:off x="177557" y="186994"/>
            <a:ext cx="7886700" cy="8239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Manteniéndose</a:t>
            </a:r>
            <a:r>
              <a:rPr lang="en-US" dirty="0"/>
              <a:t> </a:t>
            </a:r>
            <a:r>
              <a:rPr lang="en-US" dirty="0" err="1"/>
              <a:t>firme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823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17CE7-AC6F-7E6A-90CF-BFD4AEADA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676C959-5CD1-4F6B-B822-E0DFF02EB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6986" y="515865"/>
            <a:ext cx="4390027" cy="19412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4C6238-22D4-45D0-E232-F80E0980F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7" y="-77166"/>
            <a:ext cx="7886700" cy="823912"/>
          </a:xfrm>
        </p:spPr>
        <p:txBody>
          <a:bodyPr/>
          <a:lstStyle/>
          <a:p>
            <a:r>
              <a:rPr lang="en-US" dirty="0" err="1"/>
              <a:t>Manteniéndose</a:t>
            </a:r>
            <a:r>
              <a:rPr lang="en-US" dirty="0"/>
              <a:t> </a:t>
            </a:r>
            <a:r>
              <a:rPr lang="en-US" dirty="0" err="1"/>
              <a:t>firme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12937-7AFB-61AE-85DB-586243776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155" y="1946638"/>
            <a:ext cx="4390027" cy="590089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Aarón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9EB4C2-4BA3-6A6F-8AFC-5587F86A88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" y="2389241"/>
            <a:ext cx="4498182" cy="5024283"/>
          </a:xfrm>
        </p:spPr>
        <p:txBody>
          <a:bodyPr>
            <a:normAutofit/>
          </a:bodyPr>
          <a:lstStyle/>
          <a:p>
            <a:r>
              <a:rPr lang="es-ES" sz="1900" dirty="0"/>
              <a:t>Éxodo 32:1 Debido a que Moisés se ha ido, el pueblo le pide a Aarón que "nos haga dioses (ídolos) para que vayan delante de nosotros".</a:t>
            </a:r>
            <a:endParaRPr lang="en-US" sz="1900" b="1" i="1" dirty="0"/>
          </a:p>
          <a:p>
            <a:r>
              <a:rPr lang="es-ES" sz="1900" dirty="0"/>
              <a:t>Éxodo 32:2-6 Aarón hace lo que le piden y declara: "Mañana será fiesta al Señor"</a:t>
            </a:r>
            <a:endParaRPr lang="en-US" sz="1900" b="1" i="1" dirty="0"/>
          </a:p>
          <a:p>
            <a:r>
              <a:rPr lang="es-ES" sz="1900" dirty="0"/>
              <a:t>Éxodo 32:21 Moisés le preguntó qué le habían hecho "para que hayas traído sobre ellos un pecado tan grande".
</a:t>
            </a:r>
            <a:r>
              <a:rPr lang="es-ES" sz="1900" dirty="0" err="1"/>
              <a:t>Exodus</a:t>
            </a:r>
            <a:r>
              <a:rPr lang="es-ES" sz="1900" dirty="0"/>
              <a:t> 32:22  Aaron </a:t>
            </a:r>
            <a:r>
              <a:rPr lang="es-ES" sz="1900" dirty="0" err="1"/>
              <a:t>blames</a:t>
            </a:r>
            <a:r>
              <a:rPr lang="es-ES" sz="1900" dirty="0"/>
              <a:t> </a:t>
            </a:r>
            <a:r>
              <a:rPr lang="es-ES" sz="1900" dirty="0" err="1"/>
              <a:t>the</a:t>
            </a:r>
            <a:r>
              <a:rPr lang="es-ES" sz="1900" dirty="0"/>
              <a:t> </a:t>
            </a:r>
            <a:r>
              <a:rPr lang="es-ES" sz="1900" dirty="0" err="1"/>
              <a:t>people</a:t>
            </a:r>
            <a:r>
              <a:rPr lang="es-ES" sz="1900" dirty="0"/>
              <a:t>, </a:t>
            </a:r>
            <a:r>
              <a:rPr lang="es-ES" sz="1900" dirty="0" err="1"/>
              <a:t>says</a:t>
            </a:r>
            <a:r>
              <a:rPr lang="es-ES" sz="1900" dirty="0"/>
              <a:t> “</a:t>
            </a:r>
            <a:r>
              <a:rPr lang="es-ES" sz="1900" dirty="0" err="1"/>
              <a:t>they</a:t>
            </a:r>
            <a:r>
              <a:rPr lang="es-ES" sz="1900" dirty="0"/>
              <a:t> are set </a:t>
            </a:r>
            <a:r>
              <a:rPr lang="es-ES" sz="1900" dirty="0" err="1"/>
              <a:t>on</a:t>
            </a:r>
            <a:r>
              <a:rPr lang="es-ES" sz="1900" dirty="0"/>
              <a:t> </a:t>
            </a:r>
            <a:r>
              <a:rPr lang="es-ES" sz="1900" dirty="0" err="1"/>
              <a:t>evil</a:t>
            </a:r>
            <a:r>
              <a:rPr lang="es-ES" sz="1900" dirty="0"/>
              <a:t>.”</a:t>
            </a:r>
            <a:endParaRPr lang="en-US" sz="1900" b="1" i="1" dirty="0"/>
          </a:p>
          <a:p>
            <a:r>
              <a:rPr lang="es-ES" sz="1900" dirty="0"/>
              <a:t>Éxodo 32:25 Moisés mira a su alrededor y ve que el pueblo está fuera de control</a:t>
            </a:r>
            <a:endParaRPr lang="en-US" sz="190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0962CB9-D937-8E23-5BE9-14940674A9C4}"/>
              </a:ext>
            </a:extLst>
          </p:cNvPr>
          <p:cNvSpPr txBox="1">
            <a:spLocks/>
          </p:cNvSpPr>
          <p:nvPr/>
        </p:nvSpPr>
        <p:spPr>
          <a:xfrm>
            <a:off x="4724415" y="1951558"/>
            <a:ext cx="4390027" cy="5900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/>
              <a:t>Moisés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319BF5F-359B-20F9-F40F-9950FDF0C415}"/>
              </a:ext>
            </a:extLst>
          </p:cNvPr>
          <p:cNvSpPr txBox="1">
            <a:spLocks/>
          </p:cNvSpPr>
          <p:nvPr/>
        </p:nvSpPr>
        <p:spPr>
          <a:xfrm>
            <a:off x="4616261" y="2394161"/>
            <a:ext cx="4498182" cy="501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 err="1"/>
              <a:t>Éxodo</a:t>
            </a:r>
            <a:r>
              <a:rPr lang="en-US" sz="1900" dirty="0"/>
              <a:t> 32:11-14 Moisés intercede para que Dios se </a:t>
            </a:r>
            <a:r>
              <a:rPr lang="en-US" sz="1900" dirty="0" err="1"/>
              <a:t>arrepienta</a:t>
            </a:r>
            <a:r>
              <a:rPr lang="en-US" sz="1900" dirty="0"/>
              <a:t> de </a:t>
            </a:r>
            <a:r>
              <a:rPr lang="en-US" sz="1900" dirty="0" err="1"/>
              <a:t>destruir</a:t>
            </a:r>
            <a:r>
              <a:rPr lang="en-US" sz="1900" dirty="0"/>
              <a:t> a </a:t>
            </a:r>
            <a:r>
              <a:rPr lang="en-US" sz="1900" dirty="0" err="1"/>
              <a:t>los</a:t>
            </a:r>
            <a:r>
              <a:rPr lang="en-US" sz="1900" dirty="0"/>
              <a:t> </a:t>
            </a:r>
            <a:r>
              <a:rPr lang="en-US" sz="1900" dirty="0" err="1"/>
              <a:t>israelitas</a:t>
            </a:r>
            <a:r>
              <a:rPr lang="en-US" sz="1900" dirty="0"/>
              <a:t>.</a:t>
            </a:r>
          </a:p>
          <a:p>
            <a:r>
              <a:rPr lang="es-ES" sz="1900" dirty="0"/>
              <a:t>Éxodo 32:19-20 Moisés vio lo que estaba pasando y se enojó y destruyó el becerro de oro</a:t>
            </a:r>
            <a:endParaRPr lang="en-US" sz="1900" dirty="0"/>
          </a:p>
          <a:p>
            <a:r>
              <a:rPr lang="es-ES" sz="1900" dirty="0"/>
              <a:t>Éxodo 32:26-28 Moisés llama a los que están del lado del Señor y les ordena que maten a los que no lo están. Unos 3.000 hombres mueren.</a:t>
            </a:r>
            <a:endParaRPr lang="en-US" sz="1900" b="1" i="1" dirty="0"/>
          </a:p>
          <a:p>
            <a:r>
              <a:rPr lang="es-ES" sz="1900" dirty="0"/>
              <a:t>Éxodo 32:30-32 Moisés le pide a Dios que perdone a los que se quedaron</a:t>
            </a:r>
            <a:endParaRPr lang="en-US" sz="1900" b="1" i="1" dirty="0"/>
          </a:p>
        </p:txBody>
      </p:sp>
    </p:spTree>
    <p:extLst>
      <p:ext uri="{BB962C8B-B14F-4D97-AF65-F5344CB8AC3E}">
        <p14:creationId xmlns:p14="http://schemas.microsoft.com/office/powerpoint/2010/main" val="309520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C485EA1-AEB9-FE26-9263-BF3708F911E2}"/>
              </a:ext>
            </a:extLst>
          </p:cNvPr>
          <p:cNvSpPr txBox="1">
            <a:spLocks/>
          </p:cNvSpPr>
          <p:nvPr/>
        </p:nvSpPr>
        <p:spPr>
          <a:xfrm>
            <a:off x="177557" y="186994"/>
            <a:ext cx="4821163" cy="8239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Manteniéndose</a:t>
            </a:r>
            <a:r>
              <a:rPr lang="en-US" dirty="0"/>
              <a:t> </a:t>
            </a:r>
            <a:r>
              <a:rPr lang="en-US" dirty="0" err="1"/>
              <a:t>firme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14DE2C-E9B0-70B3-4581-308129D1E26D}"/>
              </a:ext>
            </a:extLst>
          </p:cNvPr>
          <p:cNvSpPr txBox="1"/>
          <p:nvPr/>
        </p:nvSpPr>
        <p:spPr>
          <a:xfrm>
            <a:off x="72979" y="2379405"/>
            <a:ext cx="907102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err="1"/>
              <a:t>Conclusiones</a:t>
            </a:r>
            <a:endParaRPr lang="en-US" sz="3200" b="1" u="sng" dirty="0"/>
          </a:p>
          <a:p>
            <a:pPr marL="344488" indent="-344488">
              <a:spcBef>
                <a:spcPts val="1200"/>
              </a:spcBef>
              <a:buFont typeface="+mj-lt"/>
              <a:buAutoNum type="arabicPeriod"/>
            </a:pPr>
            <a:r>
              <a:rPr lang="en-US" sz="2200" dirty="0" err="1"/>
              <a:t>Debemos</a:t>
            </a:r>
            <a:r>
              <a:rPr lang="en-US" sz="2200" dirty="0"/>
              <a:t> </a:t>
            </a:r>
            <a:r>
              <a:rPr lang="en-US" sz="2200" dirty="0" err="1"/>
              <a:t>determinar</a:t>
            </a:r>
            <a:r>
              <a:rPr lang="en-US" sz="2200" dirty="0"/>
              <a:t> a </a:t>
            </a:r>
            <a:r>
              <a:rPr lang="en-US" sz="2200" dirty="0" err="1"/>
              <a:t>quién</a:t>
            </a:r>
            <a:r>
              <a:rPr lang="en-US" sz="2200" dirty="0"/>
              <a:t> </a:t>
            </a:r>
            <a:r>
              <a:rPr lang="en-US" sz="2200" dirty="0" err="1"/>
              <a:t>vamos</a:t>
            </a:r>
            <a:r>
              <a:rPr lang="en-US" sz="2200" dirty="0"/>
              <a:t> a </a:t>
            </a:r>
            <a:r>
              <a:rPr lang="en-US" sz="2200" dirty="0" err="1"/>
              <a:t>servir</a:t>
            </a:r>
            <a:r>
              <a:rPr lang="en-US" sz="2200" dirty="0"/>
              <a:t> – Josué 24:15</a:t>
            </a:r>
          </a:p>
          <a:p>
            <a:pPr marL="344488" indent="-344488">
              <a:spcBef>
                <a:spcPts val="1200"/>
              </a:spcBef>
              <a:buFont typeface="+mj-lt"/>
              <a:buAutoNum type="arabicPeriod"/>
            </a:pPr>
            <a:r>
              <a:rPr lang="en-US" sz="2200" dirty="0"/>
              <a:t>No </a:t>
            </a:r>
            <a:r>
              <a:rPr lang="en-US" sz="2200" dirty="0" err="1"/>
              <a:t>podemos</a:t>
            </a:r>
            <a:r>
              <a:rPr lang="en-US" sz="2200" dirty="0"/>
              <a:t> </a:t>
            </a:r>
            <a:r>
              <a:rPr lang="en-US" sz="2200" dirty="0" err="1"/>
              <a:t>estar</a:t>
            </a:r>
            <a:r>
              <a:rPr lang="en-US" sz="2200" dirty="0"/>
              <a:t> "</a:t>
            </a:r>
            <a:r>
              <a:rPr lang="en-US" sz="2200" dirty="0" err="1"/>
              <a:t>unidos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yugo</a:t>
            </a:r>
            <a:r>
              <a:rPr lang="en-US" sz="2200" dirty="0"/>
              <a:t> </a:t>
            </a:r>
            <a:r>
              <a:rPr lang="en-US" sz="2200" dirty="0" err="1"/>
              <a:t>desigual</a:t>
            </a:r>
            <a:r>
              <a:rPr lang="en-US" sz="2200" dirty="0"/>
              <a:t>" – II </a:t>
            </a:r>
            <a:r>
              <a:rPr lang="en-US" sz="2200" dirty="0" err="1"/>
              <a:t>Corintios</a:t>
            </a:r>
            <a:r>
              <a:rPr lang="en-US" sz="2200" dirty="0"/>
              <a:t> 6:14-18</a:t>
            </a:r>
          </a:p>
          <a:p>
            <a:pPr marL="744538" lvl="1" indent="-287338">
              <a:buFont typeface="+mj-lt"/>
              <a:buAutoNum type="alphaLcPeriod"/>
            </a:pPr>
            <a:r>
              <a:rPr lang="en-US" sz="2000" dirty="0"/>
              <a:t>No </a:t>
            </a:r>
            <a:r>
              <a:rPr lang="en-US" sz="2000" dirty="0" err="1"/>
              <a:t>podemos</a:t>
            </a:r>
            <a:r>
              <a:rPr lang="en-US" sz="2000" dirty="0"/>
              <a:t> </a:t>
            </a:r>
            <a:r>
              <a:rPr lang="en-US" sz="2000" dirty="0" err="1"/>
              <a:t>permitir</a:t>
            </a:r>
            <a:r>
              <a:rPr lang="en-US" sz="2000" dirty="0"/>
              <a:t> que </a:t>
            </a:r>
            <a:r>
              <a:rPr lang="en-US" sz="2000" dirty="0" err="1"/>
              <a:t>nuestras</a:t>
            </a:r>
            <a:r>
              <a:rPr lang="en-US" sz="2000" dirty="0"/>
              <a:t> </a:t>
            </a:r>
            <a:r>
              <a:rPr lang="en-US" sz="2000" dirty="0" err="1"/>
              <a:t>relaciones</a:t>
            </a:r>
            <a:r>
              <a:rPr lang="en-US" sz="2000" dirty="0"/>
              <a:t> </a:t>
            </a:r>
            <a:r>
              <a:rPr lang="en-US" sz="2000" dirty="0" err="1"/>
              <a:t>nos</a:t>
            </a:r>
            <a:r>
              <a:rPr lang="en-US" sz="2000" dirty="0"/>
              <a:t> </a:t>
            </a:r>
            <a:r>
              <a:rPr lang="en-US" sz="2000" dirty="0" err="1"/>
              <a:t>permitan</a:t>
            </a:r>
            <a:r>
              <a:rPr lang="en-US" sz="2000" dirty="0"/>
              <a:t> ser </a:t>
            </a:r>
            <a:r>
              <a:rPr lang="en-US" sz="2000" dirty="0" err="1"/>
              <a:t>engañados</a:t>
            </a:r>
            <a:r>
              <a:rPr lang="en-US" sz="2000" dirty="0"/>
              <a:t> – I </a:t>
            </a:r>
            <a:r>
              <a:rPr lang="en-US" sz="2000" dirty="0" err="1"/>
              <a:t>Corintios</a:t>
            </a:r>
            <a:r>
              <a:rPr lang="en-US" sz="2000" dirty="0"/>
              <a:t> 6:9-10</a:t>
            </a:r>
          </a:p>
          <a:p>
            <a:pPr marL="744538" lvl="1" indent="-287338">
              <a:buFont typeface="+mj-lt"/>
              <a:buAutoNum type="alphaLcPeriod"/>
            </a:pPr>
            <a:r>
              <a:rPr lang="en-US" sz="2000" dirty="0"/>
              <a:t>No </a:t>
            </a:r>
            <a:r>
              <a:rPr lang="en-US" sz="2000" dirty="0" err="1"/>
              <a:t>podemos</a:t>
            </a:r>
            <a:r>
              <a:rPr lang="en-US" sz="2000" dirty="0"/>
              <a:t> </a:t>
            </a:r>
            <a:r>
              <a:rPr lang="en-US" sz="2000" dirty="0" err="1"/>
              <a:t>permitir</a:t>
            </a:r>
            <a:r>
              <a:rPr lang="en-US" sz="2000" dirty="0"/>
              <a:t> que </a:t>
            </a:r>
            <a:r>
              <a:rPr lang="en-US" sz="2000" dirty="0" err="1"/>
              <a:t>otros</a:t>
            </a:r>
            <a:r>
              <a:rPr lang="en-US" sz="2000" dirty="0"/>
              <a:t> </a:t>
            </a:r>
            <a:r>
              <a:rPr lang="en-US" sz="2000" dirty="0" err="1"/>
              <a:t>nos</a:t>
            </a:r>
            <a:r>
              <a:rPr lang="en-US" sz="2000" dirty="0"/>
              <a:t> </a:t>
            </a:r>
            <a:r>
              <a:rPr lang="en-US" sz="2000" dirty="0" err="1"/>
              <a:t>desvíen</a:t>
            </a:r>
            <a:r>
              <a:rPr lang="en-US" sz="2000" dirty="0"/>
              <a:t> – </a:t>
            </a:r>
            <a:r>
              <a:rPr lang="en-US" sz="2000" dirty="0" err="1"/>
              <a:t>Colosenses</a:t>
            </a:r>
            <a:r>
              <a:rPr lang="en-US" sz="2000" dirty="0"/>
              <a:t> 2:8</a:t>
            </a:r>
          </a:p>
          <a:p>
            <a:pPr marL="344488" indent="-344488">
              <a:spcBef>
                <a:spcPts val="1200"/>
              </a:spcBef>
              <a:buFont typeface="+mj-lt"/>
              <a:buAutoNum type="arabicPeriod"/>
            </a:pPr>
            <a:r>
              <a:rPr lang="en-US" sz="2200" dirty="0" err="1"/>
              <a:t>Debemos</a:t>
            </a:r>
            <a:r>
              <a:rPr lang="en-US" sz="2200" dirty="0"/>
              <a:t> </a:t>
            </a:r>
            <a:r>
              <a:rPr lang="en-US" sz="2200" dirty="0" err="1"/>
              <a:t>mantenernos</a:t>
            </a:r>
            <a:r>
              <a:rPr lang="en-US" sz="2200" dirty="0"/>
              <a:t> </a:t>
            </a:r>
            <a:r>
              <a:rPr lang="en-US" sz="2200" dirty="0" err="1"/>
              <a:t>firmes</a:t>
            </a:r>
            <a:r>
              <a:rPr lang="en-US" sz="2200" dirty="0"/>
              <a:t> – I </a:t>
            </a:r>
            <a:r>
              <a:rPr lang="en-US" sz="2200" dirty="0" err="1"/>
              <a:t>Corintios</a:t>
            </a:r>
            <a:r>
              <a:rPr lang="en-US" sz="2200" dirty="0"/>
              <a:t> 16:13</a:t>
            </a:r>
          </a:p>
          <a:p>
            <a:pPr marL="744538" lvl="1" indent="-287338">
              <a:buFont typeface="+mj-lt"/>
              <a:buAutoNum type="alphaLcPeriod"/>
            </a:pPr>
            <a:r>
              <a:rPr lang="es-ES" sz="2000" dirty="0"/>
              <a:t>Necesitamos un buen fundamento – Mateo 7:24-27</a:t>
            </a:r>
            <a:endParaRPr lang="en-US" sz="2000" dirty="0"/>
          </a:p>
          <a:p>
            <a:pPr marL="744538" lvl="1" indent="-287338">
              <a:buFont typeface="+mj-lt"/>
              <a:buAutoNum type="alphaLcPeriod"/>
            </a:pPr>
            <a:r>
              <a:rPr lang="es-ES" sz="2000" dirty="0"/>
              <a:t>Tenemos que establecer límites y apegarnos a ellos – Proverbios 22:6</a:t>
            </a:r>
            <a:endParaRPr lang="en-US" sz="2000" dirty="0"/>
          </a:p>
          <a:p>
            <a:pPr marL="344488" indent="-344488">
              <a:spcBef>
                <a:spcPts val="1200"/>
              </a:spcBef>
              <a:buFont typeface="+mj-lt"/>
              <a:buAutoNum type="arabicPeriod"/>
            </a:pPr>
            <a:r>
              <a:rPr lang="es-ES" sz="2200" dirty="0"/>
              <a:t>Necesitamos ponernos toda la armadura de Dios – Efesios 6:13-15</a:t>
            </a:r>
            <a:endParaRPr lang="en-US" sz="2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36C2D7-BF10-7042-0829-2EC4989CD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4420" y="0"/>
            <a:ext cx="4208415" cy="310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8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175</TotalTime>
  <Words>476</Words>
  <Application>Microsoft Office PowerPoint</Application>
  <PresentationFormat>On-screen Show (4:3)</PresentationFormat>
  <Paragraphs>36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Manteniéndose firme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Hetrick, Mark</dc:creator>
  <cp:lastModifiedBy>Mary Jo Hetrick</cp:lastModifiedBy>
  <cp:revision>8</cp:revision>
  <cp:lastPrinted>2025-07-24T19:08:22Z</cp:lastPrinted>
  <dcterms:created xsi:type="dcterms:W3CDTF">2025-07-23T18:33:21Z</dcterms:created>
  <dcterms:modified xsi:type="dcterms:W3CDTF">2025-08-03T13:07:38Z</dcterms:modified>
</cp:coreProperties>
</file>