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71" r:id="rId4"/>
    <p:sldId id="280" r:id="rId5"/>
    <p:sldId id="284" r:id="rId6"/>
    <p:sldId id="282" r:id="rId7"/>
    <p:sldId id="290" r:id="rId8"/>
    <p:sldId id="281" r:id="rId9"/>
    <p:sldId id="283" r:id="rId10"/>
    <p:sldId id="285" r:id="rId11"/>
    <p:sldId id="286" r:id="rId12"/>
    <p:sldId id="288" r:id="rId13"/>
    <p:sldId id="291"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18" autoAdjust="0"/>
    <p:restoredTop sz="86187" autoAdjust="0"/>
  </p:normalViewPr>
  <p:slideViewPr>
    <p:cSldViewPr>
      <p:cViewPr varScale="1">
        <p:scale>
          <a:sx n="88" d="100"/>
          <a:sy n="88" d="100"/>
        </p:scale>
        <p:origin x="474" y="90"/>
      </p:cViewPr>
      <p:guideLst/>
    </p:cSldViewPr>
  </p:slideViewPr>
  <p:notesTextViewPr>
    <p:cViewPr>
      <p:scale>
        <a:sx n="1" d="1"/>
        <a:sy n="1" d="1"/>
      </p:scale>
      <p:origin x="0" y="0"/>
    </p:cViewPr>
  </p:notesTextViewPr>
  <p:notesViewPr>
    <p:cSldViewPr>
      <p:cViewPr varScale="1">
        <p:scale>
          <a:sx n="77" d="100"/>
          <a:sy n="77" d="100"/>
        </p:scale>
        <p:origin x="3228"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576607-D1A5-2B49-5861-DEFFA4C3965F}"/>
              </a:ext>
            </a:extLst>
          </p:cNvPr>
          <p:cNvSpPr>
            <a:spLocks noGrp="1"/>
          </p:cNvSpPr>
          <p:nvPr>
            <p:ph type="hdr" sz="quarter"/>
          </p:nvPr>
        </p:nvSpPr>
        <p:spPr>
          <a:xfrm>
            <a:off x="0" y="0"/>
            <a:ext cx="3038475" cy="466725"/>
          </a:xfrm>
          <a:prstGeom prst="rect">
            <a:avLst/>
          </a:prstGeom>
        </p:spPr>
        <p:txBody>
          <a:bodyPr vert="horz" lIns="93177" tIns="46589" rIns="93177" bIns="46589" rtlCol="0"/>
          <a:lstStyle>
            <a:lvl1pPr algn="l">
              <a:defRPr sz="1200"/>
            </a:lvl1pPr>
          </a:lstStyle>
          <a:p>
            <a:pPr>
              <a:defRPr/>
            </a:pPr>
            <a:endParaRPr lang="en-US"/>
          </a:p>
        </p:txBody>
      </p:sp>
      <p:sp>
        <p:nvSpPr>
          <p:cNvPr id="4" name="Slide Image Placeholder 3">
            <a:extLst>
              <a:ext uri="{FF2B5EF4-FFF2-40B4-BE49-F238E27FC236}">
                <a16:creationId xmlns:a16="http://schemas.microsoft.com/office/drawing/2014/main" id="{F3ACF5E9-F29B-3EDB-6EA5-28A99DC558F7}"/>
              </a:ext>
            </a:extLst>
          </p:cNvPr>
          <p:cNvSpPr>
            <a:spLocks noGrp="1" noRot="1" noChangeAspect="1"/>
          </p:cNvSpPr>
          <p:nvPr>
            <p:ph type="sldImg" idx="2"/>
          </p:nvPr>
        </p:nvSpPr>
        <p:spPr>
          <a:xfrm>
            <a:off x="838200" y="76200"/>
            <a:ext cx="5470525" cy="4103932"/>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EB542250-2F48-3397-F0B2-D5E953953CD7}"/>
              </a:ext>
            </a:extLst>
          </p:cNvPr>
          <p:cNvSpPr>
            <a:spLocks noGrp="1"/>
          </p:cNvSpPr>
          <p:nvPr>
            <p:ph type="body" sz="quarter" idx="3"/>
          </p:nvPr>
        </p:nvSpPr>
        <p:spPr>
          <a:xfrm>
            <a:off x="701675" y="4473574"/>
            <a:ext cx="5607050" cy="4518025"/>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lide Number Placeholder 6">
            <a:extLst>
              <a:ext uri="{FF2B5EF4-FFF2-40B4-BE49-F238E27FC236}">
                <a16:creationId xmlns:a16="http://schemas.microsoft.com/office/drawing/2014/main" id="{6EBB92E1-8895-BDC9-19DA-3320FE6518A9}"/>
              </a:ext>
            </a:extLst>
          </p:cNvPr>
          <p:cNvSpPr>
            <a:spLocks noGrp="1"/>
          </p:cNvSpPr>
          <p:nvPr>
            <p:ph type="sldNum" sz="quarter" idx="5"/>
          </p:nvPr>
        </p:nvSpPr>
        <p:spPr>
          <a:xfrm>
            <a:off x="3970338" y="8991600"/>
            <a:ext cx="3038475" cy="304800"/>
          </a:xfrm>
          <a:prstGeom prst="rect">
            <a:avLst/>
          </a:prstGeom>
        </p:spPr>
        <p:txBody>
          <a:bodyPr vert="horz" lIns="93177" tIns="46589" rIns="93177" bIns="46589" rtlCol="0" anchor="b"/>
          <a:lstStyle>
            <a:lvl1pPr algn="r">
              <a:defRPr sz="1200"/>
            </a:lvl1pPr>
          </a:lstStyle>
          <a:p>
            <a:pPr>
              <a:defRPr/>
            </a:pPr>
            <a:fld id="{1A30442E-66BC-49DF-A5AE-6EFCFE0EF18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B052D17F-5E54-BE31-84C6-909EF8D7CF95}"/>
              </a:ext>
            </a:extLst>
          </p:cNvPr>
          <p:cNvSpPr>
            <a:spLocks noGrp="1" noRot="1" noChangeAspect="1" noChangeArrowheads="1" noTextEdit="1"/>
          </p:cNvSpPr>
          <p:nvPr>
            <p:ph type="sldImg"/>
          </p:nvPr>
        </p:nvSpPr>
        <p:spPr bwMode="auto">
          <a:xfrm>
            <a:off x="1271802" y="156226"/>
            <a:ext cx="4466796" cy="3348974"/>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10B1A3F2-A756-0A27-363A-8D840D61CBAA}"/>
              </a:ext>
            </a:extLst>
          </p:cNvPr>
          <p:cNvSpPr>
            <a:spLocks noGrp="1" noChangeArrowheads="1"/>
          </p:cNvSpPr>
          <p:nvPr>
            <p:ph type="body" idx="1"/>
          </p:nvPr>
        </p:nvSpPr>
        <p:spPr bwMode="auto">
          <a:xfrm>
            <a:off x="701675" y="3657600"/>
            <a:ext cx="5607050" cy="5172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124" name="Slide Number Placeholder 3">
            <a:extLst>
              <a:ext uri="{FF2B5EF4-FFF2-40B4-BE49-F238E27FC236}">
                <a16:creationId xmlns:a16="http://schemas.microsoft.com/office/drawing/2014/main" id="{C98AF86E-7572-4EB7-EBCA-7A2D6BF795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A8418E-859C-46E8-8989-792E960D89B4}"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1477256-9B9C-2F87-D2A2-84B48D7B758B}"/>
              </a:ext>
            </a:extLst>
          </p:cNvPr>
          <p:cNvSpPr>
            <a:spLocks noGrp="1" noRot="1" noChangeAspect="1" noChangeArrowheads="1" noTextEdit="1"/>
          </p:cNvSpPr>
          <p:nvPr>
            <p:ph type="sldImg"/>
          </p:nvPr>
        </p:nvSpPr>
        <p:spPr bwMode="auto">
          <a:xfrm>
            <a:off x="1150937" y="114539"/>
            <a:ext cx="4708525" cy="35335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C3556468-DCD8-994B-960E-02F4E0F44D92}"/>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8DEB6832-43C2-DFED-B80C-275C89A1F82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51AF6-31E9-B079-F147-F2D416657AAC}"/>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C73656C7-DE31-2A17-70E3-512167D0AC1C}"/>
              </a:ext>
            </a:extLst>
          </p:cNvPr>
          <p:cNvSpPr>
            <a:spLocks noGrp="1" noRot="1" noChangeAspect="1" noChangeArrowheads="1" noTextEdit="1"/>
          </p:cNvSpPr>
          <p:nvPr>
            <p:ph type="sldImg"/>
          </p:nvPr>
        </p:nvSpPr>
        <p:spPr bwMode="auto">
          <a:xfrm>
            <a:off x="1187450" y="0"/>
            <a:ext cx="4635500" cy="3476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7E2B3DD0-4542-761F-5DFE-3EE40221300A}"/>
              </a:ext>
            </a:extLst>
          </p:cNvPr>
          <p:cNvSpPr>
            <a:spLocks noGrp="1" noChangeArrowheads="1"/>
          </p:cNvSpPr>
          <p:nvPr>
            <p:ph type="body" idx="1"/>
          </p:nvPr>
        </p:nvSpPr>
        <p:spPr bwMode="auto">
          <a:xfrm>
            <a:off x="457200" y="3581400"/>
            <a:ext cx="6096000" cy="51911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C83A245E-EE1F-13C6-8C86-BE17A74EA4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3</a:t>
            </a:fld>
            <a:endParaRPr lang="en-US" altLang="en-US"/>
          </a:p>
        </p:txBody>
      </p:sp>
    </p:spTree>
    <p:extLst>
      <p:ext uri="{BB962C8B-B14F-4D97-AF65-F5344CB8AC3E}">
        <p14:creationId xmlns:p14="http://schemas.microsoft.com/office/powerpoint/2010/main" val="2494129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A0B86-305C-BC25-7120-1B46BFDB7867}"/>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DCFE105E-7742-41BA-871E-348DC7FA1454}"/>
              </a:ext>
            </a:extLst>
          </p:cNvPr>
          <p:cNvSpPr>
            <a:spLocks noGrp="1" noRot="1" noChangeAspect="1" noChangeArrowheads="1" noTextEdit="1"/>
          </p:cNvSpPr>
          <p:nvPr>
            <p:ph type="sldImg"/>
          </p:nvPr>
        </p:nvSpPr>
        <p:spPr bwMode="auto">
          <a:xfrm>
            <a:off x="1084263" y="41275"/>
            <a:ext cx="4841875" cy="3632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85DE223E-7B8C-C9E2-1D11-23D6FEB3D3C6}"/>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71974FA4-DB92-36A0-EAC2-DE7194519F9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4</a:t>
            </a:fld>
            <a:endParaRPr lang="en-US" altLang="en-US"/>
          </a:p>
        </p:txBody>
      </p:sp>
    </p:spTree>
    <p:extLst>
      <p:ext uri="{BB962C8B-B14F-4D97-AF65-F5344CB8AC3E}">
        <p14:creationId xmlns:p14="http://schemas.microsoft.com/office/powerpoint/2010/main" val="1213378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69559-620B-456D-0B43-4E5A33544C79}"/>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330D1D53-B40F-8C66-2B0A-8A7ED98F1870}"/>
              </a:ext>
            </a:extLst>
          </p:cNvPr>
          <p:cNvSpPr>
            <a:spLocks noGrp="1" noRot="1" noChangeAspect="1" noChangeArrowheads="1" noTextEdit="1"/>
          </p:cNvSpPr>
          <p:nvPr>
            <p:ph type="sldImg"/>
          </p:nvPr>
        </p:nvSpPr>
        <p:spPr bwMode="auto">
          <a:xfrm>
            <a:off x="1084601" y="76200"/>
            <a:ext cx="4841197" cy="363310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E8C5A341-6F43-6699-934A-8E0662FA0E83}"/>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A02D54BB-8011-8B2B-22DB-D2491E2CE7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5</a:t>
            </a:fld>
            <a:endParaRPr lang="en-US" altLang="en-US"/>
          </a:p>
        </p:txBody>
      </p:sp>
    </p:spTree>
    <p:extLst>
      <p:ext uri="{BB962C8B-B14F-4D97-AF65-F5344CB8AC3E}">
        <p14:creationId xmlns:p14="http://schemas.microsoft.com/office/powerpoint/2010/main" val="101804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9211F-F578-0707-2BEF-7A1B0F4D8F78}"/>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43CD7E5A-83F3-6EA5-5205-5DE31A9148ED}"/>
              </a:ext>
            </a:extLst>
          </p:cNvPr>
          <p:cNvSpPr>
            <a:spLocks noGrp="1" noRot="1" noChangeAspect="1" noChangeArrowheads="1" noTextEdit="1"/>
          </p:cNvSpPr>
          <p:nvPr>
            <p:ph type="sldImg"/>
          </p:nvPr>
        </p:nvSpPr>
        <p:spPr bwMode="auto">
          <a:xfrm>
            <a:off x="1122701" y="72159"/>
            <a:ext cx="4764997" cy="357591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5BD4E9FB-01A7-5E1F-2020-D29D20A02885}"/>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BD7BA441-1142-D20C-3943-17C0C71347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6</a:t>
            </a:fld>
            <a:endParaRPr lang="en-US" altLang="en-US"/>
          </a:p>
        </p:txBody>
      </p:sp>
    </p:spTree>
    <p:extLst>
      <p:ext uri="{BB962C8B-B14F-4D97-AF65-F5344CB8AC3E}">
        <p14:creationId xmlns:p14="http://schemas.microsoft.com/office/powerpoint/2010/main" val="169077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6FFE9-3CEF-BDF7-BA0F-01B1E86E1AAD}"/>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F9FD53F-C3C2-6FAA-BFDC-FE19043E16DF}"/>
              </a:ext>
            </a:extLst>
          </p:cNvPr>
          <p:cNvSpPr>
            <a:spLocks noGrp="1" noRot="1" noChangeAspect="1" noChangeArrowheads="1" noTextEdit="1"/>
          </p:cNvSpPr>
          <p:nvPr>
            <p:ph type="sldImg"/>
          </p:nvPr>
        </p:nvSpPr>
        <p:spPr bwMode="auto">
          <a:xfrm>
            <a:off x="1176163" y="152400"/>
            <a:ext cx="4658073" cy="3495676"/>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562C4049-3BF2-46FD-5786-9682823CB294}"/>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AFF9C259-3ADE-80CE-7CAF-5862F3B0DA5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7</a:t>
            </a:fld>
            <a:endParaRPr lang="en-US" altLang="en-US"/>
          </a:p>
        </p:txBody>
      </p:sp>
    </p:spTree>
    <p:extLst>
      <p:ext uri="{BB962C8B-B14F-4D97-AF65-F5344CB8AC3E}">
        <p14:creationId xmlns:p14="http://schemas.microsoft.com/office/powerpoint/2010/main" val="3377334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7F660-2ED2-8D5E-8EAF-D51C2A618F13}"/>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0DB459B-AC82-CC61-9B28-F79CE267DC29}"/>
              </a:ext>
            </a:extLst>
          </p:cNvPr>
          <p:cNvSpPr>
            <a:spLocks noGrp="1" noRot="1" noChangeAspect="1" noChangeArrowheads="1" noTextEdit="1"/>
          </p:cNvSpPr>
          <p:nvPr>
            <p:ph type="sldImg"/>
          </p:nvPr>
        </p:nvSpPr>
        <p:spPr bwMode="auto">
          <a:xfrm>
            <a:off x="1173471" y="148359"/>
            <a:ext cx="4663458" cy="349971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49854AD8-2DFC-8305-28C2-C03647244D1E}"/>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5C036C1D-8478-36E6-2B79-AE97A85103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8</a:t>
            </a:fld>
            <a:endParaRPr lang="en-US" altLang="en-US"/>
          </a:p>
        </p:txBody>
      </p:sp>
    </p:spTree>
    <p:extLst>
      <p:ext uri="{BB962C8B-B14F-4D97-AF65-F5344CB8AC3E}">
        <p14:creationId xmlns:p14="http://schemas.microsoft.com/office/powerpoint/2010/main" val="2069025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AEA3C-EB09-F891-B659-BC353BCCBB72}"/>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E86EF409-7846-4BAA-0DA7-34AC6C84604E}"/>
              </a:ext>
            </a:extLst>
          </p:cNvPr>
          <p:cNvSpPr>
            <a:spLocks noGrp="1" noRot="1" noChangeAspect="1" noChangeArrowheads="1" noTextEdit="1"/>
          </p:cNvSpPr>
          <p:nvPr>
            <p:ph type="sldImg"/>
          </p:nvPr>
        </p:nvSpPr>
        <p:spPr bwMode="auto">
          <a:xfrm>
            <a:off x="1125394" y="76200"/>
            <a:ext cx="4759612" cy="3571876"/>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118BE994-378E-798B-F026-95C1BCDC1660}"/>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196" name="Slide Number Placeholder 3">
            <a:extLst>
              <a:ext uri="{FF2B5EF4-FFF2-40B4-BE49-F238E27FC236}">
                <a16:creationId xmlns:a16="http://schemas.microsoft.com/office/drawing/2014/main" id="{537BFD96-3595-F505-1C35-A7FE8383C56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9</a:t>
            </a:fld>
            <a:endParaRPr lang="en-US" altLang="en-US"/>
          </a:p>
        </p:txBody>
      </p:sp>
    </p:spTree>
    <p:extLst>
      <p:ext uri="{BB962C8B-B14F-4D97-AF65-F5344CB8AC3E}">
        <p14:creationId xmlns:p14="http://schemas.microsoft.com/office/powerpoint/2010/main" val="756343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087CD-F8AA-73D0-2685-A84AC591D93A}"/>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1A99547D-136B-9641-0129-708A80820C33}"/>
              </a:ext>
            </a:extLst>
          </p:cNvPr>
          <p:cNvSpPr>
            <a:spLocks noGrp="1" noRot="1" noChangeAspect="1" noChangeArrowheads="1" noTextEdit="1"/>
          </p:cNvSpPr>
          <p:nvPr>
            <p:ph type="sldImg"/>
          </p:nvPr>
        </p:nvSpPr>
        <p:spPr bwMode="auto">
          <a:xfrm>
            <a:off x="1122701" y="72159"/>
            <a:ext cx="4764997" cy="357591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23EB1702-F21A-C274-4834-E0CE4AA5F341}"/>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Revelation 3:8 </a:t>
            </a:r>
            <a:r>
              <a:rPr lang="en-US" altLang="en-US" dirty="0"/>
              <a:t>- "'I know your works. Behold, I have set before you an open door, which no one is able to shut. I know that you have but little power, and yet you have kept my word and have not denied my name.</a:t>
            </a:r>
          </a:p>
          <a:p>
            <a:endParaRPr lang="en-US" altLang="en-US" dirty="0"/>
          </a:p>
          <a:p>
            <a:endParaRPr lang="en-US" altLang="en-US" dirty="0"/>
          </a:p>
        </p:txBody>
      </p:sp>
      <p:sp>
        <p:nvSpPr>
          <p:cNvPr id="8196" name="Slide Number Placeholder 3">
            <a:extLst>
              <a:ext uri="{FF2B5EF4-FFF2-40B4-BE49-F238E27FC236}">
                <a16:creationId xmlns:a16="http://schemas.microsoft.com/office/drawing/2014/main" id="{E3B304AE-958B-D91D-3F9C-2F0A6248292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10</a:t>
            </a:fld>
            <a:endParaRPr lang="en-US" altLang="en-US"/>
          </a:p>
        </p:txBody>
      </p:sp>
    </p:spTree>
    <p:extLst>
      <p:ext uri="{BB962C8B-B14F-4D97-AF65-F5344CB8AC3E}">
        <p14:creationId xmlns:p14="http://schemas.microsoft.com/office/powerpoint/2010/main" val="1019500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A5EFF-D454-50E1-7FF7-693C151B407C}"/>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574F91EA-0A00-A78A-B8F8-DC7ECCAB429F}"/>
              </a:ext>
            </a:extLst>
          </p:cNvPr>
          <p:cNvSpPr>
            <a:spLocks noGrp="1" noRot="1" noChangeAspect="1" noChangeArrowheads="1" noTextEdit="1"/>
          </p:cNvSpPr>
          <p:nvPr>
            <p:ph type="sldImg"/>
          </p:nvPr>
        </p:nvSpPr>
        <p:spPr bwMode="auto">
          <a:xfrm>
            <a:off x="1125394" y="88726"/>
            <a:ext cx="4759612" cy="3571876"/>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05276F88-A597-26B4-7FA6-185A6C72BB2B}"/>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Tx/>
              <a:buNone/>
              <a:defRPr/>
            </a:pPr>
            <a:r>
              <a:rPr lang="en-US" altLang="en-US" sz="1200" b="1" dirty="0"/>
              <a:t>Hebrews 13:16 </a:t>
            </a:r>
            <a:r>
              <a:rPr lang="en-US" altLang="en-US" sz="1200" dirty="0"/>
              <a:t>- Do not neglect to do good and to share what you have, for such sacrifices are pleasing to God.</a:t>
            </a:r>
          </a:p>
          <a:p>
            <a:pPr marL="0" indent="0" eaLnBrk="1" hangingPunct="1">
              <a:buFontTx/>
              <a:buNone/>
              <a:defRPr/>
            </a:pPr>
            <a:endParaRPr lang="en-US" altLang="en-US" sz="1200" dirty="0"/>
          </a:p>
          <a:p>
            <a:pPr marL="0" indent="0" eaLnBrk="1" hangingPunct="1">
              <a:buFontTx/>
              <a:buNone/>
              <a:defRPr/>
            </a:pPr>
            <a:endParaRPr lang="en-US" altLang="en-US" dirty="0"/>
          </a:p>
          <a:p>
            <a:pPr marL="0" indent="0" eaLnBrk="1" hangingPunct="1">
              <a:buFontTx/>
              <a:buNone/>
              <a:defRPr/>
            </a:pPr>
            <a:r>
              <a:rPr lang="en-US" altLang="en-US" sz="1200" b="1" dirty="0"/>
              <a:t>Matthew 5:16 </a:t>
            </a:r>
            <a:r>
              <a:rPr lang="en-US" altLang="en-US" sz="1200" dirty="0"/>
              <a:t>- In the same way, let your light shine before others, so that they may see your good works and give glory to your Father who is in heaven.</a:t>
            </a:r>
          </a:p>
          <a:p>
            <a:pPr marL="0" indent="0" eaLnBrk="1" hangingPunct="1">
              <a:buFontTx/>
              <a:buNone/>
              <a:defRPr/>
            </a:pPr>
            <a:endParaRPr lang="en-US" altLang="en-US" sz="1200" dirty="0"/>
          </a:p>
          <a:p>
            <a:pPr marL="0" indent="0" eaLnBrk="1" hangingPunct="1">
              <a:buFontTx/>
              <a:buNone/>
              <a:defRPr/>
            </a:pPr>
            <a:r>
              <a:rPr lang="en-US" altLang="en-US" dirty="0"/>
              <a:t>Have you ever considered the power of a:</a:t>
            </a:r>
          </a:p>
          <a:p>
            <a:pPr marL="171450" indent="-171450" eaLnBrk="1" hangingPunct="1">
              <a:buFont typeface="Arial" panose="020B0604020202020204" pitchFamily="34" charset="0"/>
              <a:buChar char="•"/>
              <a:defRPr/>
            </a:pPr>
            <a:r>
              <a:rPr lang="en-US" altLang="en-US" dirty="0"/>
              <a:t>Smile</a:t>
            </a:r>
          </a:p>
          <a:p>
            <a:pPr marL="171450" indent="-171450" eaLnBrk="1" hangingPunct="1">
              <a:buFont typeface="Arial" panose="020B0604020202020204" pitchFamily="34" charset="0"/>
              <a:buChar char="•"/>
              <a:defRPr/>
            </a:pPr>
            <a:r>
              <a:rPr lang="en-US" altLang="en-US" dirty="0"/>
              <a:t>Kind word</a:t>
            </a:r>
          </a:p>
          <a:p>
            <a:pPr marL="171450" indent="-171450" eaLnBrk="1" hangingPunct="1">
              <a:buFont typeface="Arial" panose="020B0604020202020204" pitchFamily="34" charset="0"/>
              <a:buChar char="•"/>
              <a:defRPr/>
            </a:pPr>
            <a:r>
              <a:rPr lang="en-US" altLang="en-US" dirty="0"/>
              <a:t>Recognition of someone’s efforts</a:t>
            </a:r>
          </a:p>
          <a:p>
            <a:pPr marL="171450" indent="-171450" eaLnBrk="1" hangingPunct="1">
              <a:buFont typeface="Arial" panose="020B0604020202020204" pitchFamily="34" charset="0"/>
              <a:buChar char="•"/>
              <a:defRPr/>
            </a:pPr>
            <a:r>
              <a:rPr lang="en-US" altLang="en-US" dirty="0"/>
              <a:t>Visit</a:t>
            </a:r>
          </a:p>
          <a:p>
            <a:pPr marL="171450" indent="-171450" eaLnBrk="1" hangingPunct="1">
              <a:buFont typeface="Arial" panose="020B0604020202020204" pitchFamily="34" charset="0"/>
              <a:buChar char="•"/>
              <a:defRPr/>
            </a:pPr>
            <a:r>
              <a:rPr lang="en-US" altLang="en-US" dirty="0"/>
              <a:t>Assistance</a:t>
            </a:r>
          </a:p>
          <a:p>
            <a:endParaRPr lang="en-US" altLang="en-US" dirty="0"/>
          </a:p>
          <a:p>
            <a:endParaRPr lang="en-US" altLang="en-US" dirty="0"/>
          </a:p>
        </p:txBody>
      </p:sp>
      <p:sp>
        <p:nvSpPr>
          <p:cNvPr id="8196" name="Slide Number Placeholder 3">
            <a:extLst>
              <a:ext uri="{FF2B5EF4-FFF2-40B4-BE49-F238E27FC236}">
                <a16:creationId xmlns:a16="http://schemas.microsoft.com/office/drawing/2014/main" id="{8F52AC1F-6C11-3F88-C87E-DD2736941E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11</a:t>
            </a:fld>
            <a:endParaRPr lang="en-US" altLang="en-US"/>
          </a:p>
        </p:txBody>
      </p:sp>
    </p:spTree>
    <p:extLst>
      <p:ext uri="{BB962C8B-B14F-4D97-AF65-F5344CB8AC3E}">
        <p14:creationId xmlns:p14="http://schemas.microsoft.com/office/powerpoint/2010/main" val="3322728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29C4A-48C1-C62C-FDFB-669B92566CA1}"/>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5C9B474F-A174-D332-DEA1-9DEC5D799B44}"/>
              </a:ext>
            </a:extLst>
          </p:cNvPr>
          <p:cNvSpPr>
            <a:spLocks noGrp="1" noRot="1" noChangeAspect="1" noChangeArrowheads="1" noTextEdit="1"/>
          </p:cNvSpPr>
          <p:nvPr>
            <p:ph type="sldImg"/>
          </p:nvPr>
        </p:nvSpPr>
        <p:spPr bwMode="auto">
          <a:xfrm>
            <a:off x="1122701" y="72159"/>
            <a:ext cx="4764997" cy="357591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6340B3CE-3B93-AD0F-9317-30B371AAB464}"/>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Tx/>
              <a:buNone/>
              <a:defRPr/>
            </a:pPr>
            <a:r>
              <a:rPr lang="en-US" altLang="en-US" sz="1200" b="1" dirty="0"/>
              <a:t>I Corinthians 1:18-25 </a:t>
            </a:r>
            <a:r>
              <a:rPr lang="en-US" altLang="en-US" sz="1200" dirty="0"/>
              <a:t>- For the word of the cross is folly to those who are perishing, but to us who are being saved it is the power of God. For it is written, "I will destroy the wisdom of the wise, and the discernment of the discerning I will thwart." Where is the one who is wise? Where is the scribe? Where is the debater of this age? Has not God made foolish the wisdom of the world? For since, in the wisdom of God, the world did not know God through wisdom, it pleased God through the folly of what we preach to save those who believe. For Jews demand signs and Greeks seek wisdom, but we preach Christ crucified, a stumbling block to Jews and folly to Gentiles, but to those who are called, both Jews and Greeks, Christ the power of God and the wisdom of God. For the foolishness of God is wiser than men, and the weakness of God is stronger than men.</a:t>
            </a:r>
            <a:endParaRPr lang="en-US" altLang="en-US" sz="1200" b="0" dirty="0"/>
          </a:p>
          <a:p>
            <a:pPr marL="0" indent="0" eaLnBrk="1" hangingPunct="1">
              <a:buFontTx/>
              <a:buNone/>
              <a:defRPr/>
            </a:pPr>
            <a:endParaRPr lang="en-US" altLang="en-US" sz="1200" b="1" dirty="0"/>
          </a:p>
          <a:p>
            <a:pPr marL="0" indent="0" eaLnBrk="1" hangingPunct="1">
              <a:buFontTx/>
              <a:buNone/>
              <a:defRPr/>
            </a:pPr>
            <a:r>
              <a:rPr lang="en-US" altLang="en-US" sz="1200" b="1" dirty="0"/>
              <a:t>II Kings 5:9-14 </a:t>
            </a:r>
            <a:r>
              <a:rPr lang="en-US" altLang="en-US" sz="1200" dirty="0"/>
              <a:t>- So Naaman came with his horses and chariots and stood at the door of Elisha's house. And Elisha sent a messenger to him, saying, "Go and wash in the Jordan seven times, and your flesh shall be restored, and you shall be clean." But Naaman was angry and went away, saying, "Behold, I thought that he would surely come out to me and stand and call upon the name of the LORD his God, and wave his hand over the place and cure the leper. Are not Abana and Pharpar, the rivers of Damascus, better than all the waters of Israel? Could I not wash in them and be clean?" So he turned and went away in a rage. But his servants came near and said to him, "My father, it is a great word the prophet has spoken to you; will you not do it? Has he actually said to you, 'Wash, and be clean'?" So he went down and dipped himself seven times in the Jordan, according to the word of the man of God, and his flesh was restored like the flesh of a little child, and he was clean.</a:t>
            </a:r>
            <a:endParaRPr lang="en-US" altLang="en-US" dirty="0"/>
          </a:p>
        </p:txBody>
      </p:sp>
      <p:sp>
        <p:nvSpPr>
          <p:cNvPr id="8196" name="Slide Number Placeholder 3">
            <a:extLst>
              <a:ext uri="{FF2B5EF4-FFF2-40B4-BE49-F238E27FC236}">
                <a16:creationId xmlns:a16="http://schemas.microsoft.com/office/drawing/2014/main" id="{730A5D86-C794-6D6C-27B3-BD06DA7FB6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12</a:t>
            </a:fld>
            <a:endParaRPr lang="en-US" altLang="en-US"/>
          </a:p>
        </p:txBody>
      </p:sp>
    </p:spTree>
    <p:extLst>
      <p:ext uri="{BB962C8B-B14F-4D97-AF65-F5344CB8AC3E}">
        <p14:creationId xmlns:p14="http://schemas.microsoft.com/office/powerpoint/2010/main" val="673306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CA762-DF0D-7849-4585-D8D0F3998FF1}"/>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9AC0611D-C204-5CB9-D449-C2757E92E49D}"/>
              </a:ext>
            </a:extLst>
          </p:cNvPr>
          <p:cNvSpPr>
            <a:spLocks noGrp="1" noRot="1" noChangeAspect="1" noChangeArrowheads="1" noTextEdit="1"/>
          </p:cNvSpPr>
          <p:nvPr>
            <p:ph type="sldImg"/>
          </p:nvPr>
        </p:nvSpPr>
        <p:spPr bwMode="auto">
          <a:xfrm>
            <a:off x="1150937" y="126021"/>
            <a:ext cx="4708525" cy="35335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00142149-C2B5-28DD-E017-62A7EF3359CA}"/>
              </a:ext>
            </a:extLst>
          </p:cNvPr>
          <p:cNvSpPr>
            <a:spLocks noGrp="1" noChangeArrowheads="1"/>
          </p:cNvSpPr>
          <p:nvPr>
            <p:ph type="body" idx="1"/>
          </p:nvPr>
        </p:nvSpPr>
        <p:spPr bwMode="auto">
          <a:xfrm>
            <a:off x="701675" y="3810001"/>
            <a:ext cx="5607050" cy="50196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Tx/>
              <a:buNone/>
              <a:defRPr/>
            </a:pPr>
            <a:endParaRPr lang="en-US" altLang="en-US" dirty="0"/>
          </a:p>
        </p:txBody>
      </p:sp>
      <p:sp>
        <p:nvSpPr>
          <p:cNvPr id="8196" name="Slide Number Placeholder 3">
            <a:extLst>
              <a:ext uri="{FF2B5EF4-FFF2-40B4-BE49-F238E27FC236}">
                <a16:creationId xmlns:a16="http://schemas.microsoft.com/office/drawing/2014/main" id="{01C02481-A998-7459-95D5-8797AACD3E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367D1E-263F-4348-9BC9-951B8529C163}" type="slidenum">
              <a:rPr lang="en-US" altLang="en-US" smtClean="0"/>
              <a:pPr/>
              <a:t>13</a:t>
            </a:fld>
            <a:endParaRPr lang="en-US" altLang="en-US"/>
          </a:p>
        </p:txBody>
      </p:sp>
    </p:spTree>
    <p:extLst>
      <p:ext uri="{BB962C8B-B14F-4D97-AF65-F5344CB8AC3E}">
        <p14:creationId xmlns:p14="http://schemas.microsoft.com/office/powerpoint/2010/main" val="32993640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130425"/>
            <a:ext cx="3048000" cy="2822575"/>
          </a:xfrm>
        </p:spPr>
        <p:txBody>
          <a:bodyPr/>
          <a:lstStyle>
            <a:lvl1pPr>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0" y="5029200"/>
            <a:ext cx="3124200" cy="609600"/>
          </a:xfrm>
        </p:spPr>
        <p:txBody>
          <a:bodyPr/>
          <a:lstStyle>
            <a:lvl1pPr marL="0" indent="0">
              <a:buFontTx/>
              <a:buNone/>
              <a:defRPr sz="2000"/>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BA4BC0FD-B1AA-73CF-49B5-7F72903F585B}"/>
              </a:ext>
            </a:extLst>
          </p:cNvPr>
          <p:cNvSpPr>
            <a:spLocks noGrp="1" noChangeArrowheads="1"/>
          </p:cNvSpPr>
          <p:nvPr>
            <p:ph type="dt" sz="half" idx="10"/>
          </p:nvPr>
        </p:nvSpPr>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3EE85E2E-177B-E0FC-AF04-3A46A3D9C365}"/>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E5A19531-5079-AB75-0D6B-45BE1A37C3B4}"/>
              </a:ext>
            </a:extLst>
          </p:cNvPr>
          <p:cNvSpPr>
            <a:spLocks noGrp="1" noChangeArrowheads="1"/>
          </p:cNvSpPr>
          <p:nvPr>
            <p:ph type="sldNum" sz="quarter" idx="12"/>
          </p:nvPr>
        </p:nvSpPr>
        <p:spPr/>
        <p:txBody>
          <a:bodyPr/>
          <a:lstStyle>
            <a:lvl1pPr>
              <a:defRPr/>
            </a:lvl1pPr>
          </a:lstStyle>
          <a:p>
            <a:pPr>
              <a:defRPr/>
            </a:pPr>
            <a:fld id="{4D367FFA-FB1F-4BB7-A020-7C87C3BD7FD7}" type="slidenum">
              <a:rPr lang="en-US" altLang="en-US"/>
              <a:pPr>
                <a:defRPr/>
              </a:pPr>
              <a:t>‹#›</a:t>
            </a:fld>
            <a:endParaRPr lang="en-US" altLang="en-US"/>
          </a:p>
        </p:txBody>
      </p:sp>
    </p:spTree>
    <p:extLst>
      <p:ext uri="{BB962C8B-B14F-4D97-AF65-F5344CB8AC3E}">
        <p14:creationId xmlns:p14="http://schemas.microsoft.com/office/powerpoint/2010/main" val="717944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592F07-F564-51C0-ABB5-2F684C4749A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C8A2CCF-3D2D-18B1-814A-FA46FB7E369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8B39903-A42E-7D71-E6A3-5E700221CD64}"/>
              </a:ext>
            </a:extLst>
          </p:cNvPr>
          <p:cNvSpPr>
            <a:spLocks noGrp="1" noChangeArrowheads="1"/>
          </p:cNvSpPr>
          <p:nvPr>
            <p:ph type="sldNum" sz="quarter" idx="12"/>
          </p:nvPr>
        </p:nvSpPr>
        <p:spPr>
          <a:ln/>
        </p:spPr>
        <p:txBody>
          <a:bodyPr/>
          <a:lstStyle>
            <a:lvl1pPr>
              <a:defRPr/>
            </a:lvl1pPr>
          </a:lstStyle>
          <a:p>
            <a:pPr>
              <a:defRPr/>
            </a:pPr>
            <a:fld id="{FBA6760B-FAF2-4685-B4B7-7177BFE43FA0}" type="slidenum">
              <a:rPr lang="en-US" altLang="en-US"/>
              <a:pPr>
                <a:defRPr/>
              </a:pPr>
              <a:t>‹#›</a:t>
            </a:fld>
            <a:endParaRPr lang="en-US" altLang="en-US"/>
          </a:p>
        </p:txBody>
      </p:sp>
    </p:spTree>
    <p:extLst>
      <p:ext uri="{BB962C8B-B14F-4D97-AF65-F5344CB8AC3E}">
        <p14:creationId xmlns:p14="http://schemas.microsoft.com/office/powerpoint/2010/main" val="352444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98234622-E61C-1471-53A4-0EB03996401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F8E12E9-6A32-2EDD-4715-61BF82E20B2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10651FF-18A5-868F-462D-DB06B3B2EF7A}"/>
              </a:ext>
            </a:extLst>
          </p:cNvPr>
          <p:cNvSpPr>
            <a:spLocks noGrp="1" noChangeArrowheads="1"/>
          </p:cNvSpPr>
          <p:nvPr>
            <p:ph type="sldNum" sz="quarter" idx="12"/>
          </p:nvPr>
        </p:nvSpPr>
        <p:spPr>
          <a:ln/>
        </p:spPr>
        <p:txBody>
          <a:bodyPr/>
          <a:lstStyle>
            <a:lvl1pPr>
              <a:defRPr/>
            </a:lvl1pPr>
          </a:lstStyle>
          <a:p>
            <a:pPr>
              <a:defRPr/>
            </a:pPr>
            <a:fld id="{BA924F22-60CA-4F93-8F86-F88AD2BEF1F4}" type="slidenum">
              <a:rPr lang="en-US" altLang="en-US"/>
              <a:pPr>
                <a:defRPr/>
              </a:pPr>
              <a:t>‹#›</a:t>
            </a:fld>
            <a:endParaRPr lang="en-US" altLang="en-US"/>
          </a:p>
        </p:txBody>
      </p:sp>
    </p:spTree>
    <p:extLst>
      <p:ext uri="{BB962C8B-B14F-4D97-AF65-F5344CB8AC3E}">
        <p14:creationId xmlns:p14="http://schemas.microsoft.com/office/powerpoint/2010/main" val="137722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5365006-C1A0-8594-2BBA-308059050BC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5F6AF82-71D6-42B5-E546-9D8D7A7BE2E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AD68D14C-5AD3-265F-51CB-A90E8B369860}"/>
              </a:ext>
            </a:extLst>
          </p:cNvPr>
          <p:cNvSpPr>
            <a:spLocks noGrp="1" noChangeArrowheads="1"/>
          </p:cNvSpPr>
          <p:nvPr>
            <p:ph type="sldNum" sz="quarter" idx="12"/>
          </p:nvPr>
        </p:nvSpPr>
        <p:spPr>
          <a:ln/>
        </p:spPr>
        <p:txBody>
          <a:bodyPr/>
          <a:lstStyle>
            <a:lvl1pPr>
              <a:defRPr/>
            </a:lvl1pPr>
          </a:lstStyle>
          <a:p>
            <a:pPr>
              <a:defRPr/>
            </a:pPr>
            <a:fld id="{0FA848BA-CBE4-4413-A4C8-EABD82B4D82E}" type="slidenum">
              <a:rPr lang="en-US" altLang="en-US"/>
              <a:pPr>
                <a:defRPr/>
              </a:pPr>
              <a:t>‹#›</a:t>
            </a:fld>
            <a:endParaRPr lang="en-US" altLang="en-US"/>
          </a:p>
        </p:txBody>
      </p:sp>
    </p:spTree>
    <p:extLst>
      <p:ext uri="{BB962C8B-B14F-4D97-AF65-F5344CB8AC3E}">
        <p14:creationId xmlns:p14="http://schemas.microsoft.com/office/powerpoint/2010/main" val="526131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4E30406-8EB1-4D83-6942-6CFB90300D2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BEDB2925-BB9C-3EAA-E622-21FCBA57F6D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9733582F-8C4C-2DE1-9633-1152F8D1469D}"/>
              </a:ext>
            </a:extLst>
          </p:cNvPr>
          <p:cNvSpPr>
            <a:spLocks noGrp="1" noChangeArrowheads="1"/>
          </p:cNvSpPr>
          <p:nvPr>
            <p:ph type="sldNum" sz="quarter" idx="12"/>
          </p:nvPr>
        </p:nvSpPr>
        <p:spPr>
          <a:ln/>
        </p:spPr>
        <p:txBody>
          <a:bodyPr/>
          <a:lstStyle>
            <a:lvl1pPr>
              <a:defRPr/>
            </a:lvl1pPr>
          </a:lstStyle>
          <a:p>
            <a:pPr>
              <a:defRPr/>
            </a:pPr>
            <a:fld id="{06D92080-213D-4337-B203-82B44BF8051A}" type="slidenum">
              <a:rPr lang="en-US" altLang="en-US"/>
              <a:pPr>
                <a:defRPr/>
              </a:pPr>
              <a:t>‹#›</a:t>
            </a:fld>
            <a:endParaRPr lang="en-US" altLang="en-US"/>
          </a:p>
        </p:txBody>
      </p:sp>
    </p:spTree>
    <p:extLst>
      <p:ext uri="{BB962C8B-B14F-4D97-AF65-F5344CB8AC3E}">
        <p14:creationId xmlns:p14="http://schemas.microsoft.com/office/powerpoint/2010/main" val="1080148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0D9090B-6A93-8605-0153-30CAACBFD6A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25A7BD4-A105-BD41-DF2C-1F30D41B265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22003525-9E15-3099-BAEE-00165AB3B049}"/>
              </a:ext>
            </a:extLst>
          </p:cNvPr>
          <p:cNvSpPr>
            <a:spLocks noGrp="1" noChangeArrowheads="1"/>
          </p:cNvSpPr>
          <p:nvPr>
            <p:ph type="sldNum" sz="quarter" idx="12"/>
          </p:nvPr>
        </p:nvSpPr>
        <p:spPr>
          <a:ln/>
        </p:spPr>
        <p:txBody>
          <a:bodyPr/>
          <a:lstStyle>
            <a:lvl1pPr>
              <a:defRPr/>
            </a:lvl1pPr>
          </a:lstStyle>
          <a:p>
            <a:pPr>
              <a:defRPr/>
            </a:pPr>
            <a:fld id="{976B3FF7-849F-48A9-A41F-17597F6631DB}" type="slidenum">
              <a:rPr lang="en-US" altLang="en-US"/>
              <a:pPr>
                <a:defRPr/>
              </a:pPr>
              <a:t>‹#›</a:t>
            </a:fld>
            <a:endParaRPr lang="en-US" altLang="en-US"/>
          </a:p>
        </p:txBody>
      </p:sp>
    </p:spTree>
    <p:extLst>
      <p:ext uri="{BB962C8B-B14F-4D97-AF65-F5344CB8AC3E}">
        <p14:creationId xmlns:p14="http://schemas.microsoft.com/office/powerpoint/2010/main" val="1058076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B2065F4-620B-BCE7-1817-ACB603B538F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98EBC584-BBD0-85EB-75F1-B479291B3BA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B930A7C0-6B0D-AB1F-0BDA-D73DBB14102B}"/>
              </a:ext>
            </a:extLst>
          </p:cNvPr>
          <p:cNvSpPr>
            <a:spLocks noGrp="1" noChangeArrowheads="1"/>
          </p:cNvSpPr>
          <p:nvPr>
            <p:ph type="sldNum" sz="quarter" idx="12"/>
          </p:nvPr>
        </p:nvSpPr>
        <p:spPr>
          <a:ln/>
        </p:spPr>
        <p:txBody>
          <a:bodyPr/>
          <a:lstStyle>
            <a:lvl1pPr>
              <a:defRPr/>
            </a:lvl1pPr>
          </a:lstStyle>
          <a:p>
            <a:pPr>
              <a:defRPr/>
            </a:pPr>
            <a:fld id="{B191B541-5374-4182-A483-786B9CD0D985}" type="slidenum">
              <a:rPr lang="en-US" altLang="en-US"/>
              <a:pPr>
                <a:defRPr/>
              </a:pPr>
              <a:t>‹#›</a:t>
            </a:fld>
            <a:endParaRPr lang="en-US" altLang="en-US"/>
          </a:p>
        </p:txBody>
      </p:sp>
    </p:spTree>
    <p:extLst>
      <p:ext uri="{BB962C8B-B14F-4D97-AF65-F5344CB8AC3E}">
        <p14:creationId xmlns:p14="http://schemas.microsoft.com/office/powerpoint/2010/main" val="288600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A54C9BA-C720-6B0C-D166-D19D88D314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222A568-EB93-6F19-6B6A-A6FF1524A1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0801E16-148C-E9F6-8B29-1FF91F019318}"/>
              </a:ext>
            </a:extLst>
          </p:cNvPr>
          <p:cNvSpPr>
            <a:spLocks noGrp="1" noChangeArrowheads="1"/>
          </p:cNvSpPr>
          <p:nvPr>
            <p:ph type="sldNum" sz="quarter" idx="12"/>
          </p:nvPr>
        </p:nvSpPr>
        <p:spPr>
          <a:ln/>
        </p:spPr>
        <p:txBody>
          <a:bodyPr/>
          <a:lstStyle>
            <a:lvl1pPr>
              <a:defRPr/>
            </a:lvl1pPr>
          </a:lstStyle>
          <a:p>
            <a:pPr>
              <a:defRPr/>
            </a:pPr>
            <a:fld id="{1553D2E2-86A6-4A76-95D3-E5EE508361C0}" type="slidenum">
              <a:rPr lang="en-US" altLang="en-US"/>
              <a:pPr>
                <a:defRPr/>
              </a:pPr>
              <a:t>‹#›</a:t>
            </a:fld>
            <a:endParaRPr lang="en-US" altLang="en-US"/>
          </a:p>
        </p:txBody>
      </p:sp>
    </p:spTree>
    <p:extLst>
      <p:ext uri="{BB962C8B-B14F-4D97-AF65-F5344CB8AC3E}">
        <p14:creationId xmlns:p14="http://schemas.microsoft.com/office/powerpoint/2010/main" val="1194941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31C561E-E177-592D-CC55-11206765B05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14DFB80-703C-21FA-F0ED-EE787FAA559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8126F56-CF8F-494A-EC17-F44BE6F1D923}"/>
              </a:ext>
            </a:extLst>
          </p:cNvPr>
          <p:cNvSpPr>
            <a:spLocks noGrp="1" noChangeArrowheads="1"/>
          </p:cNvSpPr>
          <p:nvPr>
            <p:ph type="sldNum" sz="quarter" idx="12"/>
          </p:nvPr>
        </p:nvSpPr>
        <p:spPr>
          <a:ln/>
        </p:spPr>
        <p:txBody>
          <a:bodyPr/>
          <a:lstStyle>
            <a:lvl1pPr>
              <a:defRPr/>
            </a:lvl1pPr>
          </a:lstStyle>
          <a:p>
            <a:pPr>
              <a:defRPr/>
            </a:pPr>
            <a:fld id="{30F06629-FDDE-40EB-99E7-D148F915672E}" type="slidenum">
              <a:rPr lang="en-US" altLang="en-US"/>
              <a:pPr>
                <a:defRPr/>
              </a:pPr>
              <a:t>‹#›</a:t>
            </a:fld>
            <a:endParaRPr lang="en-US" altLang="en-US"/>
          </a:p>
        </p:txBody>
      </p:sp>
    </p:spTree>
    <p:extLst>
      <p:ext uri="{BB962C8B-B14F-4D97-AF65-F5344CB8AC3E}">
        <p14:creationId xmlns:p14="http://schemas.microsoft.com/office/powerpoint/2010/main" val="2281677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B1D8CFB-70FB-DA73-0F8F-936F62A5325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AE9A491-7E66-62E8-6D29-15C5D2F33AB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BEE8B1B-B1C9-8224-A868-45F02EF6A614}"/>
              </a:ext>
            </a:extLst>
          </p:cNvPr>
          <p:cNvSpPr>
            <a:spLocks noGrp="1" noChangeArrowheads="1"/>
          </p:cNvSpPr>
          <p:nvPr>
            <p:ph type="sldNum" sz="quarter" idx="12"/>
          </p:nvPr>
        </p:nvSpPr>
        <p:spPr>
          <a:ln/>
        </p:spPr>
        <p:txBody>
          <a:bodyPr/>
          <a:lstStyle>
            <a:lvl1pPr>
              <a:defRPr/>
            </a:lvl1pPr>
          </a:lstStyle>
          <a:p>
            <a:pPr>
              <a:defRPr/>
            </a:pPr>
            <a:fld id="{7CB2B9B3-F40B-46FE-A9DD-0C14ACDD98F3}" type="slidenum">
              <a:rPr lang="en-US" altLang="en-US"/>
              <a:pPr>
                <a:defRPr/>
              </a:pPr>
              <a:t>‹#›</a:t>
            </a:fld>
            <a:endParaRPr lang="en-US" altLang="en-US"/>
          </a:p>
        </p:txBody>
      </p:sp>
    </p:spTree>
    <p:extLst>
      <p:ext uri="{BB962C8B-B14F-4D97-AF65-F5344CB8AC3E}">
        <p14:creationId xmlns:p14="http://schemas.microsoft.com/office/powerpoint/2010/main" val="2451422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19ACE12-3084-6D8C-CCE3-810BECD040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5B62515-8911-0F36-3CA3-15D1A4C5E8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CF09D7C-83C4-E31A-7B20-617285A34A73}"/>
              </a:ext>
            </a:extLst>
          </p:cNvPr>
          <p:cNvSpPr>
            <a:spLocks noGrp="1" noChangeArrowheads="1"/>
          </p:cNvSpPr>
          <p:nvPr>
            <p:ph type="sldNum" sz="quarter" idx="12"/>
          </p:nvPr>
        </p:nvSpPr>
        <p:spPr>
          <a:ln/>
        </p:spPr>
        <p:txBody>
          <a:bodyPr/>
          <a:lstStyle>
            <a:lvl1pPr>
              <a:defRPr/>
            </a:lvl1pPr>
          </a:lstStyle>
          <a:p>
            <a:pPr>
              <a:defRPr/>
            </a:pPr>
            <a:fld id="{0039FA97-D0B6-4E73-B3B5-D337CB691DCD}" type="slidenum">
              <a:rPr lang="en-US" altLang="en-US"/>
              <a:pPr>
                <a:defRPr/>
              </a:pPr>
              <a:t>‹#›</a:t>
            </a:fld>
            <a:endParaRPr lang="en-US" altLang="en-US"/>
          </a:p>
        </p:txBody>
      </p:sp>
    </p:spTree>
    <p:extLst>
      <p:ext uri="{BB962C8B-B14F-4D97-AF65-F5344CB8AC3E}">
        <p14:creationId xmlns:p14="http://schemas.microsoft.com/office/powerpoint/2010/main" val="47660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910456E-FBC0-9F82-EFBF-9EF72BD6AF36}"/>
              </a:ext>
            </a:extLst>
          </p:cNvPr>
          <p:cNvSpPr>
            <a:spLocks noGrp="1" noChangeArrowheads="1"/>
          </p:cNvSpPr>
          <p:nvPr>
            <p:ph type="title"/>
          </p:nvPr>
        </p:nvSpPr>
        <p:spPr bwMode="auto">
          <a:xfrm>
            <a:off x="457200" y="274638"/>
            <a:ext cx="8229600"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1AE620C-2F81-621C-42E2-4E449EDEE5D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F5E7CD0-7E94-68F2-AD89-F165A9CD419F}"/>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499751C4-3CD9-7EEF-14A7-A1387D82CDC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FC913A96-B2BF-44C9-0288-A6DA7EC6582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C021D2D-06BE-48FB-9E1A-F9BE5FB96C4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89"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rtl="0" eaLnBrk="0" fontAlgn="base" hangingPunct="0">
        <a:spcBef>
          <a:spcPct val="0"/>
        </a:spcBef>
        <a:spcAft>
          <a:spcPct val="0"/>
        </a:spcAft>
        <a:defRPr sz="4400" kern="12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Times New Roman" panose="02020603050405020304" pitchFamily="18" charset="0"/>
        </a:defRPr>
      </a:lvl2pPr>
      <a:lvl3pPr algn="l" rtl="0" eaLnBrk="0" fontAlgn="base" hangingPunct="0">
        <a:spcBef>
          <a:spcPct val="0"/>
        </a:spcBef>
        <a:spcAft>
          <a:spcPct val="0"/>
        </a:spcAft>
        <a:defRPr sz="4400">
          <a:solidFill>
            <a:schemeClr val="bg2"/>
          </a:solidFill>
          <a:latin typeface="Times New Roman" panose="02020603050405020304" pitchFamily="18" charset="0"/>
        </a:defRPr>
      </a:lvl3pPr>
      <a:lvl4pPr algn="l" rtl="0" eaLnBrk="0" fontAlgn="base" hangingPunct="0">
        <a:spcBef>
          <a:spcPct val="0"/>
        </a:spcBef>
        <a:spcAft>
          <a:spcPct val="0"/>
        </a:spcAft>
        <a:defRPr sz="4400">
          <a:solidFill>
            <a:schemeClr val="bg2"/>
          </a:solidFill>
          <a:latin typeface="Times New Roman" panose="02020603050405020304" pitchFamily="18" charset="0"/>
        </a:defRPr>
      </a:lvl4pPr>
      <a:lvl5pPr algn="l" rtl="0" eaLnBrk="0" fontAlgn="base" hangingPunct="0">
        <a:spcBef>
          <a:spcPct val="0"/>
        </a:spcBef>
        <a:spcAft>
          <a:spcPct val="0"/>
        </a:spcAft>
        <a:defRPr sz="4400">
          <a:solidFill>
            <a:schemeClr val="bg2"/>
          </a:solidFill>
          <a:latin typeface="Times New Roman" panose="02020603050405020304" pitchFamily="18" charset="0"/>
        </a:defRPr>
      </a:lvl5pPr>
      <a:lvl6pPr marL="457200" algn="l" rtl="0" fontAlgn="base">
        <a:spcBef>
          <a:spcPct val="0"/>
        </a:spcBef>
        <a:spcAft>
          <a:spcPct val="0"/>
        </a:spcAft>
        <a:defRPr sz="4400">
          <a:solidFill>
            <a:schemeClr val="bg2"/>
          </a:solidFill>
          <a:latin typeface="Times New Roman" panose="02020603050405020304" pitchFamily="18" charset="0"/>
        </a:defRPr>
      </a:lvl6pPr>
      <a:lvl7pPr marL="914400" algn="l" rtl="0" fontAlgn="base">
        <a:spcBef>
          <a:spcPct val="0"/>
        </a:spcBef>
        <a:spcAft>
          <a:spcPct val="0"/>
        </a:spcAft>
        <a:defRPr sz="4400">
          <a:solidFill>
            <a:schemeClr val="bg2"/>
          </a:solidFill>
          <a:latin typeface="Times New Roman" panose="02020603050405020304" pitchFamily="18" charset="0"/>
        </a:defRPr>
      </a:lvl7pPr>
      <a:lvl8pPr marL="1371600" algn="l" rtl="0" fontAlgn="base">
        <a:spcBef>
          <a:spcPct val="0"/>
        </a:spcBef>
        <a:spcAft>
          <a:spcPct val="0"/>
        </a:spcAft>
        <a:defRPr sz="4400">
          <a:solidFill>
            <a:schemeClr val="bg2"/>
          </a:solidFill>
          <a:latin typeface="Times New Roman" panose="02020603050405020304" pitchFamily="18" charset="0"/>
        </a:defRPr>
      </a:lvl8pPr>
      <a:lvl9pPr marL="1828800" algn="l" rtl="0" fontAlgn="base">
        <a:spcBef>
          <a:spcPct val="0"/>
        </a:spcBef>
        <a:spcAft>
          <a:spcPct val="0"/>
        </a:spcAft>
        <a:defRPr sz="4400">
          <a:solidFill>
            <a:schemeClr val="bg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2B99709-DE73-B2E5-4437-58827905A890}"/>
              </a:ext>
            </a:extLst>
          </p:cNvPr>
          <p:cNvSpPr>
            <a:spLocks noGrp="1" noChangeArrowheads="1"/>
          </p:cNvSpPr>
          <p:nvPr>
            <p:ph type="ctrTitle"/>
          </p:nvPr>
        </p:nvSpPr>
        <p:spPr>
          <a:xfrm>
            <a:off x="3352800" y="1905000"/>
            <a:ext cx="3238500" cy="2822575"/>
          </a:xfrm>
        </p:spPr>
        <p:txBody>
          <a:bodyPr/>
          <a:lstStyle/>
          <a:p>
            <a:pPr eaLnBrk="1" hangingPunct="1"/>
            <a:r>
              <a:rPr lang="en-US" altLang="en-US" dirty="0"/>
              <a:t>Leaven: Why Little Things Matter</a:t>
            </a:r>
          </a:p>
        </p:txBody>
      </p:sp>
      <p:sp>
        <p:nvSpPr>
          <p:cNvPr id="4099" name="Rectangle 3">
            <a:extLst>
              <a:ext uri="{FF2B5EF4-FFF2-40B4-BE49-F238E27FC236}">
                <a16:creationId xmlns:a16="http://schemas.microsoft.com/office/drawing/2014/main" id="{3CCE30D1-F130-5571-8359-9F8A5815B6A3}"/>
              </a:ext>
            </a:extLst>
          </p:cNvPr>
          <p:cNvSpPr>
            <a:spLocks noGrp="1" noChangeArrowheads="1"/>
          </p:cNvSpPr>
          <p:nvPr>
            <p:ph type="subTitle" idx="1"/>
          </p:nvPr>
        </p:nvSpPr>
        <p:spPr>
          <a:xfrm>
            <a:off x="5029200" y="5638800"/>
            <a:ext cx="3124200" cy="609600"/>
          </a:xfrm>
        </p:spPr>
        <p:txBody>
          <a:bodyPr/>
          <a:lstStyle/>
          <a:p>
            <a:pPr algn="ctr" eaLnBrk="1" hangingPunct="1"/>
            <a:r>
              <a:rPr lang="en-US" altLang="en-US" dirty="0"/>
              <a:t>I Corinthians 5:1-6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B69DCAF-F74B-9DFC-0AD5-8270A94EF4A2}"/>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099" name="Rectangle 3">
            <a:extLst>
              <a:ext uri="{FF2B5EF4-FFF2-40B4-BE49-F238E27FC236}">
                <a16:creationId xmlns:a16="http://schemas.microsoft.com/office/drawing/2014/main" id="{83F21D13-9EF9-982B-4245-03442EF8A879}"/>
              </a:ext>
            </a:extLst>
          </p:cNvPr>
          <p:cNvSpPr>
            <a:spLocks noGrp="1" noChangeArrowheads="1"/>
          </p:cNvSpPr>
          <p:nvPr>
            <p:ph type="body" idx="1"/>
          </p:nvPr>
        </p:nvSpPr>
        <p:spPr>
          <a:xfrm>
            <a:off x="1066800" y="1951039"/>
            <a:ext cx="7315200" cy="944562"/>
          </a:xfrm>
        </p:spPr>
        <p:txBody>
          <a:bodyPr/>
          <a:lstStyle/>
          <a:p>
            <a:pPr marL="0" indent="0" eaLnBrk="1" hangingPunct="1">
              <a:buNone/>
              <a:defRPr/>
            </a:pPr>
            <a:r>
              <a:rPr lang="en-US" altLang="en-US" sz="3200" dirty="0"/>
              <a:t>A little leaven leavens the whole lump.</a:t>
            </a:r>
          </a:p>
          <a:p>
            <a:pPr marL="0" indent="0" algn="r" eaLnBrk="1" hangingPunct="1">
              <a:buNone/>
              <a:defRPr/>
            </a:pPr>
            <a:r>
              <a:rPr lang="en-US" altLang="en-US" sz="1800" dirty="0"/>
              <a:t>Galatians 5:9</a:t>
            </a:r>
          </a:p>
        </p:txBody>
      </p:sp>
      <p:sp>
        <p:nvSpPr>
          <p:cNvPr id="5" name="TextBox 4">
            <a:extLst>
              <a:ext uri="{FF2B5EF4-FFF2-40B4-BE49-F238E27FC236}">
                <a16:creationId xmlns:a16="http://schemas.microsoft.com/office/drawing/2014/main" id="{4EF9F4FF-EA14-DFDB-B27C-2035A215BD82}"/>
              </a:ext>
            </a:extLst>
          </p:cNvPr>
          <p:cNvSpPr txBox="1"/>
          <p:nvPr/>
        </p:nvSpPr>
        <p:spPr>
          <a:xfrm>
            <a:off x="609600" y="3411583"/>
            <a:ext cx="7571496" cy="1015663"/>
          </a:xfrm>
          <a:prstGeom prst="rect">
            <a:avLst/>
          </a:prstGeom>
          <a:noFill/>
        </p:spPr>
        <p:txBody>
          <a:bodyPr wrap="none" rtlCol="0">
            <a:spAutoFit/>
          </a:bodyPr>
          <a:lstStyle/>
          <a:p>
            <a:r>
              <a:rPr lang="en-US" sz="3600" dirty="0"/>
              <a:t>Two attributes of leaven to focus on:</a:t>
            </a:r>
          </a:p>
          <a:p>
            <a:pPr marL="800100" lvl="1" indent="-342900">
              <a:spcAft>
                <a:spcPts val="1800"/>
              </a:spcAft>
              <a:buFont typeface="+mj-lt"/>
              <a:buAutoNum type="arabicPeriod"/>
            </a:pPr>
            <a:r>
              <a:rPr lang="en-US" sz="2400" dirty="0"/>
              <a:t>It doesn’t take much to make a difference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81836-9DD3-3248-044F-E75A4B4CABAD}"/>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19902F4A-C76A-BE72-DCEB-3214A9F0CF4F}"/>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5" name="TextBox 4">
            <a:extLst>
              <a:ext uri="{FF2B5EF4-FFF2-40B4-BE49-F238E27FC236}">
                <a16:creationId xmlns:a16="http://schemas.microsoft.com/office/drawing/2014/main" id="{33FAB535-E71C-A79A-DD38-D81EDC254ADE}"/>
              </a:ext>
            </a:extLst>
          </p:cNvPr>
          <p:cNvSpPr txBox="1"/>
          <p:nvPr/>
        </p:nvSpPr>
        <p:spPr>
          <a:xfrm>
            <a:off x="457200" y="2286000"/>
            <a:ext cx="3190297" cy="3170099"/>
          </a:xfrm>
          <a:prstGeom prst="rect">
            <a:avLst/>
          </a:prstGeom>
          <a:noFill/>
        </p:spPr>
        <p:txBody>
          <a:bodyPr wrap="none" rtlCol="0">
            <a:spAutoFit/>
          </a:bodyPr>
          <a:lstStyle/>
          <a:p>
            <a:r>
              <a:rPr lang="en-US" sz="3200" u="sng" dirty="0"/>
              <a:t>Leavened Bread</a:t>
            </a:r>
          </a:p>
          <a:p>
            <a:pPr marL="285750" indent="-285750">
              <a:buFont typeface="Arial" panose="020B0604020202020204" pitchFamily="34" charset="0"/>
              <a:buChar char="•"/>
            </a:pPr>
            <a:r>
              <a:rPr lang="en-US" sz="2400" dirty="0"/>
              <a:t>2 Cups water</a:t>
            </a:r>
          </a:p>
          <a:p>
            <a:pPr marL="285750" indent="-285750">
              <a:buFont typeface="Arial" panose="020B0604020202020204" pitchFamily="34" charset="0"/>
              <a:buChar char="•"/>
            </a:pPr>
            <a:r>
              <a:rPr lang="en-US" sz="2400" dirty="0"/>
              <a:t>¼ Cup sugar</a:t>
            </a:r>
          </a:p>
          <a:p>
            <a:pPr marL="285750" indent="-285750">
              <a:buFont typeface="Arial" panose="020B0604020202020204" pitchFamily="34" charset="0"/>
              <a:buChar char="•"/>
            </a:pPr>
            <a:r>
              <a:rPr lang="en-US" sz="2400" dirty="0"/>
              <a:t>¼ Cup oil</a:t>
            </a:r>
          </a:p>
          <a:p>
            <a:pPr marL="285750" indent="-285750">
              <a:buFont typeface="Arial" panose="020B0604020202020204" pitchFamily="34" charset="0"/>
              <a:buChar char="•"/>
            </a:pPr>
            <a:r>
              <a:rPr lang="en-US" sz="2400" dirty="0"/>
              <a:t>1½ Teaspoon salt</a:t>
            </a:r>
          </a:p>
          <a:p>
            <a:pPr marL="285750" indent="-285750">
              <a:buFont typeface="Arial" panose="020B0604020202020204" pitchFamily="34" charset="0"/>
              <a:buChar char="•"/>
            </a:pPr>
            <a:r>
              <a:rPr lang="en-US" sz="2400" dirty="0"/>
              <a:t>6 Cups flour</a:t>
            </a:r>
          </a:p>
          <a:p>
            <a:pPr marL="285750" indent="-285750">
              <a:buFont typeface="Arial" panose="020B0604020202020204" pitchFamily="34" charset="0"/>
              <a:buChar char="•"/>
            </a:pPr>
            <a:r>
              <a:rPr lang="en-US" sz="2400" dirty="0"/>
              <a:t>1 Tablespoon yeast</a:t>
            </a:r>
          </a:p>
          <a:p>
            <a:pPr marL="285750" indent="-285750">
              <a:buFont typeface="Arial" panose="020B0604020202020204" pitchFamily="34" charset="0"/>
              <a:buChar char="•"/>
            </a:pPr>
            <a:endParaRPr lang="en-US" sz="2400" dirty="0"/>
          </a:p>
        </p:txBody>
      </p:sp>
      <p:sp>
        <p:nvSpPr>
          <p:cNvPr id="6" name="TextBox 5">
            <a:extLst>
              <a:ext uri="{FF2B5EF4-FFF2-40B4-BE49-F238E27FC236}">
                <a16:creationId xmlns:a16="http://schemas.microsoft.com/office/drawing/2014/main" id="{8B77A4C1-3313-59C5-518C-2ABC58B7E239}"/>
              </a:ext>
            </a:extLst>
          </p:cNvPr>
          <p:cNvSpPr txBox="1"/>
          <p:nvPr/>
        </p:nvSpPr>
        <p:spPr>
          <a:xfrm>
            <a:off x="5108576" y="2286000"/>
            <a:ext cx="3578224" cy="2062103"/>
          </a:xfrm>
          <a:prstGeom prst="rect">
            <a:avLst/>
          </a:prstGeom>
          <a:noFill/>
        </p:spPr>
        <p:txBody>
          <a:bodyPr wrap="none" rtlCol="0">
            <a:spAutoFit/>
          </a:bodyPr>
          <a:lstStyle/>
          <a:p>
            <a:r>
              <a:rPr lang="en-US" sz="3200" u="sng" dirty="0"/>
              <a:t>Unleavened Bread</a:t>
            </a:r>
          </a:p>
          <a:p>
            <a:pPr marL="285750" indent="-285750">
              <a:buFont typeface="Arial" panose="020B0604020202020204" pitchFamily="34" charset="0"/>
              <a:buChar char="•"/>
            </a:pPr>
            <a:r>
              <a:rPr lang="en-US" sz="2400" dirty="0"/>
              <a:t>2¼ Cups water</a:t>
            </a:r>
          </a:p>
          <a:p>
            <a:pPr marL="285750" indent="-285750">
              <a:buFont typeface="Arial" panose="020B0604020202020204" pitchFamily="34" charset="0"/>
              <a:buChar char="•"/>
            </a:pPr>
            <a:r>
              <a:rPr lang="en-US" sz="2400" dirty="0">
                <a:latin typeface="Arial Narrow" panose="020B0606020202030204" pitchFamily="34" charset="0"/>
              </a:rPr>
              <a:t>⅛</a:t>
            </a:r>
            <a:r>
              <a:rPr lang="en-US" sz="2400" dirty="0"/>
              <a:t> Cup of Oil</a:t>
            </a:r>
          </a:p>
          <a:p>
            <a:pPr marL="285750" indent="-285750">
              <a:buFont typeface="Arial" panose="020B0604020202020204" pitchFamily="34" charset="0"/>
              <a:buChar char="•"/>
            </a:pPr>
            <a:r>
              <a:rPr lang="en-US" sz="2400" dirty="0"/>
              <a:t>3 Teaspoon salt</a:t>
            </a:r>
          </a:p>
          <a:p>
            <a:pPr marL="285750" indent="-285750">
              <a:buFont typeface="Arial" panose="020B0604020202020204" pitchFamily="34" charset="0"/>
              <a:buChar char="•"/>
            </a:pPr>
            <a:r>
              <a:rPr lang="en-US" sz="2400" dirty="0"/>
              <a:t>6 Cups flour</a:t>
            </a:r>
          </a:p>
        </p:txBody>
      </p:sp>
      <p:sp>
        <p:nvSpPr>
          <p:cNvPr id="8" name="Oval 7">
            <a:extLst>
              <a:ext uri="{FF2B5EF4-FFF2-40B4-BE49-F238E27FC236}">
                <a16:creationId xmlns:a16="http://schemas.microsoft.com/office/drawing/2014/main" id="{A16038D1-56ED-13EC-EFF1-FCEFAC26DAAE}"/>
              </a:ext>
            </a:extLst>
          </p:cNvPr>
          <p:cNvSpPr/>
          <p:nvPr/>
        </p:nvSpPr>
        <p:spPr>
          <a:xfrm>
            <a:off x="147348" y="4617720"/>
            <a:ext cx="3810000" cy="457200"/>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1205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66AE8-F622-4857-E459-DB2E426D22EC}"/>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2573E6B4-3830-0724-32C1-5BD6BB99D708}"/>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099" name="Rectangle 3">
            <a:extLst>
              <a:ext uri="{FF2B5EF4-FFF2-40B4-BE49-F238E27FC236}">
                <a16:creationId xmlns:a16="http://schemas.microsoft.com/office/drawing/2014/main" id="{DBE6AF14-DC43-8167-B6BB-305D4B9C3999}"/>
              </a:ext>
            </a:extLst>
          </p:cNvPr>
          <p:cNvSpPr>
            <a:spLocks noGrp="1" noChangeArrowheads="1"/>
          </p:cNvSpPr>
          <p:nvPr>
            <p:ph type="body" idx="1"/>
          </p:nvPr>
        </p:nvSpPr>
        <p:spPr>
          <a:xfrm>
            <a:off x="1066800" y="1951039"/>
            <a:ext cx="7315200" cy="944562"/>
          </a:xfrm>
        </p:spPr>
        <p:txBody>
          <a:bodyPr/>
          <a:lstStyle/>
          <a:p>
            <a:pPr marL="0" indent="0" eaLnBrk="1" hangingPunct="1">
              <a:buNone/>
              <a:defRPr/>
            </a:pPr>
            <a:r>
              <a:rPr lang="en-US" altLang="en-US" sz="3200" dirty="0"/>
              <a:t>A little leaven leavens the whole lump.</a:t>
            </a:r>
          </a:p>
          <a:p>
            <a:pPr marL="0" indent="0" algn="r" eaLnBrk="1" hangingPunct="1">
              <a:buNone/>
              <a:defRPr/>
            </a:pPr>
            <a:r>
              <a:rPr lang="en-US" altLang="en-US" sz="1800" dirty="0"/>
              <a:t>Galatians 5:9</a:t>
            </a:r>
          </a:p>
        </p:txBody>
      </p:sp>
      <p:sp>
        <p:nvSpPr>
          <p:cNvPr id="2" name="TextBox 1">
            <a:extLst>
              <a:ext uri="{FF2B5EF4-FFF2-40B4-BE49-F238E27FC236}">
                <a16:creationId xmlns:a16="http://schemas.microsoft.com/office/drawing/2014/main" id="{57EF6FE9-F022-2C2A-E603-975AB5501955}"/>
              </a:ext>
            </a:extLst>
          </p:cNvPr>
          <p:cNvSpPr txBox="1"/>
          <p:nvPr/>
        </p:nvSpPr>
        <p:spPr>
          <a:xfrm>
            <a:off x="609600" y="3411583"/>
            <a:ext cx="7890302" cy="1615827"/>
          </a:xfrm>
          <a:prstGeom prst="rect">
            <a:avLst/>
          </a:prstGeom>
          <a:noFill/>
        </p:spPr>
        <p:txBody>
          <a:bodyPr wrap="none" rtlCol="0">
            <a:spAutoFit/>
          </a:bodyPr>
          <a:lstStyle/>
          <a:p>
            <a:r>
              <a:rPr lang="en-US" sz="3600" dirty="0"/>
              <a:t>Two attributes of leaven to focus on:</a:t>
            </a:r>
          </a:p>
          <a:p>
            <a:pPr marL="800100" lvl="1" indent="-342900">
              <a:spcAft>
                <a:spcPts val="1800"/>
              </a:spcAft>
              <a:buFont typeface="+mj-lt"/>
              <a:buAutoNum type="arabicPeriod"/>
            </a:pPr>
            <a:r>
              <a:rPr lang="en-US" sz="2400" dirty="0"/>
              <a:t>It doesn’t take much to make a difference</a:t>
            </a:r>
          </a:p>
          <a:p>
            <a:pPr marL="800100" lvl="1" indent="-342900">
              <a:spcAft>
                <a:spcPts val="1800"/>
              </a:spcAft>
              <a:buFont typeface="+mj-lt"/>
              <a:buAutoNum type="arabicPeriod"/>
            </a:pPr>
            <a:r>
              <a:rPr lang="en-US" sz="2400" dirty="0"/>
              <a:t>It spreads throughout whatever it is introduced into</a:t>
            </a:r>
          </a:p>
        </p:txBody>
      </p:sp>
      <p:sp>
        <p:nvSpPr>
          <p:cNvPr id="3" name="TextBox 2">
            <a:extLst>
              <a:ext uri="{FF2B5EF4-FFF2-40B4-BE49-F238E27FC236}">
                <a16:creationId xmlns:a16="http://schemas.microsoft.com/office/drawing/2014/main" id="{C86B186C-72F2-87EF-48E2-69D9F65085D5}"/>
              </a:ext>
            </a:extLst>
          </p:cNvPr>
          <p:cNvSpPr txBox="1"/>
          <p:nvPr/>
        </p:nvSpPr>
        <p:spPr>
          <a:xfrm>
            <a:off x="168390" y="5791200"/>
            <a:ext cx="8807219" cy="584775"/>
          </a:xfrm>
          <a:prstGeom prst="rect">
            <a:avLst/>
          </a:prstGeom>
          <a:noFill/>
        </p:spPr>
        <p:txBody>
          <a:bodyPr wrap="none" rtlCol="0">
            <a:spAutoFit/>
          </a:bodyPr>
          <a:lstStyle/>
          <a:p>
            <a:r>
              <a:rPr lang="en-US" sz="3200" b="1" dirty="0"/>
              <a:t>Both of these attributes can be good or bad!</a:t>
            </a:r>
          </a:p>
        </p:txBody>
      </p:sp>
    </p:spTree>
    <p:extLst>
      <p:ext uri="{BB962C8B-B14F-4D97-AF65-F5344CB8AC3E}">
        <p14:creationId xmlns:p14="http://schemas.microsoft.com/office/powerpoint/2010/main" val="1969937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2108F-19BE-1C4F-9C4B-A18A5DA40A69}"/>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C89B4AEA-21D8-1542-338A-5EBCD30CEC44}"/>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 name="TextBox 3">
            <a:extLst>
              <a:ext uri="{FF2B5EF4-FFF2-40B4-BE49-F238E27FC236}">
                <a16:creationId xmlns:a16="http://schemas.microsoft.com/office/drawing/2014/main" id="{F718C449-A010-7560-E5D0-2BCE8C66769A}"/>
              </a:ext>
            </a:extLst>
          </p:cNvPr>
          <p:cNvSpPr txBox="1"/>
          <p:nvPr/>
        </p:nvSpPr>
        <p:spPr>
          <a:xfrm>
            <a:off x="304800" y="1676400"/>
            <a:ext cx="4200189" cy="523220"/>
          </a:xfrm>
          <a:prstGeom prst="rect">
            <a:avLst/>
          </a:prstGeom>
          <a:noFill/>
        </p:spPr>
        <p:txBody>
          <a:bodyPr wrap="none" rtlCol="0">
            <a:spAutoFit/>
          </a:bodyPr>
          <a:lstStyle/>
          <a:p>
            <a:r>
              <a:rPr lang="en-US" sz="2800" b="1" dirty="0"/>
              <a:t>Little things can be bad</a:t>
            </a:r>
          </a:p>
        </p:txBody>
      </p:sp>
      <p:sp>
        <p:nvSpPr>
          <p:cNvPr id="5" name="Rectangle 3">
            <a:extLst>
              <a:ext uri="{FF2B5EF4-FFF2-40B4-BE49-F238E27FC236}">
                <a16:creationId xmlns:a16="http://schemas.microsoft.com/office/drawing/2014/main" id="{831C3C92-E866-DF96-B345-3723774102E0}"/>
              </a:ext>
            </a:extLst>
          </p:cNvPr>
          <p:cNvSpPr txBox="1">
            <a:spLocks noChangeArrowheads="1"/>
          </p:cNvSpPr>
          <p:nvPr/>
        </p:nvSpPr>
        <p:spPr bwMode="auto">
          <a:xfrm>
            <a:off x="269966" y="2285999"/>
            <a:ext cx="8569234" cy="2372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n-US" altLang="en-US" sz="1800" dirty="0"/>
              <a:t>The Egyptians were urgent with the people to send them out of the land in </a:t>
            </a:r>
            <a:r>
              <a:rPr lang="en-US" altLang="en-US" sz="1800" b="1" u="sng" dirty="0"/>
              <a:t>haste</a:t>
            </a:r>
            <a:r>
              <a:rPr lang="en-US" altLang="en-US" sz="1800" dirty="0"/>
              <a:t>. For they said, "We shall all be dead." So the people took their dough before it was leavened, their kneading bowls being bound up in their cloaks on their shoulders. The people of Israel had also done as Moses told them, for they had asked the Egyptians for silver and gold jewelry and for clothing. And the LORD had given the people favor in the sight of the Egyptians, so that they let them have what they asked. Thus they plundered the Egyptians.</a:t>
            </a:r>
            <a:endParaRPr lang="en-US" altLang="en-US" sz="1800" b="1" dirty="0"/>
          </a:p>
          <a:p>
            <a:pPr marL="0" indent="0" algn="r" eaLnBrk="1" hangingPunct="1">
              <a:buFontTx/>
              <a:buNone/>
              <a:defRPr/>
            </a:pPr>
            <a:r>
              <a:rPr lang="en-US" altLang="en-US" sz="1800" dirty="0"/>
              <a:t>Exodus 12:33-36</a:t>
            </a:r>
          </a:p>
        </p:txBody>
      </p:sp>
      <p:sp>
        <p:nvSpPr>
          <p:cNvPr id="3" name="TextBox 2">
            <a:extLst>
              <a:ext uri="{FF2B5EF4-FFF2-40B4-BE49-F238E27FC236}">
                <a16:creationId xmlns:a16="http://schemas.microsoft.com/office/drawing/2014/main" id="{BE93F09B-0B9C-FC34-DB49-4C9512F43D43}"/>
              </a:ext>
            </a:extLst>
          </p:cNvPr>
          <p:cNvSpPr txBox="1"/>
          <p:nvPr/>
        </p:nvSpPr>
        <p:spPr>
          <a:xfrm>
            <a:off x="1447800" y="5201653"/>
            <a:ext cx="6248400" cy="1077218"/>
          </a:xfrm>
          <a:prstGeom prst="rect">
            <a:avLst/>
          </a:prstGeom>
          <a:noFill/>
        </p:spPr>
        <p:txBody>
          <a:bodyPr wrap="square" rtlCol="0">
            <a:spAutoFit/>
          </a:bodyPr>
          <a:lstStyle/>
          <a:p>
            <a:pPr algn="ctr"/>
            <a:r>
              <a:rPr lang="en-US" sz="3200" b="1" dirty="0"/>
              <a:t>Little things can distract us from what is important!</a:t>
            </a:r>
          </a:p>
        </p:txBody>
      </p:sp>
    </p:spTree>
    <p:extLst>
      <p:ext uri="{BB962C8B-B14F-4D97-AF65-F5344CB8AC3E}">
        <p14:creationId xmlns:p14="http://schemas.microsoft.com/office/powerpoint/2010/main" val="1210505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FFD9E-EDE0-E82C-7FC4-C26B2BFEEC66}"/>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A4F7624B-0291-3D3E-610B-22174E4A3209}"/>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 name="TextBox 3">
            <a:extLst>
              <a:ext uri="{FF2B5EF4-FFF2-40B4-BE49-F238E27FC236}">
                <a16:creationId xmlns:a16="http://schemas.microsoft.com/office/drawing/2014/main" id="{5AEF619C-3DD2-6493-16B2-8131D2C22759}"/>
              </a:ext>
            </a:extLst>
          </p:cNvPr>
          <p:cNvSpPr txBox="1"/>
          <p:nvPr/>
        </p:nvSpPr>
        <p:spPr>
          <a:xfrm>
            <a:off x="304800" y="1676400"/>
            <a:ext cx="4200189" cy="523220"/>
          </a:xfrm>
          <a:prstGeom prst="rect">
            <a:avLst/>
          </a:prstGeom>
          <a:noFill/>
        </p:spPr>
        <p:txBody>
          <a:bodyPr wrap="none" rtlCol="0">
            <a:spAutoFit/>
          </a:bodyPr>
          <a:lstStyle/>
          <a:p>
            <a:r>
              <a:rPr lang="en-US" sz="2800" b="1" dirty="0"/>
              <a:t>Little things can be bad</a:t>
            </a:r>
          </a:p>
        </p:txBody>
      </p:sp>
      <p:sp>
        <p:nvSpPr>
          <p:cNvPr id="5" name="Rectangle 3">
            <a:extLst>
              <a:ext uri="{FF2B5EF4-FFF2-40B4-BE49-F238E27FC236}">
                <a16:creationId xmlns:a16="http://schemas.microsoft.com/office/drawing/2014/main" id="{0D400317-7175-D7F3-5A62-06F9E50E69BF}"/>
              </a:ext>
            </a:extLst>
          </p:cNvPr>
          <p:cNvSpPr txBox="1">
            <a:spLocks noChangeArrowheads="1"/>
          </p:cNvSpPr>
          <p:nvPr/>
        </p:nvSpPr>
        <p:spPr bwMode="auto">
          <a:xfrm>
            <a:off x="269966" y="2286000"/>
            <a:ext cx="856923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n-US" altLang="en-US" sz="1800" dirty="0"/>
              <a:t>In the meantime, when so many thousands of the people had gathered together that they were trampling one another, he began to say to his disciples first, "Beware of the leaven of the Pharisees, which is </a:t>
            </a:r>
            <a:r>
              <a:rPr lang="en-US" altLang="en-US" sz="1800" b="1" u="sng" dirty="0"/>
              <a:t>hypocrisy</a:t>
            </a:r>
            <a:r>
              <a:rPr lang="en-US" altLang="en-US" sz="1800" b="1" dirty="0"/>
              <a:t>. </a:t>
            </a:r>
          </a:p>
          <a:p>
            <a:pPr marL="0" indent="0" algn="r" eaLnBrk="1" hangingPunct="1">
              <a:buFontTx/>
              <a:buNone/>
              <a:defRPr/>
            </a:pPr>
            <a:r>
              <a:rPr lang="en-US" altLang="en-US" sz="1800" dirty="0"/>
              <a:t>Luke 12:1</a:t>
            </a:r>
          </a:p>
        </p:txBody>
      </p:sp>
      <p:sp>
        <p:nvSpPr>
          <p:cNvPr id="3" name="TextBox 2">
            <a:extLst>
              <a:ext uri="{FF2B5EF4-FFF2-40B4-BE49-F238E27FC236}">
                <a16:creationId xmlns:a16="http://schemas.microsoft.com/office/drawing/2014/main" id="{37E666E4-FE1A-05D2-3E93-313F12E07BC4}"/>
              </a:ext>
            </a:extLst>
          </p:cNvPr>
          <p:cNvSpPr txBox="1"/>
          <p:nvPr/>
        </p:nvSpPr>
        <p:spPr>
          <a:xfrm>
            <a:off x="1447800" y="4267200"/>
            <a:ext cx="6248400" cy="1569660"/>
          </a:xfrm>
          <a:prstGeom prst="rect">
            <a:avLst/>
          </a:prstGeom>
          <a:noFill/>
        </p:spPr>
        <p:txBody>
          <a:bodyPr wrap="square" rtlCol="0">
            <a:spAutoFit/>
          </a:bodyPr>
          <a:lstStyle/>
          <a:p>
            <a:pPr algn="ctr"/>
            <a:r>
              <a:rPr lang="en-US" sz="3200" b="1" dirty="0"/>
              <a:t>Hypocrisy may seem like a small thing, but it really is the start of big problems!</a:t>
            </a:r>
          </a:p>
        </p:txBody>
      </p:sp>
    </p:spTree>
    <p:extLst>
      <p:ext uri="{BB962C8B-B14F-4D97-AF65-F5344CB8AC3E}">
        <p14:creationId xmlns:p14="http://schemas.microsoft.com/office/powerpoint/2010/main" val="1661656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778C1-DB57-F8E6-F387-3497088D8E9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57545F0-C68B-F860-FC2C-5C42F84F4BAE}"/>
              </a:ext>
            </a:extLst>
          </p:cNvPr>
          <p:cNvSpPr txBox="1">
            <a:spLocks noChangeArrowheads="1"/>
          </p:cNvSpPr>
          <p:nvPr/>
        </p:nvSpPr>
        <p:spPr bwMode="auto">
          <a:xfrm>
            <a:off x="287383" y="2286000"/>
            <a:ext cx="8569234" cy="3291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n-US" altLang="en-US" sz="1800" dirty="0"/>
              <a:t>Jesus said to them, "Watch and beware of the leaven of the Pharisees and Sadducees.“ And they began discussing it among themselves, saying, "We brought no bread." But Jesus, aware of this, said, "O you of little faith, why are you discussing among yourselves the fact that you have no bread? Do you not yet perceive? Do you not remember the five loaves for the five thousand, and how many baskets you gathered? Or the seven loaves for the four thousand, and how many baskets you gathered? How is it that you fail to understand that I did not speak about bread? Beware of the leaven of the Pharisees and Sadducees." Then they understood that he did not tell them to beware of the leaven of bread, but of the </a:t>
            </a:r>
            <a:r>
              <a:rPr lang="en-US" altLang="en-US" sz="1800" b="1" u="sng" dirty="0"/>
              <a:t>teaching</a:t>
            </a:r>
            <a:r>
              <a:rPr lang="en-US" altLang="en-US" sz="1800" dirty="0"/>
              <a:t> of the Pharisees and Sadducees.. </a:t>
            </a:r>
          </a:p>
          <a:p>
            <a:pPr marL="0" indent="0" algn="r" eaLnBrk="1" hangingPunct="1">
              <a:buFontTx/>
              <a:buNone/>
              <a:defRPr/>
            </a:pPr>
            <a:r>
              <a:rPr lang="en-US" altLang="en-US" sz="1800" dirty="0"/>
              <a:t>Matthew 16:6-12</a:t>
            </a:r>
          </a:p>
        </p:txBody>
      </p:sp>
      <p:sp>
        <p:nvSpPr>
          <p:cNvPr id="7170" name="Rectangle 2">
            <a:extLst>
              <a:ext uri="{FF2B5EF4-FFF2-40B4-BE49-F238E27FC236}">
                <a16:creationId xmlns:a16="http://schemas.microsoft.com/office/drawing/2014/main" id="{8DA247C2-E1D3-7F9E-A6AD-8C81A131E197}"/>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 name="TextBox 3">
            <a:extLst>
              <a:ext uri="{FF2B5EF4-FFF2-40B4-BE49-F238E27FC236}">
                <a16:creationId xmlns:a16="http://schemas.microsoft.com/office/drawing/2014/main" id="{EC2BE082-6C25-9BEF-5FB0-2227C52FA1F9}"/>
              </a:ext>
            </a:extLst>
          </p:cNvPr>
          <p:cNvSpPr txBox="1"/>
          <p:nvPr/>
        </p:nvSpPr>
        <p:spPr>
          <a:xfrm>
            <a:off x="304800" y="1676400"/>
            <a:ext cx="4200189" cy="523220"/>
          </a:xfrm>
          <a:prstGeom prst="rect">
            <a:avLst/>
          </a:prstGeom>
          <a:noFill/>
        </p:spPr>
        <p:txBody>
          <a:bodyPr wrap="none" rtlCol="0">
            <a:spAutoFit/>
          </a:bodyPr>
          <a:lstStyle/>
          <a:p>
            <a:r>
              <a:rPr lang="en-US" sz="2800" b="1" dirty="0"/>
              <a:t>Little things can be bad</a:t>
            </a:r>
          </a:p>
        </p:txBody>
      </p:sp>
      <p:sp>
        <p:nvSpPr>
          <p:cNvPr id="3" name="TextBox 2">
            <a:extLst>
              <a:ext uri="{FF2B5EF4-FFF2-40B4-BE49-F238E27FC236}">
                <a16:creationId xmlns:a16="http://schemas.microsoft.com/office/drawing/2014/main" id="{09F913FF-39C9-F8F5-7CD7-50B3230D6A38}"/>
              </a:ext>
            </a:extLst>
          </p:cNvPr>
          <p:cNvSpPr txBox="1"/>
          <p:nvPr/>
        </p:nvSpPr>
        <p:spPr>
          <a:xfrm>
            <a:off x="1447800" y="5552182"/>
            <a:ext cx="6248400" cy="1077218"/>
          </a:xfrm>
          <a:prstGeom prst="rect">
            <a:avLst/>
          </a:prstGeom>
          <a:noFill/>
        </p:spPr>
        <p:txBody>
          <a:bodyPr wrap="square" rtlCol="0">
            <a:spAutoFit/>
          </a:bodyPr>
          <a:lstStyle/>
          <a:p>
            <a:pPr algn="ctr"/>
            <a:r>
              <a:rPr lang="en-US" sz="3200" b="1" dirty="0"/>
              <a:t>False teaching can slowly lead us away from God!</a:t>
            </a:r>
          </a:p>
        </p:txBody>
      </p:sp>
    </p:spTree>
    <p:extLst>
      <p:ext uri="{BB962C8B-B14F-4D97-AF65-F5344CB8AC3E}">
        <p14:creationId xmlns:p14="http://schemas.microsoft.com/office/powerpoint/2010/main" val="1049289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9C5E8-F6F8-D242-710B-94660F47C017}"/>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6A2E597E-344C-2A60-9444-7E3374275393}"/>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 name="TextBox 3">
            <a:extLst>
              <a:ext uri="{FF2B5EF4-FFF2-40B4-BE49-F238E27FC236}">
                <a16:creationId xmlns:a16="http://schemas.microsoft.com/office/drawing/2014/main" id="{A2BC6B68-F749-0545-9C21-BCB6CA951A50}"/>
              </a:ext>
            </a:extLst>
          </p:cNvPr>
          <p:cNvSpPr txBox="1"/>
          <p:nvPr/>
        </p:nvSpPr>
        <p:spPr>
          <a:xfrm>
            <a:off x="304800" y="1676400"/>
            <a:ext cx="4200189" cy="523220"/>
          </a:xfrm>
          <a:prstGeom prst="rect">
            <a:avLst/>
          </a:prstGeom>
          <a:noFill/>
        </p:spPr>
        <p:txBody>
          <a:bodyPr wrap="none" rtlCol="0">
            <a:spAutoFit/>
          </a:bodyPr>
          <a:lstStyle/>
          <a:p>
            <a:r>
              <a:rPr lang="en-US" sz="2800" b="1" dirty="0"/>
              <a:t>Little things can be bad</a:t>
            </a:r>
          </a:p>
        </p:txBody>
      </p:sp>
      <p:sp>
        <p:nvSpPr>
          <p:cNvPr id="5" name="Rectangle 3">
            <a:extLst>
              <a:ext uri="{FF2B5EF4-FFF2-40B4-BE49-F238E27FC236}">
                <a16:creationId xmlns:a16="http://schemas.microsoft.com/office/drawing/2014/main" id="{E4E4A483-01F8-6E82-183C-972347F01228}"/>
              </a:ext>
            </a:extLst>
          </p:cNvPr>
          <p:cNvSpPr txBox="1">
            <a:spLocks noChangeArrowheads="1"/>
          </p:cNvSpPr>
          <p:nvPr/>
        </p:nvSpPr>
        <p:spPr bwMode="auto">
          <a:xfrm>
            <a:off x="269966" y="2286000"/>
            <a:ext cx="8569234" cy="3317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n-US" altLang="en-US" sz="1800" dirty="0"/>
              <a:t>It is actually reported that there is sexual immorality among you, and of a kind that is not tolerated even among pagans, for a man has his father's wife. And you are arrogant! Ought you not rather to mourn? Let him who has done this be removed from among you. For though absent in body, I am present in spirit; and as if present, I have already pronounced judgment on the one who did such a thing. When you are assembled in the name of the Lord Jesus and my spirit is present, with the power of our Lord Jesus, you are to deliver this man to Satan for the destruction of the flesh, so that his spirit may be saved in the day of the Lord. Your boasting is not good. </a:t>
            </a:r>
            <a:r>
              <a:rPr lang="en-US" altLang="en-US" sz="1800" b="1" u="sng" dirty="0"/>
              <a:t>Do you not know that a little leaven leavens the whole lump?</a:t>
            </a:r>
          </a:p>
          <a:p>
            <a:pPr marL="0" indent="0" algn="r" eaLnBrk="1" hangingPunct="1">
              <a:buFontTx/>
              <a:buNone/>
              <a:defRPr/>
            </a:pPr>
            <a:r>
              <a:rPr lang="en-US" altLang="en-US" sz="1800" dirty="0"/>
              <a:t>I Corinthians 5:1-6</a:t>
            </a:r>
          </a:p>
        </p:txBody>
      </p:sp>
      <p:sp>
        <p:nvSpPr>
          <p:cNvPr id="2" name="TextBox 1">
            <a:extLst>
              <a:ext uri="{FF2B5EF4-FFF2-40B4-BE49-F238E27FC236}">
                <a16:creationId xmlns:a16="http://schemas.microsoft.com/office/drawing/2014/main" id="{4810950D-80DC-F2A0-C8F8-CD8ABF9CC03D}"/>
              </a:ext>
            </a:extLst>
          </p:cNvPr>
          <p:cNvSpPr txBox="1"/>
          <p:nvPr/>
        </p:nvSpPr>
        <p:spPr>
          <a:xfrm>
            <a:off x="1447800" y="5638800"/>
            <a:ext cx="6248400" cy="1077218"/>
          </a:xfrm>
          <a:prstGeom prst="rect">
            <a:avLst/>
          </a:prstGeom>
          <a:noFill/>
        </p:spPr>
        <p:txBody>
          <a:bodyPr wrap="square" rtlCol="0">
            <a:spAutoFit/>
          </a:bodyPr>
          <a:lstStyle/>
          <a:p>
            <a:pPr algn="ctr"/>
            <a:r>
              <a:rPr lang="en-US" sz="3200" b="1" dirty="0"/>
              <a:t>Letting sin in can lead to the growth of sin!</a:t>
            </a:r>
          </a:p>
        </p:txBody>
      </p:sp>
    </p:spTree>
    <p:extLst>
      <p:ext uri="{BB962C8B-B14F-4D97-AF65-F5344CB8AC3E}">
        <p14:creationId xmlns:p14="http://schemas.microsoft.com/office/powerpoint/2010/main" val="1680983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5B290-1A86-12DA-B4D6-F7CCACD7A36B}"/>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E9D31F40-4EBE-9862-46E8-3DDCA4C44497}"/>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 name="TextBox 3">
            <a:extLst>
              <a:ext uri="{FF2B5EF4-FFF2-40B4-BE49-F238E27FC236}">
                <a16:creationId xmlns:a16="http://schemas.microsoft.com/office/drawing/2014/main" id="{ACDA0ECD-E0BB-0DC7-9DA7-23D80C42C784}"/>
              </a:ext>
            </a:extLst>
          </p:cNvPr>
          <p:cNvSpPr txBox="1"/>
          <p:nvPr/>
        </p:nvSpPr>
        <p:spPr>
          <a:xfrm>
            <a:off x="304800" y="1676400"/>
            <a:ext cx="4200189" cy="523220"/>
          </a:xfrm>
          <a:prstGeom prst="rect">
            <a:avLst/>
          </a:prstGeom>
          <a:noFill/>
        </p:spPr>
        <p:txBody>
          <a:bodyPr wrap="none" rtlCol="0">
            <a:spAutoFit/>
          </a:bodyPr>
          <a:lstStyle/>
          <a:p>
            <a:r>
              <a:rPr lang="en-US" sz="2800" b="1" dirty="0"/>
              <a:t>Little things can be bad</a:t>
            </a:r>
          </a:p>
        </p:txBody>
      </p:sp>
      <p:sp>
        <p:nvSpPr>
          <p:cNvPr id="5" name="Rectangle 3">
            <a:extLst>
              <a:ext uri="{FF2B5EF4-FFF2-40B4-BE49-F238E27FC236}">
                <a16:creationId xmlns:a16="http://schemas.microsoft.com/office/drawing/2014/main" id="{FAC0EBF5-783F-7997-AAC4-FBC416C4402A}"/>
              </a:ext>
            </a:extLst>
          </p:cNvPr>
          <p:cNvSpPr txBox="1">
            <a:spLocks noChangeArrowheads="1"/>
          </p:cNvSpPr>
          <p:nvPr/>
        </p:nvSpPr>
        <p:spPr bwMode="auto">
          <a:xfrm>
            <a:off x="269966" y="2286000"/>
            <a:ext cx="856923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n-US" altLang="en-US" sz="1800" dirty="0"/>
              <a:t>So also </a:t>
            </a:r>
            <a:r>
              <a:rPr lang="en-US" altLang="en-US" sz="1800" b="1" u="sng" dirty="0"/>
              <a:t>the tongue </a:t>
            </a:r>
            <a:r>
              <a:rPr lang="en-US" altLang="en-US" sz="1800" dirty="0"/>
              <a:t>is a small member, yet it boasts of great things. How great a forest is set ablaze by such a small fire! And the tongue is a fire, a world of unrighteousness. The tongue is set among our members, staining the whole body, setting on fire the entire course of life, and set on fire by hell. For every kind of beast and bird, of reptile and sea creature, can be tamed and has been tamed by mankind, but no human being can tame the tongue. It is a restless evil, full of deadly poison.</a:t>
            </a:r>
            <a:endParaRPr lang="en-US" altLang="en-US" sz="1800" b="1" dirty="0"/>
          </a:p>
          <a:p>
            <a:pPr marL="0" indent="0" algn="r" eaLnBrk="1" hangingPunct="1">
              <a:buFontTx/>
              <a:buNone/>
              <a:defRPr/>
            </a:pPr>
            <a:r>
              <a:rPr lang="en-US" altLang="en-US" sz="1800" dirty="0"/>
              <a:t>James 3:5-8</a:t>
            </a:r>
          </a:p>
        </p:txBody>
      </p:sp>
      <p:sp>
        <p:nvSpPr>
          <p:cNvPr id="2" name="TextBox 1">
            <a:extLst>
              <a:ext uri="{FF2B5EF4-FFF2-40B4-BE49-F238E27FC236}">
                <a16:creationId xmlns:a16="http://schemas.microsoft.com/office/drawing/2014/main" id="{D84E4512-69D4-BC16-139E-8D9C03C636AC}"/>
              </a:ext>
            </a:extLst>
          </p:cNvPr>
          <p:cNvSpPr txBox="1"/>
          <p:nvPr/>
        </p:nvSpPr>
        <p:spPr>
          <a:xfrm>
            <a:off x="1447800" y="5029200"/>
            <a:ext cx="6248400" cy="1077218"/>
          </a:xfrm>
          <a:prstGeom prst="rect">
            <a:avLst/>
          </a:prstGeom>
          <a:noFill/>
        </p:spPr>
        <p:txBody>
          <a:bodyPr wrap="square" rtlCol="0">
            <a:spAutoFit/>
          </a:bodyPr>
          <a:lstStyle/>
          <a:p>
            <a:pPr algn="ctr"/>
            <a:r>
              <a:rPr lang="en-US" sz="3200" b="1" dirty="0"/>
              <a:t>Words carelessly spoken can lead to big problems and sins!</a:t>
            </a:r>
          </a:p>
        </p:txBody>
      </p:sp>
    </p:spTree>
    <p:extLst>
      <p:ext uri="{BB962C8B-B14F-4D97-AF65-F5344CB8AC3E}">
        <p14:creationId xmlns:p14="http://schemas.microsoft.com/office/powerpoint/2010/main" val="3821988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6912A-DF99-DFAA-16A0-3401B6F1E7F8}"/>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BDE62926-95CA-010E-9B5B-DDA8C2EE0121}"/>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 name="TextBox 3">
            <a:extLst>
              <a:ext uri="{FF2B5EF4-FFF2-40B4-BE49-F238E27FC236}">
                <a16:creationId xmlns:a16="http://schemas.microsoft.com/office/drawing/2014/main" id="{6DBDBC12-A63B-4035-EE11-6A80E0510562}"/>
              </a:ext>
            </a:extLst>
          </p:cNvPr>
          <p:cNvSpPr txBox="1"/>
          <p:nvPr/>
        </p:nvSpPr>
        <p:spPr>
          <a:xfrm>
            <a:off x="304800" y="1676400"/>
            <a:ext cx="4439036" cy="523220"/>
          </a:xfrm>
          <a:prstGeom prst="rect">
            <a:avLst/>
          </a:prstGeom>
          <a:noFill/>
        </p:spPr>
        <p:txBody>
          <a:bodyPr wrap="none" rtlCol="0">
            <a:spAutoFit/>
          </a:bodyPr>
          <a:lstStyle/>
          <a:p>
            <a:r>
              <a:rPr lang="en-US" sz="2800" b="1" dirty="0"/>
              <a:t>Little things can be good</a:t>
            </a:r>
          </a:p>
        </p:txBody>
      </p:sp>
      <p:sp>
        <p:nvSpPr>
          <p:cNvPr id="5" name="Rectangle 3">
            <a:extLst>
              <a:ext uri="{FF2B5EF4-FFF2-40B4-BE49-F238E27FC236}">
                <a16:creationId xmlns:a16="http://schemas.microsoft.com/office/drawing/2014/main" id="{D9BE8DF4-9241-A153-5523-EC364F09BF25}"/>
              </a:ext>
            </a:extLst>
          </p:cNvPr>
          <p:cNvSpPr txBox="1">
            <a:spLocks noChangeArrowheads="1"/>
          </p:cNvSpPr>
          <p:nvPr/>
        </p:nvSpPr>
        <p:spPr bwMode="auto">
          <a:xfrm>
            <a:off x="269966" y="2286000"/>
            <a:ext cx="856923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n-US" altLang="en-US" sz="1800" dirty="0"/>
              <a:t>And again he said, "To what shall I compare the kingdom of God? It is like leaven that a woman took and hid in three measures of flour, until it was all leavened."</a:t>
            </a:r>
            <a:endParaRPr lang="en-US" altLang="en-US" sz="1800" b="1" dirty="0"/>
          </a:p>
          <a:p>
            <a:pPr marL="0" indent="0" algn="r" eaLnBrk="1" hangingPunct="1">
              <a:buFontTx/>
              <a:buNone/>
              <a:defRPr/>
            </a:pPr>
            <a:r>
              <a:rPr lang="en-US" altLang="en-US" sz="1800" dirty="0"/>
              <a:t>Luke 13:20-21</a:t>
            </a:r>
          </a:p>
        </p:txBody>
      </p:sp>
      <p:sp>
        <p:nvSpPr>
          <p:cNvPr id="3" name="TextBox 2">
            <a:extLst>
              <a:ext uri="{FF2B5EF4-FFF2-40B4-BE49-F238E27FC236}">
                <a16:creationId xmlns:a16="http://schemas.microsoft.com/office/drawing/2014/main" id="{2C5E6288-66C8-7A78-D67C-DE7A0B35401A}"/>
              </a:ext>
            </a:extLst>
          </p:cNvPr>
          <p:cNvSpPr txBox="1"/>
          <p:nvPr/>
        </p:nvSpPr>
        <p:spPr>
          <a:xfrm>
            <a:off x="1447800" y="4572000"/>
            <a:ext cx="6248400" cy="1077218"/>
          </a:xfrm>
          <a:prstGeom prst="rect">
            <a:avLst/>
          </a:prstGeom>
          <a:noFill/>
        </p:spPr>
        <p:txBody>
          <a:bodyPr wrap="square" rtlCol="0">
            <a:spAutoFit/>
          </a:bodyPr>
          <a:lstStyle/>
          <a:p>
            <a:pPr algn="ctr"/>
            <a:r>
              <a:rPr lang="en-US" sz="3200" b="1" dirty="0"/>
              <a:t>We may be small, but we can make a big difference!</a:t>
            </a:r>
          </a:p>
        </p:txBody>
      </p:sp>
    </p:spTree>
    <p:extLst>
      <p:ext uri="{BB962C8B-B14F-4D97-AF65-F5344CB8AC3E}">
        <p14:creationId xmlns:p14="http://schemas.microsoft.com/office/powerpoint/2010/main" val="3515106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435E5-9B33-56EA-C9CE-B2C2EC55DF23}"/>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07AE91A9-664C-7CC2-281F-961DD29AFBAD}"/>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 name="TextBox 3">
            <a:extLst>
              <a:ext uri="{FF2B5EF4-FFF2-40B4-BE49-F238E27FC236}">
                <a16:creationId xmlns:a16="http://schemas.microsoft.com/office/drawing/2014/main" id="{0BD1F6AF-83C6-E204-BF40-93C9FA136D5E}"/>
              </a:ext>
            </a:extLst>
          </p:cNvPr>
          <p:cNvSpPr txBox="1"/>
          <p:nvPr/>
        </p:nvSpPr>
        <p:spPr>
          <a:xfrm>
            <a:off x="304800" y="1676400"/>
            <a:ext cx="4439036" cy="523220"/>
          </a:xfrm>
          <a:prstGeom prst="rect">
            <a:avLst/>
          </a:prstGeom>
          <a:noFill/>
        </p:spPr>
        <p:txBody>
          <a:bodyPr wrap="none" rtlCol="0">
            <a:spAutoFit/>
          </a:bodyPr>
          <a:lstStyle/>
          <a:p>
            <a:r>
              <a:rPr lang="en-US" sz="2800" b="1" dirty="0"/>
              <a:t>Little things can be good</a:t>
            </a:r>
          </a:p>
        </p:txBody>
      </p:sp>
      <p:sp>
        <p:nvSpPr>
          <p:cNvPr id="5" name="Rectangle 3">
            <a:extLst>
              <a:ext uri="{FF2B5EF4-FFF2-40B4-BE49-F238E27FC236}">
                <a16:creationId xmlns:a16="http://schemas.microsoft.com/office/drawing/2014/main" id="{4138E8D9-3A0F-284E-9371-A4A7FAACF0A1}"/>
              </a:ext>
            </a:extLst>
          </p:cNvPr>
          <p:cNvSpPr txBox="1">
            <a:spLocks noChangeArrowheads="1"/>
          </p:cNvSpPr>
          <p:nvPr/>
        </p:nvSpPr>
        <p:spPr bwMode="auto">
          <a:xfrm>
            <a:off x="269966" y="2286000"/>
            <a:ext cx="8569234"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n-US" altLang="en-US" sz="1800" dirty="0"/>
              <a:t>"When the Son of Man comes in his glory, and all the angels with him, then he will sit on his glorious throne. Before him will be gathered all the nations, and he will separate people one from another as a shepherd separates the sheep from the goats. And he will place the sheep on his right, but the goats on the left. Then the King will say to those on his right, 'Come, you who are blessed by my Father, inherit the kingdom prepared for you from the foundation of the world. For I was hungry and you gave me food, I was thirsty and </a:t>
            </a:r>
            <a:r>
              <a:rPr lang="en-US" altLang="en-US" sz="1800" b="1" u="sng" dirty="0"/>
              <a:t>you gave me drink</a:t>
            </a:r>
            <a:r>
              <a:rPr lang="en-US" altLang="en-US" sz="1800" dirty="0"/>
              <a:t>, I was a stranger and </a:t>
            </a:r>
            <a:r>
              <a:rPr lang="en-US" altLang="en-US" sz="1800" b="1" u="sng" dirty="0"/>
              <a:t>you welcomed me</a:t>
            </a:r>
            <a:r>
              <a:rPr lang="en-US" altLang="en-US" sz="1800" dirty="0"/>
              <a:t>, I was naked and </a:t>
            </a:r>
            <a:r>
              <a:rPr lang="en-US" altLang="en-US" sz="1800" b="1" u="sng" dirty="0"/>
              <a:t>you clothed me</a:t>
            </a:r>
            <a:r>
              <a:rPr lang="en-US" altLang="en-US" sz="1800" dirty="0"/>
              <a:t>, I was sick and </a:t>
            </a:r>
            <a:r>
              <a:rPr lang="en-US" altLang="en-US" sz="1800" b="1" u="sng" dirty="0"/>
              <a:t>you visited me</a:t>
            </a:r>
            <a:r>
              <a:rPr lang="en-US" altLang="en-US" sz="1800" dirty="0"/>
              <a:t>, I was in prison and </a:t>
            </a:r>
            <a:r>
              <a:rPr lang="en-US" altLang="en-US" sz="1800" b="1" u="sng" dirty="0"/>
              <a:t>you came to me</a:t>
            </a:r>
            <a:r>
              <a:rPr lang="en-US" altLang="en-US" sz="1800" dirty="0"/>
              <a:t>.</a:t>
            </a:r>
            <a:endParaRPr lang="en-US" altLang="en-US" sz="1800" b="1" dirty="0"/>
          </a:p>
          <a:p>
            <a:pPr marL="0" indent="0" algn="r" eaLnBrk="1" hangingPunct="1">
              <a:buFontTx/>
              <a:buNone/>
              <a:defRPr/>
            </a:pPr>
            <a:r>
              <a:rPr lang="en-US" altLang="en-US" sz="1800" dirty="0"/>
              <a:t>Matthew 25:31-36</a:t>
            </a:r>
          </a:p>
        </p:txBody>
      </p:sp>
      <p:sp>
        <p:nvSpPr>
          <p:cNvPr id="2" name="TextBox 1">
            <a:extLst>
              <a:ext uri="{FF2B5EF4-FFF2-40B4-BE49-F238E27FC236}">
                <a16:creationId xmlns:a16="http://schemas.microsoft.com/office/drawing/2014/main" id="{C3A55AF7-7596-73FC-586F-4B4F97C53DB1}"/>
              </a:ext>
            </a:extLst>
          </p:cNvPr>
          <p:cNvSpPr txBox="1"/>
          <p:nvPr/>
        </p:nvSpPr>
        <p:spPr>
          <a:xfrm>
            <a:off x="1447800" y="5552182"/>
            <a:ext cx="6248400" cy="1077218"/>
          </a:xfrm>
          <a:prstGeom prst="rect">
            <a:avLst/>
          </a:prstGeom>
          <a:noFill/>
        </p:spPr>
        <p:txBody>
          <a:bodyPr wrap="square" rtlCol="0">
            <a:spAutoFit/>
          </a:bodyPr>
          <a:lstStyle/>
          <a:p>
            <a:pPr algn="ctr"/>
            <a:r>
              <a:rPr lang="en-US" sz="3200" b="1" dirty="0"/>
              <a:t>We don’t have to do big things to make a difference!</a:t>
            </a:r>
          </a:p>
        </p:txBody>
      </p:sp>
    </p:spTree>
    <p:extLst>
      <p:ext uri="{BB962C8B-B14F-4D97-AF65-F5344CB8AC3E}">
        <p14:creationId xmlns:p14="http://schemas.microsoft.com/office/powerpoint/2010/main" val="3694464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43F29-2AE1-845C-CD49-3471AFD4EB1F}"/>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32345506-D6FC-AAB1-BA07-9D20C06F917B}"/>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4" name="TextBox 3">
            <a:extLst>
              <a:ext uri="{FF2B5EF4-FFF2-40B4-BE49-F238E27FC236}">
                <a16:creationId xmlns:a16="http://schemas.microsoft.com/office/drawing/2014/main" id="{F618CEBD-F879-34A3-9B30-ECD67170259C}"/>
              </a:ext>
            </a:extLst>
          </p:cNvPr>
          <p:cNvSpPr txBox="1"/>
          <p:nvPr/>
        </p:nvSpPr>
        <p:spPr>
          <a:xfrm>
            <a:off x="304800" y="1676400"/>
            <a:ext cx="4362092" cy="523220"/>
          </a:xfrm>
          <a:prstGeom prst="rect">
            <a:avLst/>
          </a:prstGeom>
          <a:noFill/>
        </p:spPr>
        <p:txBody>
          <a:bodyPr wrap="none" rtlCol="0">
            <a:spAutoFit/>
          </a:bodyPr>
          <a:lstStyle/>
          <a:p>
            <a:r>
              <a:rPr lang="en-US" sz="2800" b="1" dirty="0"/>
              <a:t>Little things can save us</a:t>
            </a:r>
          </a:p>
        </p:txBody>
      </p:sp>
      <p:sp>
        <p:nvSpPr>
          <p:cNvPr id="5" name="Rectangle 3">
            <a:extLst>
              <a:ext uri="{FF2B5EF4-FFF2-40B4-BE49-F238E27FC236}">
                <a16:creationId xmlns:a16="http://schemas.microsoft.com/office/drawing/2014/main" id="{930F2E6D-9376-9CBA-15B2-6D7E8848ACCF}"/>
              </a:ext>
            </a:extLst>
          </p:cNvPr>
          <p:cNvSpPr txBox="1">
            <a:spLocks noChangeArrowheads="1"/>
          </p:cNvSpPr>
          <p:nvPr/>
        </p:nvSpPr>
        <p:spPr bwMode="auto">
          <a:xfrm>
            <a:off x="269966" y="2286000"/>
            <a:ext cx="8569234"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Tx/>
              <a:buNone/>
              <a:defRPr/>
            </a:pPr>
            <a:r>
              <a:rPr lang="en-US" altLang="en-US" sz="1800" dirty="0"/>
              <a:t>Come to me, all who labor and are heavy laden, and I will give you rest. Take my yoke upon you, and learn from me, for I am gentle and lowly in heart, and you will find rest for your souls. For my yoke is easy, and my burden is light."</a:t>
            </a:r>
            <a:endParaRPr lang="en-US" altLang="en-US" sz="1800" b="1" dirty="0"/>
          </a:p>
          <a:p>
            <a:pPr marL="0" indent="0" algn="r" eaLnBrk="1" hangingPunct="1">
              <a:buFontTx/>
              <a:buNone/>
              <a:defRPr/>
            </a:pPr>
            <a:r>
              <a:rPr lang="en-US" altLang="en-US" sz="1800" dirty="0"/>
              <a:t>Matthew 11:28-39</a:t>
            </a:r>
          </a:p>
        </p:txBody>
      </p:sp>
      <p:sp>
        <p:nvSpPr>
          <p:cNvPr id="2" name="TextBox 1">
            <a:extLst>
              <a:ext uri="{FF2B5EF4-FFF2-40B4-BE49-F238E27FC236}">
                <a16:creationId xmlns:a16="http://schemas.microsoft.com/office/drawing/2014/main" id="{BD239296-244C-36B5-B062-BFB0A8318B90}"/>
              </a:ext>
            </a:extLst>
          </p:cNvPr>
          <p:cNvSpPr txBox="1"/>
          <p:nvPr/>
        </p:nvSpPr>
        <p:spPr>
          <a:xfrm>
            <a:off x="2209800" y="4724400"/>
            <a:ext cx="4192494" cy="1184940"/>
          </a:xfrm>
          <a:prstGeom prst="rect">
            <a:avLst/>
          </a:prstGeom>
          <a:noFill/>
        </p:spPr>
        <p:txBody>
          <a:bodyPr wrap="none" rtlCol="0">
            <a:spAutoFit/>
          </a:bodyPr>
          <a:lstStyle/>
          <a:p>
            <a:pPr marL="336550" indent="-336550">
              <a:spcAft>
                <a:spcPts val="1800"/>
              </a:spcAft>
              <a:buFont typeface="Arial" panose="020B0604020202020204" pitchFamily="34" charset="0"/>
              <a:buChar char="•"/>
            </a:pPr>
            <a:r>
              <a:rPr lang="en-US" sz="2800" b="1" dirty="0"/>
              <a:t>I Corinthians 1:18-25</a:t>
            </a:r>
          </a:p>
          <a:p>
            <a:pPr marL="336550" indent="-336550">
              <a:buFont typeface="Arial" panose="020B0604020202020204" pitchFamily="34" charset="0"/>
              <a:buChar char="•"/>
            </a:pPr>
            <a:r>
              <a:rPr lang="en-US" sz="2800" b="1" dirty="0"/>
              <a:t>II Kings 5:9-14</a:t>
            </a:r>
          </a:p>
        </p:txBody>
      </p:sp>
    </p:spTree>
    <p:extLst>
      <p:ext uri="{BB962C8B-B14F-4D97-AF65-F5344CB8AC3E}">
        <p14:creationId xmlns:p14="http://schemas.microsoft.com/office/powerpoint/2010/main" val="3168279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04B48-4A00-BE20-C93F-CE72FB51B250}"/>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1E73E9EC-6B00-4EA1-F8CE-2FF4FB8C3D47}"/>
              </a:ext>
            </a:extLst>
          </p:cNvPr>
          <p:cNvSpPr>
            <a:spLocks noGrp="1" noChangeArrowheads="1"/>
          </p:cNvSpPr>
          <p:nvPr>
            <p:ph type="title"/>
          </p:nvPr>
        </p:nvSpPr>
        <p:spPr/>
        <p:txBody>
          <a:bodyPr/>
          <a:lstStyle/>
          <a:p>
            <a:pPr eaLnBrk="1" hangingPunct="1"/>
            <a:r>
              <a:rPr lang="en-US" altLang="en-US" dirty="0"/>
              <a:t>Leaven: Why Little Things Matter</a:t>
            </a:r>
          </a:p>
        </p:txBody>
      </p:sp>
      <p:sp>
        <p:nvSpPr>
          <p:cNvPr id="2" name="TextBox 1">
            <a:extLst>
              <a:ext uri="{FF2B5EF4-FFF2-40B4-BE49-F238E27FC236}">
                <a16:creationId xmlns:a16="http://schemas.microsoft.com/office/drawing/2014/main" id="{FA33A2A1-8054-B0AF-6EB0-AEAF1E647BAD}"/>
              </a:ext>
            </a:extLst>
          </p:cNvPr>
          <p:cNvSpPr txBox="1"/>
          <p:nvPr/>
        </p:nvSpPr>
        <p:spPr>
          <a:xfrm>
            <a:off x="1638300" y="3307140"/>
            <a:ext cx="5867400" cy="1569660"/>
          </a:xfrm>
          <a:prstGeom prst="rect">
            <a:avLst/>
          </a:prstGeom>
          <a:noFill/>
        </p:spPr>
        <p:txBody>
          <a:bodyPr wrap="square" rtlCol="0">
            <a:spAutoFit/>
          </a:bodyPr>
          <a:lstStyle/>
          <a:p>
            <a:pPr algn="ctr">
              <a:spcAft>
                <a:spcPts val="1800"/>
              </a:spcAft>
            </a:pPr>
            <a:r>
              <a:rPr lang="en-US" sz="4800" b="1" dirty="0"/>
              <a:t>Are you doing the right little things?</a:t>
            </a:r>
          </a:p>
        </p:txBody>
      </p:sp>
    </p:spTree>
    <p:extLst>
      <p:ext uri="{BB962C8B-B14F-4D97-AF65-F5344CB8AC3E}">
        <p14:creationId xmlns:p14="http://schemas.microsoft.com/office/powerpoint/2010/main" val="874573832"/>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3073</TotalTime>
  <Words>1744</Words>
  <Application>Microsoft Office PowerPoint</Application>
  <PresentationFormat>On-screen Show (4:3)</PresentationFormat>
  <Paragraphs>98</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Narrow</vt:lpstr>
      <vt:lpstr>Calibri</vt:lpstr>
      <vt:lpstr>Times New Roman</vt:lpstr>
      <vt:lpstr>Office Theme</vt:lpstr>
      <vt:lpstr>Leaven: Why Little Things Matter</vt:lpstr>
      <vt:lpstr>Leaven: Why Little Things Matter</vt:lpstr>
      <vt:lpstr>Leaven: Why Little Things Matter</vt:lpstr>
      <vt:lpstr>Leaven: Why Little Things Matter</vt:lpstr>
      <vt:lpstr>Leaven: Why Little Things Matter</vt:lpstr>
      <vt:lpstr>Leaven: Why Little Things Matter</vt:lpstr>
      <vt:lpstr>Leaven: Why Little Things Matter</vt:lpstr>
      <vt:lpstr>Leaven: Why Little Things Matter</vt:lpstr>
      <vt:lpstr>Leaven: Why Little Things Matter</vt:lpstr>
      <vt:lpstr>Leaven: Why Little Things Matter</vt:lpstr>
      <vt:lpstr>Leaven: Why Little Things Matter</vt:lpstr>
      <vt:lpstr>Leaven: Why Little Things Matter</vt:lpstr>
      <vt:lpstr>Leaven: Why Little Things Matter</vt:lpstr>
    </vt:vector>
  </TitlesOfParts>
  <Company>eclipsed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 Knowledge</dc:title>
  <dc:creator>eclipse</dc:creator>
  <cp:lastModifiedBy>Hetrick, Mark</cp:lastModifiedBy>
  <cp:revision>89</cp:revision>
  <cp:lastPrinted>2025-06-12T17:26:34Z</cp:lastPrinted>
  <dcterms:created xsi:type="dcterms:W3CDTF">2004-06-08T22:07:47Z</dcterms:created>
  <dcterms:modified xsi:type="dcterms:W3CDTF">2025-07-15T18:21:08Z</dcterms:modified>
</cp:coreProperties>
</file>