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8" r:id="rId3"/>
    <p:sldId id="259" r:id="rId4"/>
    <p:sldId id="260" r:id="rId5"/>
    <p:sldId id="261" r:id="rId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93969" autoAdjust="0"/>
  </p:normalViewPr>
  <p:slideViewPr>
    <p:cSldViewPr snapToGrid="0">
      <p:cViewPr varScale="1">
        <p:scale>
          <a:sx n="53" d="100"/>
          <a:sy n="53" d="100"/>
        </p:scale>
        <p:origin x="1140" y="27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49" d="100"/>
          <a:sy n="49" d="100"/>
        </p:scale>
        <p:origin x="288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08DEE6F-F688-4254-837F-AB07C8F34968}" type="datetimeFigureOut">
              <a:rPr lang="en-US" smtClean="0"/>
              <a:t>5/17/2025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231A1A2-68C9-4287-9B53-F98207B106A2}" type="slidenum">
              <a:rPr lang="en-US" smtClean="0"/>
              <a:t>‹#›</a:t>
            </a:fld>
            <a:endParaRPr lang="en-US"/>
          </a:p>
        </p:txBody>
      </p:sp>
    </p:spTree>
    <p:extLst>
      <p:ext uri="{BB962C8B-B14F-4D97-AF65-F5344CB8AC3E}">
        <p14:creationId xmlns:p14="http://schemas.microsoft.com/office/powerpoint/2010/main" val="986600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lstStyle/>
          <a:p>
            <a:r>
              <a:rPr lang="en-US" dirty="0"/>
              <a:t>One of my favorite things is sitting on my front porch, early on a nice day, drinking my coffee, listening to the birds, and just watching. There isn’t a lot of people out, nobody is mowing their lawn yet, it is peaceful and that makes me feel good. </a:t>
            </a:r>
          </a:p>
          <a:p>
            <a:endParaRPr lang="en-US" dirty="0"/>
          </a:p>
          <a:p>
            <a:r>
              <a:rPr lang="en-US" dirty="0"/>
              <a:t>I did a quick search and found that there are nearly 500 books available on Amazon related to finding inner peace. We all like to feel at peace, to not be anxious or concerned about anything. We like to feel happy and carefree.</a:t>
            </a:r>
          </a:p>
          <a:p>
            <a:endParaRPr lang="en-US" dirty="0"/>
          </a:p>
          <a:p>
            <a:r>
              <a:rPr lang="en-US" dirty="0"/>
              <a:t>As an adult it is hard to watch a young child playing or experiencing something new and not wish that we could have that same carefree, happy approach to life that they have.</a:t>
            </a:r>
          </a:p>
          <a:p>
            <a:endParaRPr lang="en-US" dirty="0"/>
          </a:p>
          <a:p>
            <a:r>
              <a:rPr lang="en-US" dirty="0"/>
              <a:t>But let’s face it, our attempts at finding peace in this world don’t typically last too long. My peaceful morning coffee can be disrupted by all sorts of things. Noticing that the grass is getting long, or that the flowers need to be pruned. The dog next doors need to bark at anything that moves. Any inner peace we struggle to create in life can be wiped out by unexpected problems or events. Our peace never gets to last very long.</a:t>
            </a:r>
          </a:p>
          <a:p>
            <a:endParaRPr lang="en-US" dirty="0"/>
          </a:p>
          <a:p>
            <a:r>
              <a:rPr lang="en-US" dirty="0"/>
              <a:t>Philippians 4 talks about another kind of peace, a peace that comes from God.</a:t>
            </a:r>
          </a:p>
        </p:txBody>
      </p:sp>
      <p:sp>
        <p:nvSpPr>
          <p:cNvPr id="4" name="Slide Number Placeholder 3"/>
          <p:cNvSpPr>
            <a:spLocks noGrp="1"/>
          </p:cNvSpPr>
          <p:nvPr>
            <p:ph type="sldNum" sz="quarter" idx="5"/>
          </p:nvPr>
        </p:nvSpPr>
        <p:spPr/>
        <p:txBody>
          <a:bodyPr/>
          <a:lstStyle/>
          <a:p>
            <a:fld id="{0231A1A2-68C9-4287-9B53-F98207B106A2}" type="slidenum">
              <a:rPr lang="en-US" smtClean="0"/>
              <a:t>1</a:t>
            </a:fld>
            <a:endParaRPr lang="en-US"/>
          </a:p>
        </p:txBody>
      </p:sp>
    </p:spTree>
    <p:extLst>
      <p:ext uri="{BB962C8B-B14F-4D97-AF65-F5344CB8AC3E}">
        <p14:creationId xmlns:p14="http://schemas.microsoft.com/office/powerpoint/2010/main" val="4209479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867742"/>
          </a:xfrm>
        </p:spPr>
        <p:txBody>
          <a:bodyPr/>
          <a:lstStyle/>
          <a:p>
            <a:r>
              <a:rPr lang="en-US" dirty="0"/>
              <a:t>The “Peace of God”, what is it and why is it different that the peace of the world, the peace we all want to find?</a:t>
            </a:r>
          </a:p>
          <a:p>
            <a:endParaRPr lang="en-US" dirty="0"/>
          </a:p>
          <a:p>
            <a:r>
              <a:rPr lang="en-US" dirty="0"/>
              <a:t>#1 – It is NOT the removal of life’s problems. I am sorry but the bible is very clear on this. God is not going to fix all our problems, all our disappointments, all our worries for us! Unfortunately there are a number of so-called Christian preachers who try to make this that about God fixing our lives, taking care of our problems, worries and disappointments.</a:t>
            </a:r>
          </a:p>
          <a:p>
            <a:endParaRPr lang="en-US" dirty="0"/>
          </a:p>
          <a:p>
            <a:r>
              <a:rPr lang="en-US" dirty="0"/>
              <a:t>In John 14:27 Jesus straight out tells us that the “Peace of God” is not a worldly peace:</a:t>
            </a:r>
          </a:p>
          <a:p>
            <a:endParaRPr lang="en-US" dirty="0"/>
          </a:p>
          <a:p>
            <a:r>
              <a:rPr lang="en-US" dirty="0"/>
              <a:t>	</a:t>
            </a:r>
            <a:r>
              <a:rPr lang="en-US" b="1" dirty="0"/>
              <a:t>Peace I leave with you; my peace I give to you. Not as the world gives do I give to you. Let not your hearts be troubled, neither let them be afraid.</a:t>
            </a:r>
          </a:p>
          <a:p>
            <a:endParaRPr lang="en-US" dirty="0"/>
          </a:p>
          <a:p>
            <a:r>
              <a:rPr lang="en-US" dirty="0"/>
              <a:t>We spent a lot of time studying the book of Ecclesiastes in the Sunday morning class and Ecclesiastes is full of examples of the ups and downs that life is going to throw at us. Chapter 3, verses 1-8 provides a list of situations that are paired together to show the opposites that life is going to bring. </a:t>
            </a:r>
          </a:p>
          <a:p>
            <a:endParaRPr lang="en-US" dirty="0"/>
          </a:p>
          <a:p>
            <a:r>
              <a:rPr lang="en-US" b="1" dirty="0"/>
              <a:t>	For everything there is a season, and a time for every matter 	under heaven: a time to be born, and a time to die; a time to 	plant, and a time to pluck up what is planted; a time to 	kill, and a time to heal; a time to break down, and a time to 	build up; a time to weep, and a time to laugh; a time to mourn, 	and a time to dance; a time to cast away stones, and a time to 	gather stones together; a time to embrace, and a time to refrain 	from embracing; a time to seek, and a time to lose; a time to 	keep, and a time to cast away; a time to 	tear, and a time to sew; 	a time to keep silence, and a time to speak; a time to love, and a 	time to hate; a time for war, and a time for peace.</a:t>
            </a:r>
          </a:p>
          <a:p>
            <a:endParaRPr lang="en-US" dirty="0"/>
          </a:p>
          <a:p>
            <a:r>
              <a:rPr lang="en-US" dirty="0"/>
              <a:t>Note that the passage does not tell us that they will come in equal measures or that they will alternate good and bad or bad and good. </a:t>
            </a:r>
          </a:p>
          <a:p>
            <a:endParaRPr lang="en-US" dirty="0"/>
          </a:p>
          <a:p>
            <a:r>
              <a:rPr lang="en-US" dirty="0"/>
              <a:t>Some people might argue that Ecclesiastes represents how things worked under the old law. Things are different now, Jesus is watching out for us and he will take care of our problems, worries and disappointments. Well Jesus himself made it very clear that there would be tribulations in life. In John 16:33 he tells us:</a:t>
            </a:r>
          </a:p>
          <a:p>
            <a:endParaRPr lang="en-US" dirty="0"/>
          </a:p>
          <a:p>
            <a:r>
              <a:rPr lang="en-US" dirty="0"/>
              <a:t>	</a:t>
            </a:r>
            <a:r>
              <a:rPr lang="en-US" b="1" dirty="0"/>
              <a:t>I have said these things to you, that in me you may have peace. 	In the world you will have tribulation. But take heart; I have 	overcome the world.“</a:t>
            </a:r>
          </a:p>
          <a:p>
            <a:endParaRPr lang="en-US" dirty="0"/>
          </a:p>
          <a:p>
            <a:r>
              <a:rPr lang="en-US" dirty="0"/>
              <a:t>A while back I talked about the fact that we need some difficult times in our lives.  As a reminder James told us in James 1:2-4”</a:t>
            </a:r>
          </a:p>
          <a:p>
            <a:endParaRPr lang="en-US" dirty="0"/>
          </a:p>
          <a:p>
            <a:r>
              <a:rPr lang="en-US" dirty="0"/>
              <a:t>	</a:t>
            </a:r>
            <a:r>
              <a:rPr lang="en-US" b="1" dirty="0"/>
              <a:t>Count it all joy, my brothers, when you meet trials of various 	kinds, for you know that the testing of your faith produces 	steadfastness. And let steadfastness have its full effect, 	that you may be perfect and complete, lacking in nothing.</a:t>
            </a:r>
          </a:p>
          <a:p>
            <a:endParaRPr lang="en-US" b="1" dirty="0"/>
          </a:p>
        </p:txBody>
      </p:sp>
      <p:sp>
        <p:nvSpPr>
          <p:cNvPr id="4" name="Slide Number Placeholder 3"/>
          <p:cNvSpPr>
            <a:spLocks noGrp="1"/>
          </p:cNvSpPr>
          <p:nvPr>
            <p:ph type="sldNum" sz="quarter" idx="5"/>
          </p:nvPr>
        </p:nvSpPr>
        <p:spPr/>
        <p:txBody>
          <a:bodyPr/>
          <a:lstStyle/>
          <a:p>
            <a:fld id="{0231A1A2-68C9-4287-9B53-F98207B106A2}" type="slidenum">
              <a:rPr lang="en-US" smtClean="0"/>
              <a:t>2</a:t>
            </a:fld>
            <a:endParaRPr lang="en-US"/>
          </a:p>
        </p:txBody>
      </p:sp>
    </p:spTree>
    <p:extLst>
      <p:ext uri="{BB962C8B-B14F-4D97-AF65-F5344CB8AC3E}">
        <p14:creationId xmlns:p14="http://schemas.microsoft.com/office/powerpoint/2010/main" val="1127934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093872"/>
          </a:xfrm>
        </p:spPr>
        <p:txBody>
          <a:bodyPr/>
          <a:lstStyle/>
          <a:p>
            <a:pPr defTabSz="931774"/>
            <a:r>
              <a:rPr lang="en-US" b="0" dirty="0"/>
              <a:t>If our worldly problems, worries and disappointments aren’t going to be taken away, how can we possibly have the Peace of God? Well the answer to that is that we need to recognize God has provided what we really need, what really matters.</a:t>
            </a:r>
          </a:p>
          <a:p>
            <a:pPr defTabSz="931774"/>
            <a:endParaRPr lang="en-US" b="0" dirty="0"/>
          </a:p>
          <a:p>
            <a:pPr defTabSz="931774"/>
            <a:r>
              <a:rPr lang="en-US" b="0" dirty="0"/>
              <a:t>First off, we need to recognize that God is the source of our peace, not the events in our lives</a:t>
            </a:r>
          </a:p>
          <a:p>
            <a:pPr defTabSz="931774"/>
            <a:endParaRPr lang="en-US" b="0" dirty="0"/>
          </a:p>
          <a:p>
            <a:pPr defTabSz="931774"/>
            <a:r>
              <a:rPr lang="en-US" b="0" dirty="0"/>
              <a:t>Secondly, we need to put something into perspective.  Before becoming Christians we were enemies of God:</a:t>
            </a:r>
          </a:p>
          <a:p>
            <a:pPr defTabSz="931774"/>
            <a:endParaRPr lang="en-US" b="0" dirty="0"/>
          </a:p>
          <a:p>
            <a:pPr defTabSz="931774"/>
            <a:r>
              <a:rPr lang="en-US" b="0" dirty="0"/>
              <a:t>Romans 5:6-10</a:t>
            </a:r>
          </a:p>
          <a:p>
            <a:pPr defTabSz="931774"/>
            <a:endParaRPr lang="en-US" b="0" dirty="0"/>
          </a:p>
          <a:p>
            <a:pPr defTabSz="931774"/>
            <a:r>
              <a:rPr lang="en-US" b="0" dirty="0"/>
              <a:t>	</a:t>
            </a:r>
            <a:r>
              <a:rPr lang="en-US" b="1" dirty="0"/>
              <a:t>For while we were still weak, at the right time Christ died for the ungodly. For one will scarcely die for a righteous person--though perhaps for a good person one would dare even to die--but God shows his love for us in that while we were still sinners, Christ died for us. Since, therefore, we have now been justified by his blood, much more shall we be saved by him from the wrath of God. For if while we were enemies we were reconciled to God by the death of his Son, much more, now that we are reconciled, shall we be saved by his life.</a:t>
            </a:r>
          </a:p>
          <a:p>
            <a:pPr defTabSz="931774"/>
            <a:endParaRPr lang="en-US" b="0" dirty="0"/>
          </a:p>
          <a:p>
            <a:pPr defTabSz="931774"/>
            <a:r>
              <a:rPr lang="en-US" b="0" dirty="0"/>
              <a:t>Continuing in Romans 5:11 we read that this reconciliation should bring us great joy!</a:t>
            </a:r>
          </a:p>
          <a:p>
            <a:pPr defTabSz="931774"/>
            <a:endParaRPr lang="en-US" b="0" dirty="0"/>
          </a:p>
          <a:p>
            <a:pPr defTabSz="931774"/>
            <a:r>
              <a:rPr lang="en-US" b="0" dirty="0"/>
              <a:t>	</a:t>
            </a:r>
            <a:r>
              <a:rPr lang="en-US" b="1" dirty="0"/>
              <a:t>More than that, we also rejoice in God through our Lord Jesus 	Christ, through whom we have now received reconciliation.</a:t>
            </a:r>
          </a:p>
          <a:p>
            <a:pPr defTabSz="931774"/>
            <a:endParaRPr lang="en-US" b="0" dirty="0"/>
          </a:p>
          <a:p>
            <a:pPr defTabSz="931774"/>
            <a:r>
              <a:rPr lang="en-US" b="0" dirty="0"/>
              <a:t>We should find great peace, great comfort, great joy in the fact that Jesus has prepared a place for faithful Christians in heaven with him: </a:t>
            </a:r>
          </a:p>
          <a:p>
            <a:pPr defTabSz="931774"/>
            <a:endParaRPr lang="en-US" b="0" dirty="0"/>
          </a:p>
          <a:p>
            <a:pPr defTabSz="931774"/>
            <a:r>
              <a:rPr lang="en-US" b="0" dirty="0"/>
              <a:t>	</a:t>
            </a:r>
            <a:r>
              <a:rPr lang="en-US" b="1" dirty="0"/>
              <a:t>John 14:1-3 - "Let not your hearts be troubled. Believe in God; 	believe also in me. In my Father's house are many rooms. If it 	were not so, would I have told you that I go to prepare a place 	for you? And if I go and prepare a place for you, I will come again 	and will take you to myself, that where I am you may be also.</a:t>
            </a:r>
          </a:p>
          <a:p>
            <a:endParaRPr lang="en-US" dirty="0"/>
          </a:p>
          <a:p>
            <a:r>
              <a:rPr lang="en-US" dirty="0"/>
              <a:t>The fact that he is preparing a place for us means that there is going to be a life after death, but that life isn’t going to be here on the earth. And Ecclesiastes 1:2 tells us the things of this life are fleeting compared to the eternal life awaiting those who God gives that home in heaven.</a:t>
            </a:r>
          </a:p>
          <a:p>
            <a:endParaRPr lang="en-US" dirty="0"/>
          </a:p>
          <a:p>
            <a:r>
              <a:rPr lang="en-US" dirty="0"/>
              <a:t>	</a:t>
            </a:r>
            <a:r>
              <a:rPr lang="en-US" b="1" dirty="0"/>
              <a:t>Vanity of vanities, says the Preacher, vanity of vanities! All is 	vanity.</a:t>
            </a:r>
          </a:p>
          <a:p>
            <a:endParaRPr lang="en-US" dirty="0"/>
          </a:p>
          <a:p>
            <a:r>
              <a:rPr lang="en-US" dirty="0"/>
              <a:t>And we need to remember that the life awaiting us in heaven is a life of eternal peace! Revelation 21:2-4:</a:t>
            </a:r>
          </a:p>
          <a:p>
            <a:endParaRPr lang="en-US" dirty="0"/>
          </a:p>
          <a:p>
            <a:r>
              <a:rPr lang="en-US" dirty="0"/>
              <a:t>	</a:t>
            </a:r>
            <a:r>
              <a:rPr lang="en-US" b="1" dirty="0"/>
              <a:t>And I saw the holy city, new Jerusalem, coming down out of 	heaven from God, prepared as a bride adorned for her husband. 	And I heard a loud voice from the throne saying, "Behold, the 	dwelling place of God is with man. He will dwell with them, and 	they will be his people, and God himself will be with them as 	their God. He will wipe away every tear from their eyes, and 	death shall be no more, neither shall there be mourning, nor 	crying, nor pain anymore, for the former things have passed 	away.“</a:t>
            </a:r>
          </a:p>
          <a:p>
            <a:endParaRPr lang="en-US" dirty="0"/>
          </a:p>
          <a:p>
            <a:endParaRPr lang="en-US" dirty="0"/>
          </a:p>
        </p:txBody>
      </p:sp>
      <p:sp>
        <p:nvSpPr>
          <p:cNvPr id="4" name="Slide Number Placeholder 3"/>
          <p:cNvSpPr>
            <a:spLocks noGrp="1"/>
          </p:cNvSpPr>
          <p:nvPr>
            <p:ph type="sldNum" sz="quarter" idx="5"/>
          </p:nvPr>
        </p:nvSpPr>
        <p:spPr/>
        <p:txBody>
          <a:bodyPr/>
          <a:lstStyle/>
          <a:p>
            <a:fld id="{0231A1A2-68C9-4287-9B53-F98207B106A2}" type="slidenum">
              <a:rPr lang="en-US" smtClean="0"/>
              <a:t>3</a:t>
            </a:fld>
            <a:endParaRPr lang="en-US"/>
          </a:p>
        </p:txBody>
      </p:sp>
    </p:spTree>
    <p:extLst>
      <p:ext uri="{BB962C8B-B14F-4D97-AF65-F5344CB8AC3E}">
        <p14:creationId xmlns:p14="http://schemas.microsoft.com/office/powerpoint/2010/main" val="680883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need to remember something:</a:t>
            </a:r>
          </a:p>
          <a:p>
            <a:endParaRPr lang="en-US" dirty="0"/>
          </a:p>
          <a:p>
            <a:r>
              <a:rPr lang="en-US" dirty="0"/>
              <a:t>The “Peace of God” is not something that just happens because we became a Christian.</a:t>
            </a:r>
          </a:p>
          <a:p>
            <a:endParaRPr lang="en-US" dirty="0"/>
          </a:p>
          <a:p>
            <a:r>
              <a:rPr lang="en-US" dirty="0"/>
              <a:t>Have you ever seen or heard the American Express commercial that has the tagline: Membership has its privileges? The idea is that when you become part of the group that has an American Express card there are special privileges that are available to you. Special perks that you can take advantage of that aren’t available to non-cardholders. But keep in mind, while they are available you have to take advantage of them, they don’t just happen.</a:t>
            </a:r>
          </a:p>
          <a:p>
            <a:endParaRPr lang="en-US" dirty="0"/>
          </a:p>
          <a:p>
            <a:r>
              <a:rPr lang="en-US" dirty="0"/>
              <a:t>Being a Christian brings the privilege of having Peace, but there are somethings we have to do:</a:t>
            </a:r>
          </a:p>
          <a:p>
            <a:endParaRPr lang="en-US" dirty="0"/>
          </a:p>
          <a:p>
            <a:pPr marL="232943" indent="-232943">
              <a:buAutoNum type="arabicParenR"/>
            </a:pPr>
            <a:r>
              <a:rPr lang="en-US" dirty="0"/>
              <a:t>We must trust God. </a:t>
            </a:r>
          </a:p>
          <a:p>
            <a:pPr marL="232943" indent="-232943">
              <a:buAutoNum type="arabicParenR"/>
            </a:pPr>
            <a:endParaRPr lang="en-US" dirty="0"/>
          </a:p>
          <a:p>
            <a:pPr marL="465887" lvl="1"/>
            <a:r>
              <a:rPr lang="en-US" b="1" dirty="0"/>
              <a:t>Isaiah 26:3 - You keep him in perfect peace whose mind is stayed on you, because he trusts in you.</a:t>
            </a:r>
          </a:p>
          <a:p>
            <a:endParaRPr lang="en-US" b="1" dirty="0"/>
          </a:p>
          <a:p>
            <a:pPr marL="232943" indent="-232943">
              <a:buAutoNum type="arabicParenR" startAt="2"/>
            </a:pPr>
            <a:r>
              <a:rPr lang="en-US" b="0" dirty="0"/>
              <a:t>To have peace we need to focus on spiritual things, not the things of this world.</a:t>
            </a:r>
          </a:p>
          <a:p>
            <a:r>
              <a:rPr lang="en-US" b="0" dirty="0"/>
              <a:t>	</a:t>
            </a:r>
          </a:p>
          <a:p>
            <a:pPr marL="465887" lvl="1"/>
            <a:r>
              <a:rPr lang="en-US" b="1" dirty="0"/>
              <a:t>Romans 8:6 - For to set the mind on the flesh is death, but to set the mind on the Spirit is life and peace.</a:t>
            </a:r>
          </a:p>
          <a:p>
            <a:endParaRPr lang="en-US" b="0" dirty="0"/>
          </a:p>
          <a:p>
            <a:pPr marL="232943" indent="-232943">
              <a:buAutoNum type="arabicParenR" startAt="3"/>
            </a:pPr>
            <a:r>
              <a:rPr lang="en-US" b="0" dirty="0"/>
              <a:t>And we have to let go of the concerns of this world, we need to fully understand that whatever happens to us in this life does not matter. </a:t>
            </a:r>
          </a:p>
          <a:p>
            <a:pPr marL="232943" indent="-232943">
              <a:buAutoNum type="arabicParenR" startAt="3"/>
            </a:pPr>
            <a:endParaRPr lang="en-US" b="0" dirty="0"/>
          </a:p>
          <a:p>
            <a:pPr marL="465887" lvl="1"/>
            <a:r>
              <a:rPr lang="en-US" b="1" dirty="0"/>
              <a:t>Matthew 6:31-33 - Therefore do not be anxious, saying, 'What shall we eat?' or 'What shall we drink?' or 'What shall we wear?' For the Gentiles seek after all these things, and your heavenly Father knows that you need them all. But seek first the kingdom of God and his righteousness, and all these things will be added to you.</a:t>
            </a:r>
          </a:p>
          <a:p>
            <a:pPr marL="465887" lvl="1"/>
            <a:endParaRPr lang="en-US" b="0" dirty="0"/>
          </a:p>
          <a:p>
            <a:r>
              <a:rPr lang="en-US" b="0" dirty="0"/>
              <a:t>God has to come first, if he does the problems, concerns and disappointments of this life will not matter because we will be focused on the ultimate prize, an eternal home in heaven with God. A home where no problems, concerns, and disappointments exist forever!</a:t>
            </a:r>
          </a:p>
          <a:p>
            <a:pPr marL="232943" indent="-232943">
              <a:buAutoNum type="arabicParenR"/>
            </a:pPr>
            <a:endParaRPr lang="en-US" dirty="0"/>
          </a:p>
        </p:txBody>
      </p:sp>
      <p:sp>
        <p:nvSpPr>
          <p:cNvPr id="4" name="Slide Number Placeholder 3"/>
          <p:cNvSpPr>
            <a:spLocks noGrp="1"/>
          </p:cNvSpPr>
          <p:nvPr>
            <p:ph type="sldNum" sz="quarter" idx="5"/>
          </p:nvPr>
        </p:nvSpPr>
        <p:spPr/>
        <p:txBody>
          <a:bodyPr/>
          <a:lstStyle/>
          <a:p>
            <a:fld id="{0231A1A2-68C9-4287-9B53-F98207B106A2}" type="slidenum">
              <a:rPr lang="en-US" smtClean="0"/>
              <a:t>4</a:t>
            </a:fld>
            <a:endParaRPr lang="en-US"/>
          </a:p>
        </p:txBody>
      </p:sp>
    </p:spTree>
    <p:extLst>
      <p:ext uri="{BB962C8B-B14F-4D97-AF65-F5344CB8AC3E}">
        <p14:creationId xmlns:p14="http://schemas.microsoft.com/office/powerpoint/2010/main" val="2040276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finish up with Psalm 23. David wrote this psalm and it presents to us the peace that come from serving God and putting our trust in him. David was referred to as a “Man after God’s own heart” that shows in the trust he had in God and the desire he had to serve him.</a:t>
            </a:r>
          </a:p>
          <a:p>
            <a:endParaRPr lang="en-US" dirty="0"/>
          </a:p>
          <a:p>
            <a:r>
              <a:rPr lang="en-US" dirty="0"/>
              <a:t>Can we say the same about ourselves?</a:t>
            </a:r>
          </a:p>
        </p:txBody>
      </p:sp>
      <p:sp>
        <p:nvSpPr>
          <p:cNvPr id="4" name="Slide Number Placeholder 3"/>
          <p:cNvSpPr>
            <a:spLocks noGrp="1"/>
          </p:cNvSpPr>
          <p:nvPr>
            <p:ph type="sldNum" sz="quarter" idx="5"/>
          </p:nvPr>
        </p:nvSpPr>
        <p:spPr/>
        <p:txBody>
          <a:bodyPr/>
          <a:lstStyle/>
          <a:p>
            <a:fld id="{0231A1A2-68C9-4287-9B53-F98207B106A2}" type="slidenum">
              <a:rPr lang="en-US" smtClean="0"/>
              <a:t>5</a:t>
            </a:fld>
            <a:endParaRPr lang="en-US"/>
          </a:p>
        </p:txBody>
      </p:sp>
    </p:spTree>
    <p:extLst>
      <p:ext uri="{BB962C8B-B14F-4D97-AF65-F5344CB8AC3E}">
        <p14:creationId xmlns:p14="http://schemas.microsoft.com/office/powerpoint/2010/main" val="327603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CAB5E8-3E7D-4E35-BAAA-8E41A9BE398D}"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74593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CAB5E8-3E7D-4E35-BAAA-8E41A9BE398D}"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376717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CAB5E8-3E7D-4E35-BAAA-8E41A9BE398D}"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508017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CAB5E8-3E7D-4E35-BAAA-8E41A9BE398D}"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2308339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CAB5E8-3E7D-4E35-BAAA-8E41A9BE398D}" type="datetimeFigureOut">
              <a:rPr lang="en-US" smtClean="0"/>
              <a:t>5/17/2025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88221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CAB5E8-3E7D-4E35-BAAA-8E41A9BE398D}" type="datetimeFigureOut">
              <a:rPr lang="en-US" smtClean="0"/>
              <a:t>5/17/2025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1934492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CAB5E8-3E7D-4E35-BAAA-8E41A9BE398D}" type="datetimeFigureOut">
              <a:rPr lang="en-US" smtClean="0"/>
              <a:t>5/17/2025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296344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CAB5E8-3E7D-4E35-BAAA-8E41A9BE398D}"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1768610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CAB5E8-3E7D-4E35-BAAA-8E41A9BE398D}" type="datetimeFigureOut">
              <a:rPr lang="en-US" smtClean="0"/>
              <a:t>5/17/2025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434056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CAB5E8-3E7D-4E35-BAAA-8E41A9BE398D}"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3756516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CAB5E8-3E7D-4E35-BAAA-8E41A9BE398D}" type="datetimeFigureOut">
              <a:rPr lang="en-US" smtClean="0"/>
              <a:t>5/17/2025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458A1-BA98-4965-9883-CE03E125C0A0}" type="slidenum">
              <a:rPr lang="en-US" smtClean="0"/>
              <a:t>‹#›</a:t>
            </a:fld>
            <a:endParaRPr lang="en-US"/>
          </a:p>
        </p:txBody>
      </p:sp>
    </p:spTree>
    <p:extLst>
      <p:ext uri="{BB962C8B-B14F-4D97-AF65-F5344CB8AC3E}">
        <p14:creationId xmlns:p14="http://schemas.microsoft.com/office/powerpoint/2010/main" val="2680724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CAB5E8-3E7D-4E35-BAAA-8E41A9BE398D}" type="datetimeFigureOut">
              <a:rPr lang="en-US" smtClean="0"/>
              <a:t>5/17/2025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5458A1-BA98-4965-9883-CE03E125C0A0}" type="slidenum">
              <a:rPr lang="en-US" smtClean="0"/>
              <a:t>‹#›</a:t>
            </a:fld>
            <a:endParaRPr lang="en-US"/>
          </a:p>
        </p:txBody>
      </p:sp>
    </p:spTree>
    <p:extLst>
      <p:ext uri="{BB962C8B-B14F-4D97-AF65-F5344CB8AC3E}">
        <p14:creationId xmlns:p14="http://schemas.microsoft.com/office/powerpoint/2010/main" val="4106705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in a chair drinking from a cup&#10;&#10;AI-generated content may be incorrect.">
            <a:extLst>
              <a:ext uri="{FF2B5EF4-FFF2-40B4-BE49-F238E27FC236}">
                <a16:creationId xmlns:a16="http://schemas.microsoft.com/office/drawing/2014/main" id="{6F01E5D8-CA32-E3BA-D776-A04C068AC8F4}"/>
              </a:ext>
            </a:extLst>
          </p:cNvPr>
          <p:cNvPicPr>
            <a:picLocks noChangeAspect="1"/>
          </p:cNvPicPr>
          <p:nvPr/>
        </p:nvPicPr>
        <p:blipFill>
          <a:blip r:embed="rId3"/>
          <a:srcRect l="24706" r="4706" b="-1"/>
          <a:stretch/>
        </p:blipFill>
        <p:spPr>
          <a:xfrm>
            <a:off x="20" y="10"/>
            <a:ext cx="7252212" cy="6857990"/>
          </a:xfrm>
          <a:prstGeom prst="rect">
            <a:avLst/>
          </a:prstGeom>
        </p:spPr>
      </p:pic>
      <p:sp>
        <p:nvSpPr>
          <p:cNvPr id="35" name="Rectangle 3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F0FCEA3C-82CE-942D-768D-3B643435F32A}"/>
              </a:ext>
            </a:extLst>
          </p:cNvPr>
          <p:cNvSpPr txBox="1"/>
          <p:nvPr/>
        </p:nvSpPr>
        <p:spPr>
          <a:xfrm>
            <a:off x="5943313" y="1427187"/>
            <a:ext cx="3118308" cy="3692028"/>
          </a:xfrm>
          <a:prstGeom prst="rect">
            <a:avLst/>
          </a:prstGeom>
          <a:noFill/>
        </p:spPr>
        <p:txBody>
          <a:bodyPr vert="horz" lIns="91440" tIns="45720" rIns="91440" bIns="45720" rtlCol="0" anchor="ctr">
            <a:normAutofit/>
          </a:bodyPr>
          <a:lstStyle/>
          <a:p>
            <a:pPr algn="ctr" defTabSz="914400">
              <a:lnSpc>
                <a:spcPct val="90000"/>
              </a:lnSpc>
              <a:spcBef>
                <a:spcPct val="0"/>
              </a:spcBef>
              <a:spcAft>
                <a:spcPts val="600"/>
              </a:spcAft>
            </a:pPr>
            <a:r>
              <a:rPr lang="en-US" sz="4500" b="1" dirty="0">
                <a:latin typeface="+mj-lt"/>
                <a:ea typeface="+mj-ea"/>
                <a:cs typeface="+mj-cs"/>
              </a:rPr>
              <a:t>Peace</a:t>
            </a:r>
          </a:p>
          <a:p>
            <a:pPr algn="ctr" defTabSz="914400">
              <a:lnSpc>
                <a:spcPct val="90000"/>
              </a:lnSpc>
              <a:spcBef>
                <a:spcPct val="0"/>
              </a:spcBef>
              <a:spcAft>
                <a:spcPts val="600"/>
              </a:spcAft>
            </a:pPr>
            <a:r>
              <a:rPr lang="en-US" sz="3200" b="1" dirty="0">
                <a:latin typeface="+mj-lt"/>
                <a:ea typeface="+mj-ea"/>
                <a:cs typeface="+mj-cs"/>
              </a:rPr>
              <a:t>Philippians 4:4-7</a:t>
            </a:r>
          </a:p>
        </p:txBody>
      </p:sp>
    </p:spTree>
    <p:extLst>
      <p:ext uri="{BB962C8B-B14F-4D97-AF65-F5344CB8AC3E}">
        <p14:creationId xmlns:p14="http://schemas.microsoft.com/office/powerpoint/2010/main" val="1909946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2E8E0-8FFF-1360-B1B2-941E5F2E36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3D09C7-64CA-74E8-FB41-8D6C3E05FA4C}"/>
              </a:ext>
            </a:extLst>
          </p:cNvPr>
          <p:cNvSpPr txBox="1"/>
          <p:nvPr/>
        </p:nvSpPr>
        <p:spPr>
          <a:xfrm>
            <a:off x="428370" y="333268"/>
            <a:ext cx="8311978" cy="2215991"/>
          </a:xfrm>
          <a:prstGeom prst="rect">
            <a:avLst/>
          </a:prstGeom>
          <a:noFill/>
        </p:spPr>
        <p:txBody>
          <a:bodyPr wrap="square">
            <a:spAutoFit/>
          </a:bodyPr>
          <a:lstStyle/>
          <a:p>
            <a:r>
              <a:rPr lang="en-US" sz="2400" dirty="0"/>
              <a:t>do not be anxious about anything, but in everything by prayer and supplication with thanksgiving let your requests be made known to God. And the </a:t>
            </a:r>
            <a:r>
              <a:rPr lang="en-US" sz="2400" b="1" dirty="0"/>
              <a:t>peace of God</a:t>
            </a:r>
            <a:r>
              <a:rPr lang="en-US" sz="2400" dirty="0"/>
              <a:t>, which surpasses all understanding, will guard your hearts and your minds in Christ Jesus.</a:t>
            </a:r>
          </a:p>
          <a:p>
            <a:pPr algn="r"/>
            <a:r>
              <a:rPr lang="en-US" dirty="0"/>
              <a:t>Philippians 4:6-7</a:t>
            </a:r>
          </a:p>
        </p:txBody>
      </p:sp>
      <p:sp>
        <p:nvSpPr>
          <p:cNvPr id="4" name="TextBox 3">
            <a:extLst>
              <a:ext uri="{FF2B5EF4-FFF2-40B4-BE49-F238E27FC236}">
                <a16:creationId xmlns:a16="http://schemas.microsoft.com/office/drawing/2014/main" id="{B45A8193-9621-B013-BC4D-45C389535C31}"/>
              </a:ext>
            </a:extLst>
          </p:cNvPr>
          <p:cNvSpPr txBox="1"/>
          <p:nvPr/>
        </p:nvSpPr>
        <p:spPr>
          <a:xfrm>
            <a:off x="1297601" y="2696742"/>
            <a:ext cx="3636797" cy="584775"/>
          </a:xfrm>
          <a:prstGeom prst="rect">
            <a:avLst/>
          </a:prstGeom>
          <a:noFill/>
        </p:spPr>
        <p:txBody>
          <a:bodyPr wrap="square" rtlCol="0">
            <a:spAutoFit/>
          </a:bodyPr>
          <a:lstStyle/>
          <a:p>
            <a:r>
              <a:rPr lang="en-US" sz="3200" dirty="0"/>
              <a:t>“Peace of God”:</a:t>
            </a:r>
          </a:p>
        </p:txBody>
      </p:sp>
      <p:sp>
        <p:nvSpPr>
          <p:cNvPr id="5" name="TextBox 4">
            <a:extLst>
              <a:ext uri="{FF2B5EF4-FFF2-40B4-BE49-F238E27FC236}">
                <a16:creationId xmlns:a16="http://schemas.microsoft.com/office/drawing/2014/main" id="{1E3EB319-A0F1-64F8-13BB-8B1749938907}"/>
              </a:ext>
            </a:extLst>
          </p:cNvPr>
          <p:cNvSpPr txBox="1"/>
          <p:nvPr/>
        </p:nvSpPr>
        <p:spPr>
          <a:xfrm>
            <a:off x="1474581" y="3429000"/>
            <a:ext cx="6194837" cy="2677656"/>
          </a:xfrm>
          <a:prstGeom prst="rect">
            <a:avLst/>
          </a:prstGeom>
          <a:noFill/>
        </p:spPr>
        <p:txBody>
          <a:bodyPr wrap="none" rtlCol="0">
            <a:spAutoFit/>
          </a:bodyPr>
          <a:lstStyle/>
          <a:p>
            <a:r>
              <a:rPr lang="en-US" sz="2400" dirty="0"/>
              <a:t>Is </a:t>
            </a:r>
            <a:r>
              <a:rPr lang="en-US" sz="2400" b="1" i="1" u="sng" dirty="0"/>
              <a:t>NOT</a:t>
            </a:r>
            <a:r>
              <a:rPr lang="en-US" sz="2400" dirty="0"/>
              <a:t> the removal of all of life’s problems</a:t>
            </a:r>
          </a:p>
          <a:p>
            <a:pPr marL="742950" lvl="1" indent="-285750">
              <a:buFont typeface="Arial" panose="020B0604020202020204" pitchFamily="34" charset="0"/>
              <a:buChar char="•"/>
            </a:pPr>
            <a:r>
              <a:rPr lang="en-US" dirty="0"/>
              <a:t>It is not a worldly peace</a:t>
            </a:r>
          </a:p>
          <a:p>
            <a:pPr marL="1200150" lvl="2" indent="-285750">
              <a:buFont typeface="Arial Narrow" panose="020B0606020202030204" pitchFamily="34" charset="0"/>
              <a:buChar char="-"/>
            </a:pPr>
            <a:r>
              <a:rPr lang="en-US" dirty="0"/>
              <a:t>John 14:27</a:t>
            </a:r>
          </a:p>
          <a:p>
            <a:pPr marL="742950" lvl="1" indent="-285750">
              <a:buFont typeface="Arial" panose="020B0604020202020204" pitchFamily="34" charset="0"/>
              <a:buChar char="•"/>
            </a:pPr>
            <a:r>
              <a:rPr lang="en-US" dirty="0"/>
              <a:t>Life is always going to have good times and bad times</a:t>
            </a:r>
          </a:p>
          <a:p>
            <a:pPr marL="1200150" lvl="2" indent="-285750">
              <a:buFont typeface="Arial Narrow" panose="020B0606020202030204" pitchFamily="34" charset="0"/>
              <a:buChar char="-"/>
            </a:pPr>
            <a:r>
              <a:rPr lang="en-US" dirty="0"/>
              <a:t>Ecclesiastes 3:1-8</a:t>
            </a:r>
          </a:p>
          <a:p>
            <a:pPr marL="742950" lvl="1" indent="-285750">
              <a:buFont typeface="Arial" panose="020B0604020202020204" pitchFamily="34" charset="0"/>
              <a:buChar char="•"/>
            </a:pPr>
            <a:r>
              <a:rPr lang="en-US" dirty="0"/>
              <a:t>Jesus himself told us there will be tribulations in life</a:t>
            </a:r>
          </a:p>
          <a:p>
            <a:pPr marL="1200150" lvl="2" indent="-285750">
              <a:buFont typeface="Arial Narrow" panose="020B0606020202030204" pitchFamily="34" charset="0"/>
              <a:buChar char="-"/>
            </a:pPr>
            <a:r>
              <a:rPr lang="en-US" dirty="0"/>
              <a:t>John 16:33</a:t>
            </a:r>
          </a:p>
          <a:p>
            <a:pPr marL="742950" lvl="1" indent="-285750">
              <a:buFont typeface="Arial" panose="020B0604020202020204" pitchFamily="34" charset="0"/>
              <a:buChar char="•"/>
            </a:pPr>
            <a:r>
              <a:rPr lang="en-US" dirty="0"/>
              <a:t>We need the bad times to strengthen us</a:t>
            </a:r>
          </a:p>
          <a:p>
            <a:pPr marL="1200150" lvl="2" indent="-285750">
              <a:buFont typeface="Arial Narrow" panose="020B0606020202030204" pitchFamily="34" charset="0"/>
              <a:buChar char="-"/>
            </a:pPr>
            <a:r>
              <a:rPr lang="en-US" dirty="0"/>
              <a:t>James 1:2-4</a:t>
            </a:r>
          </a:p>
        </p:txBody>
      </p:sp>
    </p:spTree>
    <p:extLst>
      <p:ext uri="{BB962C8B-B14F-4D97-AF65-F5344CB8AC3E}">
        <p14:creationId xmlns:p14="http://schemas.microsoft.com/office/powerpoint/2010/main" val="3135526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AD04F-6E18-6514-3F29-814A3036C1E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5739699-9B78-840C-FB04-3745E443BCB1}"/>
              </a:ext>
            </a:extLst>
          </p:cNvPr>
          <p:cNvSpPr txBox="1"/>
          <p:nvPr/>
        </p:nvSpPr>
        <p:spPr>
          <a:xfrm>
            <a:off x="428370" y="333268"/>
            <a:ext cx="8311978" cy="2215991"/>
          </a:xfrm>
          <a:prstGeom prst="rect">
            <a:avLst/>
          </a:prstGeom>
          <a:noFill/>
        </p:spPr>
        <p:txBody>
          <a:bodyPr wrap="square">
            <a:spAutoFit/>
          </a:bodyPr>
          <a:lstStyle/>
          <a:p>
            <a:r>
              <a:rPr lang="en-US" sz="2400" dirty="0"/>
              <a:t>do not be anxious about anything, but in everything by prayer and supplication with thanksgiving let your requests be made known to God. And the </a:t>
            </a:r>
            <a:r>
              <a:rPr lang="en-US" sz="2400" b="1" dirty="0"/>
              <a:t>peace of God</a:t>
            </a:r>
            <a:r>
              <a:rPr lang="en-US" sz="2400" dirty="0"/>
              <a:t>, which surpasses all understanding, will guard your hearts and your minds in Christ Jesus.</a:t>
            </a:r>
          </a:p>
          <a:p>
            <a:pPr algn="r"/>
            <a:r>
              <a:rPr lang="en-US" dirty="0"/>
              <a:t>Philippians 4:6-7</a:t>
            </a:r>
          </a:p>
        </p:txBody>
      </p:sp>
      <p:sp>
        <p:nvSpPr>
          <p:cNvPr id="4" name="TextBox 3">
            <a:extLst>
              <a:ext uri="{FF2B5EF4-FFF2-40B4-BE49-F238E27FC236}">
                <a16:creationId xmlns:a16="http://schemas.microsoft.com/office/drawing/2014/main" id="{3F05D216-2B19-DDBB-2F62-0F0E3ECDB6C6}"/>
              </a:ext>
            </a:extLst>
          </p:cNvPr>
          <p:cNvSpPr txBox="1"/>
          <p:nvPr/>
        </p:nvSpPr>
        <p:spPr>
          <a:xfrm>
            <a:off x="259535" y="2698771"/>
            <a:ext cx="3024161" cy="584775"/>
          </a:xfrm>
          <a:prstGeom prst="rect">
            <a:avLst/>
          </a:prstGeom>
          <a:noFill/>
        </p:spPr>
        <p:txBody>
          <a:bodyPr wrap="none" rtlCol="0">
            <a:spAutoFit/>
          </a:bodyPr>
          <a:lstStyle/>
          <a:p>
            <a:r>
              <a:rPr lang="en-US" sz="3200" dirty="0"/>
              <a:t>“Peace of God”:</a:t>
            </a:r>
          </a:p>
        </p:txBody>
      </p:sp>
      <p:sp>
        <p:nvSpPr>
          <p:cNvPr id="5" name="TextBox 4">
            <a:extLst>
              <a:ext uri="{FF2B5EF4-FFF2-40B4-BE49-F238E27FC236}">
                <a16:creationId xmlns:a16="http://schemas.microsoft.com/office/drawing/2014/main" id="{169532CB-3ACA-533E-5B15-79379C17B855}"/>
              </a:ext>
            </a:extLst>
          </p:cNvPr>
          <p:cNvSpPr txBox="1"/>
          <p:nvPr/>
        </p:nvSpPr>
        <p:spPr>
          <a:xfrm>
            <a:off x="428370" y="3393731"/>
            <a:ext cx="8122673" cy="3785652"/>
          </a:xfrm>
          <a:prstGeom prst="rect">
            <a:avLst/>
          </a:prstGeom>
          <a:noFill/>
        </p:spPr>
        <p:txBody>
          <a:bodyPr wrap="none" rtlCol="0">
            <a:spAutoFit/>
          </a:bodyPr>
          <a:lstStyle/>
          <a:p>
            <a:r>
              <a:rPr lang="en-US" sz="2400" dirty="0"/>
              <a:t>Is the recognition that God has provided what we really need</a:t>
            </a:r>
            <a:endParaRPr lang="en-US" sz="1000" dirty="0"/>
          </a:p>
          <a:p>
            <a:pPr marL="742950" lvl="1" indent="-285750">
              <a:buFont typeface="Arial" panose="020B0604020202020204" pitchFamily="34" charset="0"/>
              <a:buChar char="•"/>
            </a:pPr>
            <a:r>
              <a:rPr lang="en-US" dirty="0"/>
              <a:t>“Peace </a:t>
            </a:r>
            <a:r>
              <a:rPr lang="en-US" b="1" u="sng" dirty="0"/>
              <a:t>OF</a:t>
            </a:r>
            <a:r>
              <a:rPr lang="en-US" dirty="0"/>
              <a:t> God” highlights that he is the source of the peace</a:t>
            </a:r>
          </a:p>
          <a:p>
            <a:pPr marL="742950" lvl="1" indent="-285750">
              <a:buFont typeface="Arial" panose="020B0604020202020204" pitchFamily="34" charset="0"/>
              <a:buChar char="•"/>
            </a:pPr>
            <a:r>
              <a:rPr lang="en-US" dirty="0"/>
              <a:t>As sinners we were </a:t>
            </a:r>
            <a:r>
              <a:rPr lang="en-US" b="1" u="sng" dirty="0"/>
              <a:t>enemies</a:t>
            </a:r>
            <a:r>
              <a:rPr lang="en-US" dirty="0"/>
              <a:t> of God, but we have been reconciled</a:t>
            </a:r>
          </a:p>
          <a:p>
            <a:pPr marL="1200150" lvl="2" indent="-285750">
              <a:buFont typeface="Arial Narrow" panose="020B0606020202030204" pitchFamily="34" charset="0"/>
              <a:buChar char="-"/>
            </a:pPr>
            <a:r>
              <a:rPr lang="en-US" dirty="0"/>
              <a:t>Romans 5:6-10</a:t>
            </a:r>
          </a:p>
          <a:p>
            <a:pPr marL="742950" lvl="1" indent="-285750">
              <a:buFont typeface="Arial" panose="020B0604020202020204" pitchFamily="34" charset="0"/>
              <a:buChar char="•"/>
            </a:pPr>
            <a:r>
              <a:rPr lang="en-US" dirty="0"/>
              <a:t>That reconciliation should bring us joy and peace</a:t>
            </a:r>
          </a:p>
          <a:p>
            <a:pPr marL="1200150" lvl="2" indent="-285750">
              <a:buFont typeface="Arial Narrow" panose="020B0606020202030204" pitchFamily="34" charset="0"/>
              <a:buChar char="-"/>
            </a:pPr>
            <a:r>
              <a:rPr lang="en-US" dirty="0"/>
              <a:t>Romans 5:11</a:t>
            </a:r>
          </a:p>
          <a:p>
            <a:pPr marL="742950" lvl="1" indent="-285750">
              <a:buFont typeface="Arial" panose="020B0604020202020204" pitchFamily="34" charset="0"/>
              <a:buChar char="•"/>
            </a:pPr>
            <a:r>
              <a:rPr lang="en-US" dirty="0"/>
              <a:t>His son has prepared us a place</a:t>
            </a:r>
          </a:p>
          <a:p>
            <a:pPr marL="1200150" lvl="2" indent="-285750">
              <a:buFont typeface="Arial Narrow" panose="020B0606020202030204" pitchFamily="34" charset="0"/>
              <a:buChar char="-"/>
            </a:pPr>
            <a:r>
              <a:rPr lang="en-US" dirty="0"/>
              <a:t>John 14:1-3</a:t>
            </a:r>
          </a:p>
          <a:p>
            <a:pPr marL="742950" lvl="1" indent="-285750">
              <a:buFont typeface="Arial" panose="020B0604020202020204" pitchFamily="34" charset="0"/>
              <a:buChar char="•"/>
            </a:pPr>
            <a:r>
              <a:rPr lang="en-US" dirty="0"/>
              <a:t>That means that the turmoil of this life is temporary</a:t>
            </a:r>
          </a:p>
          <a:p>
            <a:pPr marL="1200150" lvl="2" indent="-285750">
              <a:buFont typeface="Arial Narrow" panose="020B0606020202030204" pitchFamily="34" charset="0"/>
              <a:buChar char="-"/>
            </a:pPr>
            <a:r>
              <a:rPr lang="en-US" dirty="0"/>
              <a:t>Ecclesiastes 1:2</a:t>
            </a:r>
          </a:p>
          <a:p>
            <a:pPr marL="742950" lvl="1" indent="-285750">
              <a:buFont typeface="Arial" panose="020B0604020202020204" pitchFamily="34" charset="0"/>
              <a:buChar char="•"/>
            </a:pPr>
            <a:r>
              <a:rPr lang="en-US" dirty="0"/>
              <a:t>That place will not have bad, only good</a:t>
            </a:r>
          </a:p>
          <a:p>
            <a:pPr marL="1200150" lvl="2" indent="-285750">
              <a:buFont typeface="Arial Narrow" panose="020B0606020202030204" pitchFamily="34" charset="0"/>
              <a:buChar char="-"/>
            </a:pPr>
            <a:r>
              <a:rPr lang="en-US" dirty="0"/>
              <a:t>Revelation 21:2-4</a:t>
            </a:r>
          </a:p>
          <a:p>
            <a:pPr marL="1200150" lvl="2" indent="-285750">
              <a:buFont typeface="Arial Narrow" panose="020B0606020202030204" pitchFamily="34" charset="0"/>
              <a:buChar char="-"/>
            </a:pPr>
            <a:endParaRPr lang="en-US" dirty="0"/>
          </a:p>
        </p:txBody>
      </p:sp>
    </p:spTree>
    <p:extLst>
      <p:ext uri="{BB962C8B-B14F-4D97-AF65-F5344CB8AC3E}">
        <p14:creationId xmlns:p14="http://schemas.microsoft.com/office/powerpoint/2010/main" val="2944239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F7B65-4730-932C-9800-036003B77B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49E9D5-A9DB-4EF4-369E-DA1B36E27AD6}"/>
              </a:ext>
            </a:extLst>
          </p:cNvPr>
          <p:cNvSpPr txBox="1"/>
          <p:nvPr/>
        </p:nvSpPr>
        <p:spPr>
          <a:xfrm>
            <a:off x="428370" y="333268"/>
            <a:ext cx="8311978" cy="2215991"/>
          </a:xfrm>
          <a:prstGeom prst="rect">
            <a:avLst/>
          </a:prstGeom>
          <a:noFill/>
        </p:spPr>
        <p:txBody>
          <a:bodyPr wrap="square">
            <a:spAutoFit/>
          </a:bodyPr>
          <a:lstStyle/>
          <a:p>
            <a:r>
              <a:rPr lang="en-US" sz="2400" dirty="0"/>
              <a:t>do not be anxious about anything, but in everything by prayer and supplication with thanksgiving let your requests be made known to God. And the </a:t>
            </a:r>
            <a:r>
              <a:rPr lang="en-US" sz="2400" b="1" dirty="0"/>
              <a:t>peace of God</a:t>
            </a:r>
            <a:r>
              <a:rPr lang="en-US" sz="2400" dirty="0"/>
              <a:t>, which surpasses all understanding, will guard your hearts and your minds in Christ Jesus.</a:t>
            </a:r>
          </a:p>
          <a:p>
            <a:pPr algn="r"/>
            <a:r>
              <a:rPr lang="en-US" dirty="0"/>
              <a:t>Philippians 4:6-7</a:t>
            </a:r>
          </a:p>
        </p:txBody>
      </p:sp>
      <p:sp>
        <p:nvSpPr>
          <p:cNvPr id="4" name="TextBox 3">
            <a:extLst>
              <a:ext uri="{FF2B5EF4-FFF2-40B4-BE49-F238E27FC236}">
                <a16:creationId xmlns:a16="http://schemas.microsoft.com/office/drawing/2014/main" id="{34FFB87E-1DA1-1605-E3DC-6E279632A31C}"/>
              </a:ext>
            </a:extLst>
          </p:cNvPr>
          <p:cNvSpPr txBox="1"/>
          <p:nvPr/>
        </p:nvSpPr>
        <p:spPr>
          <a:xfrm>
            <a:off x="1301753" y="2696742"/>
            <a:ext cx="3024161" cy="584775"/>
          </a:xfrm>
          <a:prstGeom prst="rect">
            <a:avLst/>
          </a:prstGeom>
          <a:noFill/>
        </p:spPr>
        <p:txBody>
          <a:bodyPr wrap="none" rtlCol="0">
            <a:spAutoFit/>
          </a:bodyPr>
          <a:lstStyle/>
          <a:p>
            <a:r>
              <a:rPr lang="en-US" sz="3200" dirty="0"/>
              <a:t>“Peace of God”:</a:t>
            </a:r>
          </a:p>
        </p:txBody>
      </p:sp>
      <p:sp>
        <p:nvSpPr>
          <p:cNvPr id="5" name="TextBox 4">
            <a:extLst>
              <a:ext uri="{FF2B5EF4-FFF2-40B4-BE49-F238E27FC236}">
                <a16:creationId xmlns:a16="http://schemas.microsoft.com/office/drawing/2014/main" id="{F8B41894-9E1D-25D5-2C46-0F416E9669E1}"/>
              </a:ext>
            </a:extLst>
          </p:cNvPr>
          <p:cNvSpPr txBox="1"/>
          <p:nvPr/>
        </p:nvSpPr>
        <p:spPr>
          <a:xfrm>
            <a:off x="1474581" y="3429000"/>
            <a:ext cx="4910190" cy="2123658"/>
          </a:xfrm>
          <a:prstGeom prst="rect">
            <a:avLst/>
          </a:prstGeom>
          <a:noFill/>
        </p:spPr>
        <p:txBody>
          <a:bodyPr wrap="none" rtlCol="0">
            <a:spAutoFit/>
          </a:bodyPr>
          <a:lstStyle/>
          <a:p>
            <a:r>
              <a:rPr lang="en-US" sz="2400" dirty="0"/>
              <a:t>Is </a:t>
            </a:r>
            <a:r>
              <a:rPr lang="en-US" sz="2400" b="1" i="1" u="sng" dirty="0"/>
              <a:t>NOT</a:t>
            </a:r>
            <a:r>
              <a:rPr lang="en-US" sz="2400" dirty="0"/>
              <a:t> something that just happens</a:t>
            </a:r>
          </a:p>
          <a:p>
            <a:pPr marL="742950" lvl="1" indent="-285750">
              <a:buFont typeface="Arial" panose="020B0604020202020204" pitchFamily="34" charset="0"/>
              <a:buChar char="•"/>
            </a:pPr>
            <a:r>
              <a:rPr lang="en-US" dirty="0"/>
              <a:t>Must trust God</a:t>
            </a:r>
          </a:p>
          <a:p>
            <a:pPr marL="1200150" lvl="2" indent="-285750">
              <a:buFont typeface="Arial Narrow" panose="020B0606020202030204" pitchFamily="34" charset="0"/>
              <a:buChar char="-"/>
            </a:pPr>
            <a:r>
              <a:rPr lang="en-US" dirty="0"/>
              <a:t>Isaiah 26:3</a:t>
            </a:r>
          </a:p>
          <a:p>
            <a:pPr marL="742950" lvl="1" indent="-285750">
              <a:buFont typeface="Arial" panose="020B0604020202020204" pitchFamily="34" charset="0"/>
              <a:buChar char="•"/>
            </a:pPr>
            <a:r>
              <a:rPr lang="en-US" dirty="0"/>
              <a:t>Must place our focus on Spiritual things</a:t>
            </a:r>
          </a:p>
          <a:p>
            <a:pPr marL="1200150" lvl="2" indent="-285750">
              <a:buFont typeface="Arial Narrow" panose="020B0606020202030204" pitchFamily="34" charset="0"/>
              <a:buChar char="-"/>
            </a:pPr>
            <a:r>
              <a:rPr lang="en-US" dirty="0"/>
              <a:t>Romans 8:6</a:t>
            </a:r>
          </a:p>
          <a:p>
            <a:pPr marL="742950" lvl="1" indent="-285750">
              <a:buFont typeface="Arial" panose="020B0604020202020204" pitchFamily="34" charset="0"/>
              <a:buChar char="•"/>
            </a:pPr>
            <a:r>
              <a:rPr lang="en-US" dirty="0"/>
              <a:t>Must let go of worldly concerns</a:t>
            </a:r>
          </a:p>
          <a:p>
            <a:pPr marL="1200150" lvl="2" indent="-285750">
              <a:buFont typeface="Arial Narrow" panose="020B0606020202030204" pitchFamily="34" charset="0"/>
              <a:buChar char="-"/>
            </a:pPr>
            <a:r>
              <a:rPr lang="en-US" dirty="0"/>
              <a:t>Matthew 6:31-33</a:t>
            </a:r>
          </a:p>
        </p:txBody>
      </p:sp>
    </p:spTree>
    <p:extLst>
      <p:ext uri="{BB962C8B-B14F-4D97-AF65-F5344CB8AC3E}">
        <p14:creationId xmlns:p14="http://schemas.microsoft.com/office/powerpoint/2010/main" val="159820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E5FEC3-BFA8-D47C-F28B-28050410EAF7}"/>
              </a:ext>
            </a:extLst>
          </p:cNvPr>
          <p:cNvSpPr txBox="1"/>
          <p:nvPr/>
        </p:nvSpPr>
        <p:spPr>
          <a:xfrm>
            <a:off x="1437967" y="206587"/>
            <a:ext cx="6268065" cy="6771084"/>
          </a:xfrm>
          <a:prstGeom prst="rect">
            <a:avLst/>
          </a:prstGeom>
          <a:noFill/>
        </p:spPr>
        <p:txBody>
          <a:bodyPr wrap="square">
            <a:spAutoFit/>
          </a:bodyPr>
          <a:lstStyle/>
          <a:p>
            <a:r>
              <a:rPr lang="en-US" sz="2400" dirty="0"/>
              <a:t>The LORD is my shepherd; I shall not want. </a:t>
            </a:r>
          </a:p>
          <a:p>
            <a:endParaRPr lang="en-US" sz="1000" dirty="0"/>
          </a:p>
          <a:p>
            <a:r>
              <a:rPr lang="en-US" sz="2400" dirty="0"/>
              <a:t>He makes me lie down in green pastures. He leads me beside still waters. </a:t>
            </a:r>
          </a:p>
          <a:p>
            <a:endParaRPr lang="en-US" sz="1000" dirty="0"/>
          </a:p>
          <a:p>
            <a:r>
              <a:rPr lang="en-US" sz="2400" dirty="0"/>
              <a:t>He restores my soul. He leads me in paths of righteousness for his name's sake. </a:t>
            </a:r>
          </a:p>
          <a:p>
            <a:endParaRPr lang="en-US" sz="1000" dirty="0"/>
          </a:p>
          <a:p>
            <a:r>
              <a:rPr lang="en-US" sz="2400" dirty="0"/>
              <a:t>Even though I walk through the valley of the shadow of death, I will fear no evil, for you are with me; your rod and your staff, they comfort me. </a:t>
            </a:r>
          </a:p>
          <a:p>
            <a:endParaRPr lang="en-US" sz="1000" dirty="0"/>
          </a:p>
          <a:p>
            <a:r>
              <a:rPr lang="en-US" sz="2400" dirty="0"/>
              <a:t>You prepare a table before me in the presence of my enemies; you anoint my head with oil; my cup overflows. </a:t>
            </a:r>
          </a:p>
          <a:p>
            <a:endParaRPr lang="en-US" sz="1000" dirty="0"/>
          </a:p>
          <a:p>
            <a:r>
              <a:rPr lang="en-US" sz="2400" dirty="0"/>
              <a:t>Surely goodness and mercy shall follow me all the days of my life, and I shall dwell in the house of the LORD forever.</a:t>
            </a:r>
          </a:p>
          <a:p>
            <a:pPr algn="r"/>
            <a:r>
              <a:rPr lang="en-US" sz="2400" i="1" dirty="0"/>
              <a:t>Psalm 23</a:t>
            </a:r>
          </a:p>
        </p:txBody>
      </p:sp>
    </p:spTree>
    <p:extLst>
      <p:ext uri="{BB962C8B-B14F-4D97-AF65-F5344CB8AC3E}">
        <p14:creationId xmlns:p14="http://schemas.microsoft.com/office/powerpoint/2010/main" val="4085208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768</TotalTime>
  <Words>2344</Words>
  <Application>Microsoft Office PowerPoint</Application>
  <PresentationFormat>On-screen Show (4:3)</PresentationFormat>
  <Paragraphs>135</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Arial Narrow</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10</cp:revision>
  <cp:lastPrinted>2025-05-01T19:02:39Z</cp:lastPrinted>
  <dcterms:created xsi:type="dcterms:W3CDTF">2025-04-29T17:08:57Z</dcterms:created>
  <dcterms:modified xsi:type="dcterms:W3CDTF">2025-05-17T23:29:39Z</dcterms:modified>
</cp:coreProperties>
</file>