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4" r:id="rId15"/>
    <p:sldId id="273" r:id="rId16"/>
    <p:sldId id="276" r:id="rId17"/>
    <p:sldId id="277" r:id="rId18"/>
    <p:sldId id="278" r:id="rId19"/>
    <p:sldId id="284" r:id="rId20"/>
    <p:sldId id="279" r:id="rId21"/>
    <p:sldId id="280" r:id="rId22"/>
    <p:sldId id="281" r:id="rId23"/>
    <p:sldId id="282" r:id="rId24"/>
    <p:sldId id="283" r:id="rId25"/>
    <p:sldId id="256" r:id="rId26"/>
    <p:sldId id="285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-29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DD6BB3-DBED-24BB-D5CB-38ABE4488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82F732E-5E6F-A723-659B-F585DE80F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CE17F1-E0FB-4E9B-4C93-E7CDA845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FAB250A-6EB3-3BF4-FC7D-08ECE4713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6E78DC9-8774-F2DF-06A9-AA1BB2A8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828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35B290-5AC2-6686-7810-AC5B110C9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DDA47F-6718-2916-BC3F-C6747C52C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5B2DC5D-F523-673F-1278-AFDEBCC3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EC8A9A-E845-7536-46FC-9F1997214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3599F11-7787-1F9F-BEFB-828D043F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36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DC6AB2-87CD-228D-283F-6AE46E46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2BC064-6C0D-85BD-11F1-4F4E6E362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83E377-79D5-95D7-7888-645DD729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CAF41E0-EBFE-3A46-93E2-82480CFD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41433BF-5CE7-3E5B-06BF-7076AEAE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4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63BE66-3895-D69D-E31C-5871315B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9CA1EC-C4EA-6FC9-F640-733AA662E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485B5AC-E055-C268-08A7-ADF710EAC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DE93BAB-320E-2003-311C-359662A4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B9B112F-19C7-DEB6-E005-D107DE88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727BBD6-48EE-22B0-D852-FAE12A599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4198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7986A9-BAF6-AF4E-F06A-3A952A5DA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517408-B730-DD15-8CBC-C5E59B653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F507461-E79A-4C5C-3351-0AE360C02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79D2A6A-A7D1-6F5B-1060-8FC4C55D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5A8719A-A276-74F5-3926-F7D1EB30E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E6DD5BD-223F-5B7F-496F-59D8B5210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1E497E1-A6C3-99B3-265C-B4479C57D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A212B5C-7322-0C34-F54F-59D32567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8379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081753-EB40-C29C-01CF-6F543939C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1EB4856-C3FB-2182-3ECA-75D8B0501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99F4354-CF32-D40F-946D-35B5D2EB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40A4EA3-E9C7-0534-B5E2-2D637445D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9199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1F74AC4-158B-A0B8-EAED-D130165C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20C63C8-B922-C80E-7A4F-4FC532D27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3AFCE78-B6D2-965B-A54C-253E196F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312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5AA124-2E66-CE03-F134-EE75C58C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253B1E4-B0E2-894E-6B1F-EBD362440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3BFDC5C-CDC0-A9A8-1494-2E64DADF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B446054-9528-371E-67A6-503A0E2A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6979820-0510-34C1-94ED-9214B174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D057F79-4F70-4778-FC11-51B3E4BF9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799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5A5872-4D75-2E1C-79B7-2E3C71A6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8A4162A-18E2-CA9F-1B91-4932CAD945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91DB43F-DDD8-E595-033A-4B189DB4A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43E9E0E-58CD-6197-70E4-E0FD0AC1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9FD6B42-AD39-77C3-83C6-57460E647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5E8EBC6-3B11-350B-8648-D38FFAD9D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78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FA9CFA-6AEC-45CC-D6B4-BBCC52B9E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56AC2D0-3944-BA80-0C5C-8F1A545B9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B9EB786-B326-B438-1E02-B5A3A3AE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D0F61FA-F9EC-E92C-4720-A292E0892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A7F37A-1E11-CA7A-23BF-9D35F913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0960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DD07539-1E31-53D5-5E60-771D48A9A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674C085-9873-6E2A-F56E-F621B3B8C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D09A79D-5676-B0E7-E41C-795E13F38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1730F3F-26BD-518A-8185-8CC2EA2F0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0ED314-B4E8-56D2-0AD7-D2F18640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50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4759124-F4BA-E8F0-B855-C46000927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9725358-96CA-2713-3166-119960B8D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5391877-D43C-6C07-DC5D-2053D3BB64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1C129F-73E6-4684-BADD-E1CAFF7D57A3}" type="datetimeFigureOut">
              <a:rPr lang="en-US" smtClean="0"/>
              <a:pPr/>
              <a:t>4/2/2025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8EE62FF-296D-FBB0-BFA6-5946183AA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1B7ED76-E4C3-6685-3AB8-2753B6AE2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AC199-BDFF-46E7-A8B8-7C532D17CC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651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bible.ca/doctrine-six-trials-of-jesus-3-jewish-guilty-3-roman-innocent.jpg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FAMOUS PAINTINGS OF THE TRIAL OF JESUS with Bible study ...">
            <a:extLst>
              <a:ext uri="{FF2B5EF4-FFF2-40B4-BE49-F238E27FC236}">
                <a16:creationId xmlns="" xmlns:a16="http://schemas.microsoft.com/office/drawing/2014/main" id="{B1466597-9DA5-FF9A-F113-F22985FEC2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683" b="527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19673CE-0096-6D89-3E80-56A179AA3F63}"/>
              </a:ext>
            </a:extLst>
          </p:cNvPr>
          <p:cNvSpPr/>
          <p:nvPr/>
        </p:nvSpPr>
        <p:spPr>
          <a:xfrm>
            <a:off x="0" y="0"/>
            <a:ext cx="12188952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effectLst/>
                <a:latin typeface="Arial Black" panose="020B0A04020102020204" pitchFamily="34" charset="0"/>
              </a:rPr>
              <a:t>The 7 Trials of Jesus Christ</a:t>
            </a:r>
          </a:p>
        </p:txBody>
      </p:sp>
    </p:spTree>
    <p:extLst>
      <p:ext uri="{BB962C8B-B14F-4D97-AF65-F5344CB8AC3E}">
        <p14:creationId xmlns="" xmlns:p14="http://schemas.microsoft.com/office/powerpoint/2010/main" val="99153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Matthew 26:1-5 - The Plot to Kill Jesus">
            <a:extLst>
              <a:ext uri="{FF2B5EF4-FFF2-40B4-BE49-F238E27FC236}">
                <a16:creationId xmlns="" xmlns:a16="http://schemas.microsoft.com/office/drawing/2014/main" id="{86E255FC-DA0B-D6AD-3F13-1AE76B6EF9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7C29900-7920-18C2-73DD-2974D7188938}"/>
              </a:ext>
            </a:extLst>
          </p:cNvPr>
          <p:cNvSpPr/>
          <p:nvPr/>
        </p:nvSpPr>
        <p:spPr>
          <a:xfrm>
            <a:off x="0" y="0"/>
            <a:ext cx="10764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CONSPIRACY PLOT TO KILL JESUS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4169586-84D4-D454-4F7E-A9077D9234F4}"/>
              </a:ext>
            </a:extLst>
          </p:cNvPr>
          <p:cNvSpPr/>
          <p:nvPr/>
        </p:nvSpPr>
        <p:spPr>
          <a:xfrm>
            <a:off x="7588427" y="846659"/>
            <a:ext cx="33361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/>
                <a:effectLst/>
                <a:highlight>
                  <a:srgbClr val="FFFF00"/>
                </a:highlight>
              </a:rPr>
              <a:t>John 11:49-50</a:t>
            </a:r>
          </a:p>
        </p:txBody>
      </p:sp>
    </p:spTree>
    <p:extLst>
      <p:ext uri="{BB962C8B-B14F-4D97-AF65-F5344CB8AC3E}">
        <p14:creationId xmlns="" xmlns:p14="http://schemas.microsoft.com/office/powerpoint/2010/main" val="399572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What does Matthew 27:1 mean? | Bible Art">
            <a:extLst>
              <a:ext uri="{FF2B5EF4-FFF2-40B4-BE49-F238E27FC236}">
                <a16:creationId xmlns="" xmlns:a16="http://schemas.microsoft.com/office/drawing/2014/main" id="{67BA7EDB-DDF8-36CC-0C08-6324C3E180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366" b="13395"/>
          <a:stretch/>
        </p:blipFill>
        <p:spPr bwMode="auto">
          <a:xfrm>
            <a:off x="-1504" y="32278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9C3D990-CEE1-D23A-C212-84CDF23D56C0}"/>
              </a:ext>
            </a:extLst>
          </p:cNvPr>
          <p:cNvSpPr/>
          <p:nvPr/>
        </p:nvSpPr>
        <p:spPr>
          <a:xfrm>
            <a:off x="233102" y="-132326"/>
            <a:ext cx="6611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PLOT THICKENS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D2ABFF6-0EA0-3BC6-B1D9-DD0CE3EA5AD2}"/>
              </a:ext>
            </a:extLst>
          </p:cNvPr>
          <p:cNvSpPr/>
          <p:nvPr/>
        </p:nvSpPr>
        <p:spPr>
          <a:xfrm>
            <a:off x="2107517" y="3933897"/>
            <a:ext cx="732604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John 5:18</a:t>
            </a:r>
            <a:b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</a:b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John 7:1,19,25,30,32,44</a:t>
            </a:r>
          </a:p>
        </p:txBody>
      </p:sp>
    </p:spTree>
    <p:extLst>
      <p:ext uri="{BB962C8B-B14F-4D97-AF65-F5344CB8AC3E}">
        <p14:creationId xmlns="" xmlns:p14="http://schemas.microsoft.com/office/powerpoint/2010/main" val="182082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A0E34A4-DB6B-B56F-7057-F3DE7EE3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="" xmlns:a16="http://schemas.microsoft.com/office/drawing/2014/main" id="{365BA9CA-4656-4A98-3291-7C913BC881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What does Matthew 27:1 mean? | Bible Art">
            <a:extLst>
              <a:ext uri="{FF2B5EF4-FFF2-40B4-BE49-F238E27FC236}">
                <a16:creationId xmlns="" xmlns:a16="http://schemas.microsoft.com/office/drawing/2014/main" id="{F1074162-0D4C-7013-7DB2-10301386D8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366" b="1339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C3F9D53-8FF9-84F5-63BB-2D8B9CAF7429}"/>
              </a:ext>
            </a:extLst>
          </p:cNvPr>
          <p:cNvSpPr/>
          <p:nvPr/>
        </p:nvSpPr>
        <p:spPr>
          <a:xfrm>
            <a:off x="233102" y="-132326"/>
            <a:ext cx="6611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PLOT THICKENS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2D79BB7-8BC9-9C6D-D08B-FEFBCA7917C2}"/>
              </a:ext>
            </a:extLst>
          </p:cNvPr>
          <p:cNvSpPr/>
          <p:nvPr/>
        </p:nvSpPr>
        <p:spPr>
          <a:xfrm>
            <a:off x="2751121" y="3933897"/>
            <a:ext cx="6038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John 8:37-40, 58-59</a:t>
            </a:r>
          </a:p>
        </p:txBody>
      </p:sp>
    </p:spTree>
    <p:extLst>
      <p:ext uri="{BB962C8B-B14F-4D97-AF65-F5344CB8AC3E}">
        <p14:creationId xmlns="" xmlns:p14="http://schemas.microsoft.com/office/powerpoint/2010/main" val="362492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6AF0604-ACF7-1A15-D9C5-A83BD16BD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="" xmlns:a16="http://schemas.microsoft.com/office/drawing/2014/main" id="{75F00B73-B940-ABB0-8494-FA59F30C8A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What does Matthew 27:1 mean? | Bible Art">
            <a:extLst>
              <a:ext uri="{FF2B5EF4-FFF2-40B4-BE49-F238E27FC236}">
                <a16:creationId xmlns="" xmlns:a16="http://schemas.microsoft.com/office/drawing/2014/main" id="{D5D82D07-912A-345E-479E-B1993AF878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366" b="1339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C209FAD-A921-F2BF-34A9-7C76A9356299}"/>
              </a:ext>
            </a:extLst>
          </p:cNvPr>
          <p:cNvSpPr/>
          <p:nvPr/>
        </p:nvSpPr>
        <p:spPr>
          <a:xfrm>
            <a:off x="233102" y="-132326"/>
            <a:ext cx="6611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PLOT THICKENS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35652FB-DD81-4524-C084-8C226A67D9E2}"/>
              </a:ext>
            </a:extLst>
          </p:cNvPr>
          <p:cNvSpPr/>
          <p:nvPr/>
        </p:nvSpPr>
        <p:spPr>
          <a:xfrm>
            <a:off x="3124621" y="3933897"/>
            <a:ext cx="52918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John 10:30-33,39</a:t>
            </a:r>
          </a:p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John 11:48-53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349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5131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4" name="Picture 4" descr="Jesus Is Arrested in Gethsemane | Children's Bible Lessons">
            <a:extLst>
              <a:ext uri="{FF2B5EF4-FFF2-40B4-BE49-F238E27FC236}">
                <a16:creationId xmlns="" xmlns:a16="http://schemas.microsoft.com/office/drawing/2014/main" id="{06D3FC01-98FF-D274-7A56-4229078522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2" r="10013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BD77C8-8AC6-9456-2310-DE3075A11FFB}"/>
              </a:ext>
            </a:extLst>
          </p:cNvPr>
          <p:cNvSpPr/>
          <p:nvPr/>
        </p:nvSpPr>
        <p:spPr>
          <a:xfrm>
            <a:off x="2676974" y="1835959"/>
            <a:ext cx="64971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Cowardly Arrest</a:t>
            </a:r>
          </a:p>
        </p:txBody>
      </p:sp>
    </p:spTree>
    <p:extLst>
      <p:ext uri="{BB962C8B-B14F-4D97-AF65-F5344CB8AC3E}">
        <p14:creationId xmlns="" xmlns:p14="http://schemas.microsoft.com/office/powerpoint/2010/main" val="41946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2-Yr3-24 Trial and Denial – Renewal Blog">
            <a:extLst>
              <a:ext uri="{FF2B5EF4-FFF2-40B4-BE49-F238E27FC236}">
                <a16:creationId xmlns="" xmlns:a16="http://schemas.microsoft.com/office/drawing/2014/main" id="{568E3DFA-4C60-9EC1-9DD4-7AF756CAE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564" y="875809"/>
            <a:ext cx="9725376" cy="46803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91D8B9-359F-321A-C479-AE14279C4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2812" y="493752"/>
            <a:ext cx="2799187" cy="1616203"/>
          </a:xfrm>
        </p:spPr>
        <p:txBody>
          <a:bodyPr anchor="b">
            <a:norm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Arial Black" panose="020B0A04020102020204" pitchFamily="34" charset="0"/>
              </a:rPr>
              <a:t>TRIAL 1</a:t>
            </a:r>
          </a:p>
        </p:txBody>
      </p:sp>
      <p:grpSp>
        <p:nvGrpSpPr>
          <p:cNvPr id="8199" name="Group 8198">
            <a:extLst>
              <a:ext uri="{FF2B5EF4-FFF2-40B4-BE49-F238E27FC236}">
                <a16:creationId xmlns="" xmlns:a16="http://schemas.microsoft.com/office/drawing/2014/main" id="{BE589684-54CA-64D8-C963-5F19FF75BF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884697" y="5858828"/>
            <a:ext cx="6406903" cy="123363"/>
            <a:chOff x="7015162" y="5858828"/>
            <a:chExt cx="4300544" cy="123363"/>
          </a:xfrm>
        </p:grpSpPr>
        <p:sp>
          <p:nvSpPr>
            <p:cNvPr id="8200" name="Rectangle 8199">
              <a:extLst>
                <a:ext uri="{FF2B5EF4-FFF2-40B4-BE49-F238E27FC236}">
                  <a16:creationId xmlns="" xmlns:a16="http://schemas.microsoft.com/office/drawing/2014/main" id="{9B56B8E8-B789-DA4D-E4BE-03FA3165B3D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1" name="Rectangle 8200">
              <a:extLst>
                <a:ext uri="{FF2B5EF4-FFF2-40B4-BE49-F238E27FC236}">
                  <a16:creationId xmlns="" xmlns:a16="http://schemas.microsoft.com/office/drawing/2014/main" id="{2255D907-377D-0DF9-B4A4-4B44C46FBE3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29DC955-6725-4FA1-E695-AC5BEFF90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2387" y="2534359"/>
            <a:ext cx="2799187" cy="3447832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Who? 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ANNAS</a:t>
            </a:r>
          </a:p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Where?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House of   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High Priest</a:t>
            </a:r>
          </a:p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Rounded MT Bold" panose="020F0704030504030204" pitchFamily="34" charset="0"/>
              </a:rPr>
              <a:t>Jn 18:12-14</a:t>
            </a:r>
          </a:p>
        </p:txBody>
      </p:sp>
    </p:spTree>
    <p:extLst>
      <p:ext uri="{BB962C8B-B14F-4D97-AF65-F5344CB8AC3E}">
        <p14:creationId xmlns="" xmlns:p14="http://schemas.microsoft.com/office/powerpoint/2010/main" val="2054442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51051E9-34DA-4A46-A846-648241F7E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971A5A-2B44-1EE6-BE60-FC4D63824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7441" y="774915"/>
            <a:ext cx="3709382" cy="1616203"/>
          </a:xfrm>
        </p:spPr>
        <p:txBody>
          <a:bodyPr anchor="b">
            <a:norm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Arial Black" panose="020B0A04020102020204" pitchFamily="34" charset="0"/>
              </a:rPr>
              <a:t>TRIAL 1</a:t>
            </a:r>
          </a:p>
        </p:txBody>
      </p:sp>
      <p:grpSp>
        <p:nvGrpSpPr>
          <p:cNvPr id="8199" name="Group 8198">
            <a:extLst>
              <a:ext uri="{FF2B5EF4-FFF2-40B4-BE49-F238E27FC236}">
                <a16:creationId xmlns="" xmlns:a16="http://schemas.microsoft.com/office/drawing/2014/main" id="{86E87185-DC59-B8BF-B47A-CBA7F6EDB8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884697" y="5858828"/>
            <a:ext cx="6406903" cy="123363"/>
            <a:chOff x="7015162" y="5858828"/>
            <a:chExt cx="4300544" cy="123363"/>
          </a:xfrm>
        </p:grpSpPr>
        <p:sp>
          <p:nvSpPr>
            <p:cNvPr id="8200" name="Rectangle 8199">
              <a:extLst>
                <a:ext uri="{FF2B5EF4-FFF2-40B4-BE49-F238E27FC236}">
                  <a16:creationId xmlns="" xmlns:a16="http://schemas.microsoft.com/office/drawing/2014/main" id="{7EDE6E70-8FAC-902C-44D4-2B11B6BC67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1" name="Rectangle 8200">
              <a:extLst>
                <a:ext uri="{FF2B5EF4-FFF2-40B4-BE49-F238E27FC236}">
                  <a16:creationId xmlns="" xmlns:a16="http://schemas.microsoft.com/office/drawing/2014/main" id="{8DDB5FE1-67C3-39C5-0257-2BD1A2BB7C5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C7F97F-1C0B-E921-FF61-132A14D9A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5840" y="2808775"/>
            <a:ext cx="3700983" cy="3447832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Who? 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ANNAS (HP) </a:t>
            </a:r>
          </a:p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Where?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House of   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           High Priest</a:t>
            </a:r>
          </a:p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Rounded MT Bold" panose="020F0704030504030204" pitchFamily="34" charset="0"/>
              </a:rPr>
              <a:t>John 18:19-23</a:t>
            </a:r>
          </a:p>
          <a:p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Decision: Guilty!</a:t>
            </a:r>
          </a:p>
        </p:txBody>
      </p:sp>
      <p:pic>
        <p:nvPicPr>
          <p:cNvPr id="4" name="Picture 4" descr="2-Yr3-24 Trial and Denial – Renewal Blog">
            <a:extLst>
              <a:ext uri="{FF2B5EF4-FFF2-40B4-BE49-F238E27FC236}">
                <a16:creationId xmlns="" xmlns:a16="http://schemas.microsoft.com/office/drawing/2014/main" id="{9EBC77C4-44C6-C753-1947-4A035D029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77" y="2808775"/>
            <a:ext cx="7850082" cy="37778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65987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C4E6BC2-AA6D-2E0C-DEFA-D08AADD94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esus Before Annas and Caiaphas – Book of Mormon Heartland">
            <a:extLst>
              <a:ext uri="{FF2B5EF4-FFF2-40B4-BE49-F238E27FC236}">
                <a16:creationId xmlns="" xmlns:a16="http://schemas.microsoft.com/office/drawing/2014/main" id="{3231185E-E2C9-D383-B78B-75F3C6EEC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586" y="-1301858"/>
            <a:ext cx="12239788" cy="81598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DA7F70-A5F7-86AB-7A3B-D8B8E250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2618" y="-278969"/>
            <a:ext cx="3709382" cy="1616203"/>
          </a:xfrm>
        </p:spPr>
        <p:txBody>
          <a:bodyPr anchor="b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TRIAL 2</a:t>
            </a:r>
          </a:p>
        </p:txBody>
      </p:sp>
      <p:grpSp>
        <p:nvGrpSpPr>
          <p:cNvPr id="8199" name="Group 8198">
            <a:extLst>
              <a:ext uri="{FF2B5EF4-FFF2-40B4-BE49-F238E27FC236}">
                <a16:creationId xmlns="" xmlns:a16="http://schemas.microsoft.com/office/drawing/2014/main" id="{8FC112BF-5443-6095-6000-D6DE9570AA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884697" y="5858828"/>
            <a:ext cx="6406903" cy="123363"/>
            <a:chOff x="7015162" y="5858828"/>
            <a:chExt cx="4300544" cy="123363"/>
          </a:xfrm>
        </p:grpSpPr>
        <p:sp>
          <p:nvSpPr>
            <p:cNvPr id="8200" name="Rectangle 8199">
              <a:extLst>
                <a:ext uri="{FF2B5EF4-FFF2-40B4-BE49-F238E27FC236}">
                  <a16:creationId xmlns="" xmlns:a16="http://schemas.microsoft.com/office/drawing/2014/main" id="{92967F46-B82A-3FCF-51DA-C7D0CD38957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1" name="Rectangle 8200">
              <a:extLst>
                <a:ext uri="{FF2B5EF4-FFF2-40B4-BE49-F238E27FC236}">
                  <a16:creationId xmlns="" xmlns:a16="http://schemas.microsoft.com/office/drawing/2014/main" id="{05A3CFC0-7E87-F89A-A4DE-B09083E7A81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A712A1-13D5-7A77-1E76-8A9AA8956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2618" y="1495089"/>
            <a:ext cx="3700983" cy="3447832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Who?  Caiaphas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Where? House of    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           High Priest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Rounded MT Bold" panose="020F0704030504030204" pitchFamily="34" charset="0"/>
              </a:rPr>
              <a:t>Matt. 26:51-68</a:t>
            </a:r>
          </a:p>
        </p:txBody>
      </p:sp>
    </p:spTree>
    <p:extLst>
      <p:ext uri="{BB962C8B-B14F-4D97-AF65-F5344CB8AC3E}">
        <p14:creationId xmlns="" xmlns:p14="http://schemas.microsoft.com/office/powerpoint/2010/main" val="326005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D3463F5-6531-13BE-C189-F2A90CAC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esus Before Annas and Caiaphas – Book of Mormon Heartland">
            <a:extLst>
              <a:ext uri="{FF2B5EF4-FFF2-40B4-BE49-F238E27FC236}">
                <a16:creationId xmlns="" xmlns:a16="http://schemas.microsoft.com/office/drawing/2014/main" id="{E27264B5-F042-4FA5-8DD5-FF1DEBE27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99" y="-1301857"/>
            <a:ext cx="12239788" cy="81598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C7269B-90C1-CDF8-20A8-BC1175AA3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2618" y="-278969"/>
            <a:ext cx="3709382" cy="1616203"/>
          </a:xfrm>
        </p:spPr>
        <p:txBody>
          <a:bodyPr anchor="b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TRIAL 2</a:t>
            </a:r>
          </a:p>
        </p:txBody>
      </p:sp>
      <p:grpSp>
        <p:nvGrpSpPr>
          <p:cNvPr id="8199" name="Group 8198">
            <a:extLst>
              <a:ext uri="{FF2B5EF4-FFF2-40B4-BE49-F238E27FC236}">
                <a16:creationId xmlns="" xmlns:a16="http://schemas.microsoft.com/office/drawing/2014/main" id="{AE6DF651-1945-7845-BD53-6305083326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884697" y="5858828"/>
            <a:ext cx="6406903" cy="123363"/>
            <a:chOff x="7015162" y="5858828"/>
            <a:chExt cx="4300544" cy="123363"/>
          </a:xfrm>
        </p:grpSpPr>
        <p:sp>
          <p:nvSpPr>
            <p:cNvPr id="8200" name="Rectangle 8199">
              <a:extLst>
                <a:ext uri="{FF2B5EF4-FFF2-40B4-BE49-F238E27FC236}">
                  <a16:creationId xmlns="" xmlns:a16="http://schemas.microsoft.com/office/drawing/2014/main" id="{B9AAA2B8-BD27-EB88-3660-CC21671BCC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1" name="Rectangle 8200">
              <a:extLst>
                <a:ext uri="{FF2B5EF4-FFF2-40B4-BE49-F238E27FC236}">
                  <a16:creationId xmlns="" xmlns:a16="http://schemas.microsoft.com/office/drawing/2014/main" id="{5625DADE-8CC3-53C0-6063-B8BC9E6535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B857047-BF09-6B76-8E01-922204E31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2618" y="1495089"/>
            <a:ext cx="3700983" cy="3447832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Who?  Caiaphas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Where? House of    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           High Priest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Rounded MT Bold" panose="020F0704030504030204" pitchFamily="34" charset="0"/>
              </a:rPr>
              <a:t>Matt. 26:51-68</a:t>
            </a:r>
          </a:p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Decision: Guilty!</a:t>
            </a:r>
          </a:p>
        </p:txBody>
      </p:sp>
    </p:spTree>
    <p:extLst>
      <p:ext uri="{BB962C8B-B14F-4D97-AF65-F5344CB8AC3E}">
        <p14:creationId xmlns="" xmlns:p14="http://schemas.microsoft.com/office/powerpoint/2010/main" val="1231189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Interesting facts about Sanhedrin. The trial of Christ and his disciples">
            <a:extLst>
              <a:ext uri="{FF2B5EF4-FFF2-40B4-BE49-F238E27FC236}">
                <a16:creationId xmlns="" xmlns:a16="http://schemas.microsoft.com/office/drawing/2014/main" id="{DCCB8BF7-9646-7D25-5661-627DE86CA6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-1504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D477C2B-FD48-DB49-5DDE-A8D397013F75}"/>
              </a:ext>
            </a:extLst>
          </p:cNvPr>
          <p:cNvSpPr/>
          <p:nvPr/>
        </p:nvSpPr>
        <p:spPr>
          <a:xfrm>
            <a:off x="6664271" y="813069"/>
            <a:ext cx="4969790" cy="38164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Trial 3</a:t>
            </a:r>
          </a:p>
          <a:p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Where? Sanhedrin </a:t>
            </a:r>
            <a:b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endParaRPr 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  <a:p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What? Full Trial</a:t>
            </a:r>
          </a:p>
          <a:p>
            <a:endParaRPr 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  <a:p>
            <a:r>
              <a:rPr lang="en-US" sz="4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Arial Black" panose="020B0A04020102020204" pitchFamily="34" charset="0"/>
              </a:rPr>
              <a:t>Luke 22:66-71</a:t>
            </a:r>
          </a:p>
        </p:txBody>
      </p:sp>
    </p:spTree>
    <p:extLst>
      <p:ext uri="{BB962C8B-B14F-4D97-AF65-F5344CB8AC3E}">
        <p14:creationId xmlns="" xmlns:p14="http://schemas.microsoft.com/office/powerpoint/2010/main" val="1724321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E7D0010-2570-2AF0-8F70-94BB60521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="" xmlns:a16="http://schemas.microsoft.com/office/drawing/2014/main" id="{26F83644-2D54-7099-3358-09F12B3621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Interesting facts about Sanhedrin. The trial of Christ and his disciples">
            <a:extLst>
              <a:ext uri="{FF2B5EF4-FFF2-40B4-BE49-F238E27FC236}">
                <a16:creationId xmlns="" xmlns:a16="http://schemas.microsoft.com/office/drawing/2014/main" id="{05A51E2E-BAA6-9CEB-336F-81ACB3CD93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95" r="1" b="1"/>
          <a:stretch/>
        </p:blipFill>
        <p:spPr bwMode="auto">
          <a:xfrm>
            <a:off x="-7562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40DC513-CF18-11FA-E0D7-A19B6132E162}"/>
              </a:ext>
            </a:extLst>
          </p:cNvPr>
          <p:cNvSpPr/>
          <p:nvPr/>
        </p:nvSpPr>
        <p:spPr>
          <a:xfrm>
            <a:off x="7222210" y="162141"/>
            <a:ext cx="4969790" cy="53553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Trial 3</a:t>
            </a:r>
          </a:p>
          <a:p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Where? Sanhedrin </a:t>
            </a:r>
            <a:b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endParaRPr 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  <a:p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What? Full Trial</a:t>
            </a:r>
          </a:p>
          <a:p>
            <a:endParaRPr 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  <a:p>
            <a:r>
              <a:rPr lang="en-US" sz="36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Decsiion</a:t>
            </a:r>
            <a:r>
              <a: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:  Guilty !</a:t>
            </a:r>
          </a:p>
          <a:p>
            <a:endParaRPr 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  <a:p>
            <a: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Arial Black" panose="020B0A04020102020204" pitchFamily="34" charset="0"/>
              </a:rPr>
              <a:t>“NO”:   Joseph </a:t>
            </a:r>
            <a:b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Arial Black" panose="020B0A04020102020204" pitchFamily="34" charset="0"/>
              </a:rPr>
            </a:br>
            <a: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FFFF00"/>
                </a:highlight>
                <a:latin typeface="Arial Black" panose="020B0A04020102020204" pitchFamily="34" charset="0"/>
              </a:rPr>
              <a:t>     Lk 23:50-51</a:t>
            </a:r>
            <a:endParaRPr lang="en-US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AE3E581-D418-3ED6-CAEE-07D82F132789}"/>
              </a:ext>
            </a:extLst>
          </p:cNvPr>
          <p:cNvSpPr/>
          <p:nvPr/>
        </p:nvSpPr>
        <p:spPr>
          <a:xfrm>
            <a:off x="685842" y="4831300"/>
            <a:ext cx="35977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Mark 15:1</a:t>
            </a:r>
          </a:p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Matt 27:1-2</a:t>
            </a:r>
            <a:endParaRPr lang="en-US" sz="5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1918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 descr="FreeBibleimages :: Jesus before Pilate and Herod Antipas :: Jesus on trial  before Pilate and Herod Antipas (Matthew 27:11-26, Mark 15:1-15, Luke  23:1-25, John 18:28-40)">
            <a:extLst>
              <a:ext uri="{FF2B5EF4-FFF2-40B4-BE49-F238E27FC236}">
                <a16:creationId xmlns="" xmlns:a16="http://schemas.microsoft.com/office/drawing/2014/main" id="{8B9DE22C-262A-5F1C-4C45-7D6E22E6DD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88969BF-B73D-7F64-B234-3347BBBC4C4A}"/>
              </a:ext>
            </a:extLst>
          </p:cNvPr>
          <p:cNvSpPr/>
          <p:nvPr/>
        </p:nvSpPr>
        <p:spPr>
          <a:xfrm>
            <a:off x="6094476" y="148897"/>
            <a:ext cx="556434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Trial 4 – Civil</a:t>
            </a:r>
          </a:p>
          <a:p>
            <a:r>
              <a:rPr lang="en-U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Roman Court: Pilate</a:t>
            </a:r>
          </a:p>
          <a:p>
            <a:r>
              <a:rPr lang="en-US" sz="4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ighlight>
                  <a:srgbClr val="FFFF00"/>
                </a:highlight>
              </a:rPr>
              <a:t>John 18:28 – 19:13</a:t>
            </a:r>
          </a:p>
        </p:txBody>
      </p:sp>
    </p:spTree>
    <p:extLst>
      <p:ext uri="{BB962C8B-B14F-4D97-AF65-F5344CB8AC3E}">
        <p14:creationId xmlns="" xmlns:p14="http://schemas.microsoft.com/office/powerpoint/2010/main" val="3418070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5366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2" name="Picture 2" descr="FreeBibleimages :: Jesus before Pilate and Herod Antipas :: Jesus on trial  before Pilate and Herod Antipas (Matthew 27:11-26, Mark 15:1-15, Luke  23:1-25, John 18:28-40)">
            <a:extLst>
              <a:ext uri="{FF2B5EF4-FFF2-40B4-BE49-F238E27FC236}">
                <a16:creationId xmlns="" xmlns:a16="http://schemas.microsoft.com/office/drawing/2014/main" id="{586B305B-DA28-B603-76AE-CE1B480A80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42BA838-0EE4-F1FC-5AE1-2F391CDA9C6C}"/>
              </a:ext>
            </a:extLst>
          </p:cNvPr>
          <p:cNvSpPr/>
          <p:nvPr/>
        </p:nvSpPr>
        <p:spPr>
          <a:xfrm>
            <a:off x="220618" y="241887"/>
            <a:ext cx="524880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Trial 4 – Civil</a:t>
            </a:r>
          </a:p>
          <a:p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“Are you the </a:t>
            </a:r>
            <a:r>
              <a:rPr lang="en-U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King?”</a:t>
            </a:r>
            <a:endParaRPr lang="en-US" sz="4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0BB5C1F-721C-4387-E5B3-29F984DA58E0}"/>
              </a:ext>
            </a:extLst>
          </p:cNvPr>
          <p:cNvSpPr/>
          <p:nvPr/>
        </p:nvSpPr>
        <p:spPr>
          <a:xfrm>
            <a:off x="4252096" y="5468847"/>
            <a:ext cx="3377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John 18:36</a:t>
            </a:r>
          </a:p>
        </p:txBody>
      </p:sp>
    </p:spTree>
    <p:extLst>
      <p:ext uri="{BB962C8B-B14F-4D97-AF65-F5344CB8AC3E}">
        <p14:creationId xmlns="" xmlns:p14="http://schemas.microsoft.com/office/powerpoint/2010/main" val="1138615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CC019C4-A674-3C54-7D7C-B131730AB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13318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314" name="Picture 2" descr="FreeBibleimages :: Jesus before Pilate and Herod Antipas :: Jesus on trial  before Pilate and Herod Antipas (Matthew 27:11-26, Mark 15:1-15, Luke  23:1-25, John 18:28-40)">
            <a:extLst>
              <a:ext uri="{FF2B5EF4-FFF2-40B4-BE49-F238E27FC236}">
                <a16:creationId xmlns="" xmlns:a16="http://schemas.microsoft.com/office/drawing/2014/main" id="{2A9BC1CB-6D0B-BCF4-BB4C-450CC39A1B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2151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FD43986-E530-5987-5950-02C7AC871066}"/>
              </a:ext>
            </a:extLst>
          </p:cNvPr>
          <p:cNvSpPr/>
          <p:nvPr/>
        </p:nvSpPr>
        <p:spPr>
          <a:xfrm>
            <a:off x="5831005" y="482423"/>
            <a:ext cx="590828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Trial 4 – Civil</a:t>
            </a:r>
          </a:p>
          <a:p>
            <a:r>
              <a:rPr lang="en-US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Decision: NOT GUILTY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F7463E1-EDAB-ED19-ACC5-4B90AEBCAF94}"/>
              </a:ext>
            </a:extLst>
          </p:cNvPr>
          <p:cNvSpPr/>
          <p:nvPr/>
        </p:nvSpPr>
        <p:spPr>
          <a:xfrm>
            <a:off x="1008243" y="5082162"/>
            <a:ext cx="503009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“What is truth?</a:t>
            </a:r>
          </a:p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“I find no fault in Him”</a:t>
            </a:r>
            <a:endParaRPr lang="en-US" sz="4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0611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="" xmlns:a16="http://schemas.microsoft.com/office/drawing/2014/main" id="{8950AD4C-6AF3-49F8-94E1-DBCAFB394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393" name="Freeform: Shape 16392">
            <a:extLst>
              <a:ext uri="{FF2B5EF4-FFF2-40B4-BE49-F238E27FC236}">
                <a16:creationId xmlns="" xmlns:a16="http://schemas.microsoft.com/office/drawing/2014/main" id="{8DBEAE55-3EA1-41D7-A212-5F7D8986C1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395" name="Freeform: Shape 16394">
            <a:extLst>
              <a:ext uri="{FF2B5EF4-FFF2-40B4-BE49-F238E27FC236}">
                <a16:creationId xmlns="" xmlns:a16="http://schemas.microsoft.com/office/drawing/2014/main" id="{CFC5F0E7-644F-4101-BE72-12825CF537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6386" name="Picture 2" descr="Jesús ante Pilatos. Pilatos lo envía a Herodes. Las horas de la Pasión">
            <a:extLst>
              <a:ext uri="{FF2B5EF4-FFF2-40B4-BE49-F238E27FC236}">
                <a16:creationId xmlns="" xmlns:a16="http://schemas.microsoft.com/office/drawing/2014/main" id="{A3F0F731-C6BF-BCC1-2792-F11F4E777C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221" b="19947"/>
          <a:stretch/>
        </p:blipFill>
        <p:spPr bwMode="auto">
          <a:xfrm>
            <a:off x="2644776" y="10"/>
            <a:ext cx="9547224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7" name="Freeform: Shape 16396">
            <a:extLst>
              <a:ext uri="{FF2B5EF4-FFF2-40B4-BE49-F238E27FC236}">
                <a16:creationId xmlns="" xmlns:a16="http://schemas.microsoft.com/office/drawing/2014/main" id="{B1F9B6B4-B0C4-45C6-A086-901C960D03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193212D-A3B4-6703-7AC1-8814399824C4}"/>
              </a:ext>
            </a:extLst>
          </p:cNvPr>
          <p:cNvSpPr/>
          <p:nvPr/>
        </p:nvSpPr>
        <p:spPr>
          <a:xfrm>
            <a:off x="284178" y="141460"/>
            <a:ext cx="3856056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cap="none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Trial 5 – Civil</a:t>
            </a:r>
          </a:p>
          <a:p>
            <a:r>
              <a:rPr lang="en-US" sz="4400" b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Herod’s Court</a:t>
            </a:r>
            <a:endParaRPr lang="en-US" sz="4400" b="1" cap="none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r>
              <a:rPr lang="en-US" sz="4400" b="1" cap="none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ighlight>
                  <a:srgbClr val="FFFF00"/>
                </a:highlight>
              </a:rPr>
              <a:t>Luke 23:4-12</a:t>
            </a:r>
          </a:p>
        </p:txBody>
      </p:sp>
    </p:spTree>
    <p:extLst>
      <p:ext uri="{BB962C8B-B14F-4D97-AF65-F5344CB8AC3E}">
        <p14:creationId xmlns="" xmlns:p14="http://schemas.microsoft.com/office/powerpoint/2010/main" val="3585780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21BD53F-5193-6348-610D-DB153D49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="" xmlns:a16="http://schemas.microsoft.com/office/drawing/2014/main" id="{024CB15F-8A57-B03A-FF89-2BD2550C09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393" name="Freeform: Shape 16392">
            <a:extLst>
              <a:ext uri="{FF2B5EF4-FFF2-40B4-BE49-F238E27FC236}">
                <a16:creationId xmlns="" xmlns:a16="http://schemas.microsoft.com/office/drawing/2014/main" id="{314A945B-6963-0CE1-73BD-A673A95FBA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395" name="Freeform: Shape 16394">
            <a:extLst>
              <a:ext uri="{FF2B5EF4-FFF2-40B4-BE49-F238E27FC236}">
                <a16:creationId xmlns="" xmlns:a16="http://schemas.microsoft.com/office/drawing/2014/main" id="{F15A092F-640C-5E3A-BF6F-C369EE6312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397" name="Freeform: Shape 16396">
            <a:extLst>
              <a:ext uri="{FF2B5EF4-FFF2-40B4-BE49-F238E27FC236}">
                <a16:creationId xmlns="" xmlns:a16="http://schemas.microsoft.com/office/drawing/2014/main" id="{495A60B3-5198-FE78-9E4A-CBC143D0F6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B52CC8F-05E9-B89D-27D0-FE262DF1893F}"/>
              </a:ext>
            </a:extLst>
          </p:cNvPr>
          <p:cNvSpPr/>
          <p:nvPr/>
        </p:nvSpPr>
        <p:spPr>
          <a:xfrm>
            <a:off x="1276069" y="962870"/>
            <a:ext cx="3856056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cap="none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Trial 5 – Civil</a:t>
            </a:r>
          </a:p>
          <a:p>
            <a:r>
              <a:rPr lang="en-US" sz="4400" b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Herod’s Court</a:t>
            </a:r>
            <a:endParaRPr lang="en-US" sz="4400" b="1" cap="none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r>
              <a:rPr lang="en-US" sz="4400" b="1" cap="none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Decision: </a:t>
            </a:r>
            <a:br>
              <a:rPr lang="en-US" sz="4400" b="1" cap="none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sz="4400" b="1" cap="none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  </a:t>
            </a:r>
            <a:r>
              <a:rPr lang="en-US" sz="4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ighlight>
                  <a:srgbClr val="FFFF00"/>
                </a:highlight>
              </a:rPr>
              <a:t>Not Guilty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FBE5C2-68F0-D35A-8CE3-E264D182D420}"/>
              </a:ext>
            </a:extLst>
          </p:cNvPr>
          <p:cNvSpPr txBox="1"/>
          <p:nvPr/>
        </p:nvSpPr>
        <p:spPr>
          <a:xfrm>
            <a:off x="588936" y="5516211"/>
            <a:ext cx="1069383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rial Black" panose="020B0A04020102020204" pitchFamily="34" charset="0"/>
              </a:rPr>
              <a:t>Then Herod, with his men of war, treated Him with contempt and mocked Him, arrayed Him in a gorgeous robe, and sent Him back to Pilate.                                               Luke 23:11</a:t>
            </a:r>
          </a:p>
        </p:txBody>
      </p:sp>
      <p:pic>
        <p:nvPicPr>
          <p:cNvPr id="23554" name="Picture 2" descr="Hail, King of the Jews! | Devotionary">
            <a:extLst>
              <a:ext uri="{FF2B5EF4-FFF2-40B4-BE49-F238E27FC236}">
                <a16:creationId xmlns="" xmlns:a16="http://schemas.microsoft.com/office/drawing/2014/main" id="{DBD583C4-C305-A897-2B3B-455AAC36C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262" y="-69720"/>
            <a:ext cx="6208698" cy="55304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856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434" name="Picture 2" descr="Pilate, Herod, Jesus &amp; the Gospel Archaeology: What Can We Learn...? -  Burning Blogger">
            <a:extLst>
              <a:ext uri="{FF2B5EF4-FFF2-40B4-BE49-F238E27FC236}">
                <a16:creationId xmlns="" xmlns:a16="http://schemas.microsoft.com/office/drawing/2014/main" id="{50B3EB27-D662-3992-EDD4-436287148C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4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7C4BC20-7DB4-0C5D-C5A0-F4F8F2F3A4B2}"/>
              </a:ext>
            </a:extLst>
          </p:cNvPr>
          <p:cNvSpPr/>
          <p:nvPr/>
        </p:nvSpPr>
        <p:spPr>
          <a:xfrm>
            <a:off x="4897463" y="0"/>
            <a:ext cx="6710767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none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Trial 6 – Civil</a:t>
            </a:r>
          </a:p>
          <a:p>
            <a:r>
              <a:rPr lang="en-US" sz="4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Pilate’s Court</a:t>
            </a:r>
          </a:p>
          <a:p>
            <a:r>
              <a:rPr lang="en-US" sz="4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</a:t>
            </a:r>
            <a:r>
              <a:rPr lang="en-US" sz="4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ighlight>
                  <a:srgbClr val="FFFF00"/>
                </a:highlight>
              </a:rPr>
              <a:t>Luke 23:13-16</a:t>
            </a:r>
          </a:p>
          <a:p>
            <a:endParaRPr lang="en-US" sz="4400" b="1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highlight>
                <a:srgbClr val="FFFF00"/>
              </a:highlight>
            </a:endParaRPr>
          </a:p>
          <a:p>
            <a:r>
              <a:rPr lang="en-US" sz="4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          </a:t>
            </a:r>
            <a:endParaRPr lang="en-US" sz="4400" b="1" cap="none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58C496F-5BDA-F4B2-6363-3A463970BB27}"/>
              </a:ext>
            </a:extLst>
          </p:cNvPr>
          <p:cNvSpPr txBox="1"/>
          <p:nvPr/>
        </p:nvSpPr>
        <p:spPr>
          <a:xfrm>
            <a:off x="619931" y="5535031"/>
            <a:ext cx="10678333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And indeed, having examined Him in your presence, I have found no fault in this Man concerning those things of which you accuse Him; no, neither did Herod...Luke 23:13-16</a:t>
            </a:r>
          </a:p>
        </p:txBody>
      </p:sp>
    </p:spTree>
    <p:extLst>
      <p:ext uri="{BB962C8B-B14F-4D97-AF65-F5344CB8AC3E}">
        <p14:creationId xmlns="" xmlns:p14="http://schemas.microsoft.com/office/powerpoint/2010/main" val="2473946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21510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1506" name="Picture 2" descr="STATIONS ON THE CROSS">
            <a:extLst>
              <a:ext uri="{FF2B5EF4-FFF2-40B4-BE49-F238E27FC236}">
                <a16:creationId xmlns="" xmlns:a16="http://schemas.microsoft.com/office/drawing/2014/main" id="{F6DA01E9-BD31-644C-47FE-02684EEF66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134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8F943F8-B6C4-D365-0C58-6F293782EBC1}"/>
              </a:ext>
            </a:extLst>
          </p:cNvPr>
          <p:cNvSpPr/>
          <p:nvPr/>
        </p:nvSpPr>
        <p:spPr>
          <a:xfrm>
            <a:off x="140333" y="146643"/>
            <a:ext cx="41311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“Let Him be </a:t>
            </a:r>
            <a:b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crucified”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B0D7DBD-9D47-0257-4B90-3931A3C03CC3}"/>
              </a:ext>
            </a:extLst>
          </p:cNvPr>
          <p:cNvSpPr/>
          <p:nvPr/>
        </p:nvSpPr>
        <p:spPr>
          <a:xfrm>
            <a:off x="7573414" y="321411"/>
            <a:ext cx="4302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John 19:14-19</a:t>
            </a:r>
          </a:p>
        </p:txBody>
      </p:sp>
    </p:spTree>
    <p:extLst>
      <p:ext uri="{BB962C8B-B14F-4D97-AF65-F5344CB8AC3E}">
        <p14:creationId xmlns="" xmlns:p14="http://schemas.microsoft.com/office/powerpoint/2010/main" val="634510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19462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9458" name="Picture 2" descr="Pilate Attempts to Release Jesus | Life of Jesus">
            <a:extLst>
              <a:ext uri="{FF2B5EF4-FFF2-40B4-BE49-F238E27FC236}">
                <a16:creationId xmlns="" xmlns:a16="http://schemas.microsoft.com/office/drawing/2014/main" id="{8C3B8274-449E-6DD0-528B-72F710051B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1096" b="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46B8DEE-DDA4-C2E3-7D77-E36851E61FEF}"/>
              </a:ext>
            </a:extLst>
          </p:cNvPr>
          <p:cNvSpPr/>
          <p:nvPr/>
        </p:nvSpPr>
        <p:spPr>
          <a:xfrm>
            <a:off x="6791901" y="0"/>
            <a:ext cx="406322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cap="none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Trial 6 – Civil</a:t>
            </a:r>
          </a:p>
          <a:p>
            <a:r>
              <a:rPr lang="en-US" sz="4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Pilate’s Court</a:t>
            </a:r>
          </a:p>
          <a:p>
            <a:r>
              <a:rPr lang="en-US" sz="4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highlight>
                  <a:srgbClr val="FFFF00"/>
                </a:highlight>
              </a:rPr>
              <a:t>“NOT GUILTY!”</a:t>
            </a:r>
            <a:endParaRPr lang="en-US" sz="4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7926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95B1BD-0AB9-5B56-03CA-DB6AD3DBF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6589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“I Find No Fault In This Man”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4BA384F-B4E3-4857-FB61-5B381922D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91" y="1562152"/>
            <a:ext cx="10894017" cy="5295847"/>
          </a:xfrm>
        </p:spPr>
        <p:txBody>
          <a:bodyPr>
            <a:no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en-US" sz="2400" kern="100" dirty="0"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After first meeting with Jesus</a:t>
            </a: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b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"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find no fault in this man</a:t>
            </a: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 (Jn. 18:29-38; Lk. 23:4).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After Jesus returned to Pilate from Herod, </a:t>
            </a:r>
            <a:b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"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Behold, I, having examined him before, have found no fault </a:t>
            </a:r>
            <a:b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in this man touching those things whereof ye accuse him: </a:t>
            </a:r>
            <a:b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No, nor yet Herod </a:t>
            </a: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. ." (Lk. 23:6-15).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After offering to release a prisoner to the Jews, and offering </a:t>
            </a:r>
            <a:b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to scourge Jesus and then release Him, </a:t>
            </a:r>
            <a:b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"And he said unto them the third time, ‘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Why, what evil hath he </a:t>
            </a:r>
            <a:b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done? I have found no cause of death in him’ </a:t>
            </a: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. ." (Lk 23:22).</a:t>
            </a:r>
          </a:p>
        </p:txBody>
      </p:sp>
    </p:spTree>
    <p:extLst>
      <p:ext uri="{BB962C8B-B14F-4D97-AF65-F5344CB8AC3E}">
        <p14:creationId xmlns="" xmlns:p14="http://schemas.microsoft.com/office/powerpoint/2010/main" val="2414610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84A5B57-B164-7A46-5F88-C52CC3862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6880BA-0747-E2E3-8853-38F7EFC87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“I Find No Fault In This Man”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0E1FCE-79C5-1992-7E18-F95DFF173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When he washed his hands before the multitude: </a:t>
            </a:r>
            <a:b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"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am innocent of the blood of this just person</a:t>
            </a: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 (Mt. 27:24).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After Jesus had been mocked, whipped, and the robe put </a:t>
            </a:r>
            <a:b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on Him: </a:t>
            </a:r>
            <a:b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"</a:t>
            </a: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Behold, I bring him forth to you, that ye may know that I </a:t>
            </a:r>
            <a:b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2400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find no fault in him</a:t>
            </a:r>
            <a:r>
              <a:rPr lang="en-US" sz="2400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 (Jn. 19:4).</a:t>
            </a:r>
          </a:p>
        </p:txBody>
      </p:sp>
    </p:spTree>
    <p:extLst>
      <p:ext uri="{BB962C8B-B14F-4D97-AF65-F5344CB8AC3E}">
        <p14:creationId xmlns="" xmlns:p14="http://schemas.microsoft.com/office/powerpoint/2010/main" val="1239351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6287373-2DDA-5E3B-CD75-D51A4507C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A1D391-882E-284C-F66A-A1828A0B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“I Find No Fault In This Man”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96345CD-5C4C-446C-D1D2-9CDED6D3D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When Pilate gave permission for His crucifixion: </a:t>
            </a:r>
            <a:b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"Take ye him, and crucify him: </a:t>
            </a:r>
            <a:br>
              <a:rPr lang="en-US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for I find no fault in him"</a:t>
            </a: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(Jn. 19:6).</a:t>
            </a:r>
          </a:p>
          <a:p>
            <a:pPr marL="0" marR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After Pilate learned of Jesus' claim to be the Son </a:t>
            </a:r>
            <a:b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of God, he talked with Jesus for the last time.: </a:t>
            </a:r>
            <a:b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"</a:t>
            </a:r>
            <a:r>
              <a:rPr lang="en-US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Upon this Pilate sought to release him</a:t>
            </a: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..." </a:t>
            </a:r>
            <a:b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kern="100" dirty="0">
                <a:effectLst/>
                <a:latin typeface="Arial Black" panose="020B0A040201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(Jn. 19:7-12)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881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2F4C6DD-C412-AD9C-E608-8F1363182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1AF4AC-33FE-E8BD-37A6-36AE32F5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Pilate’s Wife’s Testimony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5A0F01-ACCE-2979-7FEA-1300631FE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62" y="1825625"/>
            <a:ext cx="7444514" cy="4351338"/>
          </a:xfrm>
        </p:spPr>
        <p:txBody>
          <a:bodyPr>
            <a:normAutofit fontScale="92500" lnSpcReduction="1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baseline="30000" dirty="0">
                <a:latin typeface="Arial Black" panose="020B0A04020102020204" pitchFamily="34" charset="0"/>
              </a:rPr>
              <a:t>19</a:t>
            </a:r>
            <a:r>
              <a:rPr lang="en-US" sz="3200" dirty="0">
                <a:latin typeface="Arial Black" panose="020B0A04020102020204" pitchFamily="34" charset="0"/>
              </a:rPr>
              <a:t> While he was sitting on the judgment seat, his wife sent to him, saying, 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latin typeface="Arial Black" panose="020B0A04020102020204" pitchFamily="34" charset="0"/>
              </a:rPr>
              <a:t>“</a:t>
            </a: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Have nothing to do with </a:t>
            </a:r>
            <a:r>
              <a:rPr lang="en-US" sz="3200" u="sng" dirty="0">
                <a:solidFill>
                  <a:srgbClr val="C00000"/>
                </a:solidFill>
                <a:latin typeface="Arial Black" panose="020B0A04020102020204" pitchFamily="34" charset="0"/>
              </a:rPr>
              <a:t>that just Man</a:t>
            </a: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, for I have suffered many things today in a dream because of Him</a:t>
            </a:r>
            <a:r>
              <a:rPr lang="en-US" sz="3200" dirty="0">
                <a:latin typeface="Arial Black" panose="020B0A04020102020204" pitchFamily="34" charset="0"/>
              </a:rPr>
              <a:t>.”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dirty="0">
                <a:latin typeface="Arial Black" panose="020B0A04020102020204" pitchFamily="34" charset="0"/>
              </a:rPr>
              <a:t>               Matthew 27:19</a:t>
            </a:r>
          </a:p>
        </p:txBody>
      </p:sp>
      <p:pic>
        <p:nvPicPr>
          <p:cNvPr id="20482" name="Picture 2" descr="The Fascinating Story of Pilate's Wife | EttingerWriting.com">
            <a:extLst>
              <a:ext uri="{FF2B5EF4-FFF2-40B4-BE49-F238E27FC236}">
                <a16:creationId xmlns="" xmlns:a16="http://schemas.microsoft.com/office/drawing/2014/main" id="{C8588942-669E-DED6-B80F-D9DECFD0F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75" y="2466975"/>
            <a:ext cx="4391025" cy="4391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0456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E00CFD-1E05-AE43-5C7D-882538913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4066" y="1041400"/>
            <a:ext cx="2955011" cy="2387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A building with columns and a fountain&#10;&#10;AI-generated content may be incorrect.">
            <a:hlinkClick r:id="rId2"/>
            <a:extLst>
              <a:ext uri="{FF2B5EF4-FFF2-40B4-BE49-F238E27FC236}">
                <a16:creationId xmlns="" xmlns:a16="http://schemas.microsoft.com/office/drawing/2014/main" id="{C56307EF-D784-8FDA-5123-90D8DE62A7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432" y="0"/>
            <a:ext cx="8658386" cy="76937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66614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F873C0-CDDD-FF0D-744F-76AEDF211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The 7</a:t>
            </a:r>
            <a:r>
              <a:rPr lang="en-US" sz="8800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th</a:t>
            </a:r>
            <a:r>
              <a:rPr lang="en-US" sz="8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Trial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D8CE8-8AF8-DBE3-B52C-81A51FA8C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370162"/>
          </a:xfrm>
        </p:spPr>
        <p:txBody>
          <a:bodyPr>
            <a:norm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Today</a:t>
            </a:r>
          </a:p>
          <a:p>
            <a:r>
              <a:rPr lang="en-US" dirty="0">
                <a:latin typeface="Arial Black" panose="020B0A04020102020204" pitchFamily="34" charset="0"/>
              </a:rPr>
              <a:t>I am the Judge</a:t>
            </a:r>
          </a:p>
          <a:p>
            <a:r>
              <a:rPr lang="en-US" dirty="0">
                <a:latin typeface="Arial Black" panose="020B0A04020102020204" pitchFamily="34" charset="0"/>
              </a:rPr>
              <a:t>Texts: The whole Bible (1 Corinthians 15:1-4)</a:t>
            </a:r>
          </a:p>
          <a:p>
            <a:r>
              <a:rPr lang="en-US" dirty="0">
                <a:latin typeface="Arial Black" panose="020B0A04020102020204" pitchFamily="34" charset="0"/>
              </a:rPr>
              <a:t>Decision:   Innocent?  Jesus is Lord and Savior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                       Guilty?  Jesus is Liar (or) Lunatic</a:t>
            </a:r>
          </a:p>
          <a:p>
            <a:r>
              <a:rPr lang="en-US" dirty="0">
                <a:latin typeface="Arial Black" panose="020B0A04020102020204" pitchFamily="34" charset="0"/>
              </a:rPr>
              <a:t>Result:  I one day stand before Jesus as my Judge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             What will He say to me?  Matthew 25:31-46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		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“Well done, good and faithful servant”</a:t>
            </a:r>
            <a:b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/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“Depart from Me, I do not know you?</a:t>
            </a:r>
          </a:p>
          <a:p>
            <a:endParaRPr lang="en-US" dirty="0"/>
          </a:p>
        </p:txBody>
      </p:sp>
      <p:pic>
        <p:nvPicPr>
          <p:cNvPr id="22530" name="Picture 2" descr="Law theme. Judge gavel and justice ...">
            <a:extLst>
              <a:ext uri="{FF2B5EF4-FFF2-40B4-BE49-F238E27FC236}">
                <a16:creationId xmlns="" xmlns:a16="http://schemas.microsoft.com/office/drawing/2014/main" id="{E82E0966-F1AC-EF15-9628-5DBD3A9A4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36" y="5167312"/>
            <a:ext cx="3512949" cy="19922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37650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4588</TotalTime>
  <Words>350</Words>
  <Application>Microsoft Office PowerPoint</Application>
  <PresentationFormat>Custom</PresentationFormat>
  <Paragraphs>90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TRIAL 1</vt:lpstr>
      <vt:lpstr>TRIAL 1</vt:lpstr>
      <vt:lpstr>TRIAL 2</vt:lpstr>
      <vt:lpstr>TRIAL 2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“I Find No Fault In This Man”</vt:lpstr>
      <vt:lpstr>“I Find No Fault In This Man”</vt:lpstr>
      <vt:lpstr>“I Find No Fault In This Man”</vt:lpstr>
      <vt:lpstr>Pilate’s Wife’s Testimony</vt:lpstr>
      <vt:lpstr>Slide 25</vt:lpstr>
      <vt:lpstr>The 7th Trial 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Rick Lanning</dc:creator>
  <cp:lastModifiedBy>Des Moines Church o fChrist</cp:lastModifiedBy>
  <cp:revision>6</cp:revision>
  <cp:lastPrinted>2025-03-29T14:45:50Z</cp:lastPrinted>
  <dcterms:created xsi:type="dcterms:W3CDTF">2025-03-26T21:08:55Z</dcterms:created>
  <dcterms:modified xsi:type="dcterms:W3CDTF">2025-04-02T23:04:44Z</dcterms:modified>
</cp:coreProperties>
</file>