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257" r:id="rId3"/>
    <p:sldId id="287" r:id="rId4"/>
    <p:sldId id="297" r:id="rId5"/>
    <p:sldId id="298" r:id="rId6"/>
    <p:sldId id="299" r:id="rId7"/>
    <p:sldId id="300" r:id="rId8"/>
    <p:sldId id="301" r:id="rId9"/>
    <p:sldId id="302" r:id="rId10"/>
    <p:sldId id="303" r:id="rId11"/>
    <p:sldId id="304" r:id="rId12"/>
    <p:sldId id="30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410" autoAdjust="0"/>
  </p:normalViewPr>
  <p:slideViewPr>
    <p:cSldViewPr>
      <p:cViewPr varScale="1">
        <p:scale>
          <a:sx n="62" d="100"/>
          <a:sy n="62" d="100"/>
        </p:scale>
        <p:origin x="7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4E01DE-D8E4-423B-B06F-E0DC42F44CB8}" type="datetimeFigureOut">
              <a:rPr lang="en-US" smtClean="0"/>
              <a:t>2/28/2025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55C1C7-3258-478B-85C5-CC6580E47F6B}"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3D1CA-3B33-4C37-9C05-F95577665ABF}" type="datetimeFigureOut">
              <a:rPr lang="en-US" smtClean="0"/>
              <a:t>2/28/2025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0F70A-1BE6-4798-9290-F6F573D8AEF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b="1" u="sng" dirty="0"/>
              <a:t>Luke 12:13-21</a:t>
            </a:r>
          </a:p>
          <a:p>
            <a:r>
              <a:rPr lang="en-US" dirty="0"/>
              <a:t>13 Someone in the crowd said to him, "Teacher, tell my brother to divide the inheritance with me." </a:t>
            </a:r>
          </a:p>
          <a:p>
            <a:r>
              <a:rPr lang="en-US" dirty="0"/>
              <a:t>14 But he said to him, "Man, who made me a judge or arbitrator over you?" </a:t>
            </a:r>
          </a:p>
          <a:p>
            <a:r>
              <a:rPr lang="en-US" dirty="0"/>
              <a:t>15 And he said to them, "Take care, and be on your guard against all covetousness, for one's life does not consist in the abundance of his possessions." </a:t>
            </a:r>
          </a:p>
          <a:p>
            <a:r>
              <a:rPr lang="en-US" b="1" i="1" u="sng" dirty="0"/>
              <a:t>16 And he told them a parable, saying, "The land of a rich man produced plentifully, </a:t>
            </a:r>
          </a:p>
          <a:p>
            <a:r>
              <a:rPr lang="en-US" b="1" i="1" u="sng" dirty="0"/>
              <a:t>17 and he thought to himself, 'What shall I do, for I have nowhere to store my crops?’ </a:t>
            </a:r>
          </a:p>
          <a:p>
            <a:r>
              <a:rPr lang="en-US" b="1" i="1" u="sng" dirty="0"/>
              <a:t>18 And he said, 'I will do this: I will tear down my barns and build larger ones, and there I will store all my grain and my goods. </a:t>
            </a:r>
          </a:p>
          <a:p>
            <a:r>
              <a:rPr lang="en-US" b="1" i="1" u="sng" dirty="0"/>
              <a:t>19 And I will say to my soul, "Soul, you have ample goods laid up for many years; relax, eat, drink, be merry.“’ </a:t>
            </a:r>
          </a:p>
          <a:p>
            <a:r>
              <a:rPr lang="en-US" dirty="0"/>
              <a:t>20 But God said to him, 'Fool! This night your soul is required of you, and the things you have prepared, whose will they be?’ </a:t>
            </a:r>
          </a:p>
          <a:p>
            <a:r>
              <a:rPr lang="en-US" dirty="0"/>
              <a:t>21 So is the one who lays up treasure for himself and is not rich toward God."</a:t>
            </a:r>
          </a:p>
        </p:txBody>
      </p:sp>
      <p:sp>
        <p:nvSpPr>
          <p:cNvPr id="4" name="Slide Number Placeholder 3"/>
          <p:cNvSpPr>
            <a:spLocks noGrp="1"/>
          </p:cNvSpPr>
          <p:nvPr>
            <p:ph type="sldNum" sz="quarter" idx="10"/>
          </p:nvPr>
        </p:nvSpPr>
        <p:spPr/>
        <p:txBody>
          <a:bodyPr/>
          <a:lstStyle/>
          <a:p>
            <a:fld id="{6100F70A-1BE6-4798-9290-F6F573D8AEF3}"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E316A-E38F-7EC6-3E61-21166CD1F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E9722-6D2D-3462-C509-194A0EE24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80EBC-FB56-0E9B-BD27-24870CC98EB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C0A3A42-8A94-3B83-7407-DC153BA6F48E}"/>
              </a:ext>
            </a:extLst>
          </p:cNvPr>
          <p:cNvSpPr>
            <a:spLocks noGrp="1"/>
          </p:cNvSpPr>
          <p:nvPr>
            <p:ph type="sldNum" sz="quarter" idx="10"/>
          </p:nvPr>
        </p:nvSpPr>
        <p:spPr/>
        <p:txBody>
          <a:bodyPr/>
          <a:lstStyle/>
          <a:p>
            <a:fld id="{6100F70A-1BE6-4798-9290-F6F573D8AEF3}" type="slidenum">
              <a:rPr lang="en-US" smtClean="0"/>
              <a:t>3</a:t>
            </a:fld>
            <a:endParaRPr lang="en-US"/>
          </a:p>
        </p:txBody>
      </p:sp>
    </p:spTree>
    <p:extLst>
      <p:ext uri="{BB962C8B-B14F-4D97-AF65-F5344CB8AC3E}">
        <p14:creationId xmlns:p14="http://schemas.microsoft.com/office/powerpoint/2010/main" val="2038600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E8B3-E512-147C-C7EA-1F4A83843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480E9-2F82-EA35-891C-D336083EDC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04F5C-FE22-C9AF-F180-74AE73C1D100}"/>
              </a:ext>
            </a:extLst>
          </p:cNvPr>
          <p:cNvSpPr>
            <a:spLocks noGrp="1"/>
          </p:cNvSpPr>
          <p:nvPr>
            <p:ph type="body" idx="1"/>
          </p:nvPr>
        </p:nvSpPr>
        <p:spPr/>
        <p:txBody>
          <a:bodyPr>
            <a:normAutofit lnSpcReduction="10000"/>
          </a:bodyPr>
          <a:lstStyle/>
          <a:p>
            <a:r>
              <a:rPr lang="en-US" sz="1400" b="1" u="sng" dirty="0"/>
              <a:t>Colossians 1:16-17 </a:t>
            </a:r>
          </a:p>
          <a:p>
            <a:r>
              <a:rPr lang="en-US" dirty="0"/>
              <a:t>16 For by him all things were created, in heaven and on earth, visible and invisible, whether thrones or dominions or rulers or authorities--all things were created through him and for him. </a:t>
            </a:r>
          </a:p>
          <a:p>
            <a:r>
              <a:rPr lang="en-US" dirty="0"/>
              <a:t>17 And he is before all things, and in him all things hold together.</a:t>
            </a:r>
          </a:p>
          <a:p>
            <a:endParaRPr lang="en-US" dirty="0"/>
          </a:p>
          <a:p>
            <a:r>
              <a:rPr lang="en-US" b="1" i="1" u="sng" dirty="0"/>
              <a:t>Have you ever considered that everything that exists today, anything that has been invented, anything that seems new, anything we acquire only exists because of God’s creation?</a:t>
            </a:r>
          </a:p>
          <a:p>
            <a:endParaRPr lang="en-US" b="1" u="sng" dirty="0"/>
          </a:p>
          <a:p>
            <a:r>
              <a:rPr lang="en-US" sz="1400" b="1" u="sng" dirty="0"/>
              <a:t>I Chronicles 29:11-13</a:t>
            </a:r>
          </a:p>
          <a:p>
            <a:r>
              <a:rPr lang="en-US" b="0" u="none" dirty="0"/>
              <a:t>11 Yours, O LORD, is the greatness and the power and the glory and the victory and the majesty, for all that is in the heavens and in the earth is yours. Yours is the kingdom, O LORD, and you are exalted as head above all. </a:t>
            </a:r>
          </a:p>
          <a:p>
            <a:r>
              <a:rPr lang="en-US" b="0" u="none" dirty="0"/>
              <a:t>12 Both riches and honor come from you, and you rule over all. In your hand are power and might, and in your hand it is to make great and to give strength to all. </a:t>
            </a:r>
          </a:p>
          <a:p>
            <a:r>
              <a:rPr lang="en-US" b="0" u="none" dirty="0"/>
              <a:t>13 And now we thank you, our God, and praise your glorious name.</a:t>
            </a:r>
          </a:p>
          <a:p>
            <a:endParaRPr lang="en-US" b="0" u="none" dirty="0"/>
          </a:p>
          <a:p>
            <a:r>
              <a:rPr lang="en-US" b="1" i="1" u="sng" dirty="0"/>
              <a:t>Since God created everything, that means that everything that exists, everything invented, everything we have acquired really belongs to God. Nobody on this earth owns the land they live on, it belongs to God. Since it all belongs to God we should be thanking him for providing it, for letting us use it.</a:t>
            </a:r>
          </a:p>
        </p:txBody>
      </p:sp>
      <p:sp>
        <p:nvSpPr>
          <p:cNvPr id="4" name="Slide Number Placeholder 3">
            <a:extLst>
              <a:ext uri="{FF2B5EF4-FFF2-40B4-BE49-F238E27FC236}">
                <a16:creationId xmlns:a16="http://schemas.microsoft.com/office/drawing/2014/main" id="{C21A18B8-0750-1CDA-B8B0-854F09990C6C}"/>
              </a:ext>
            </a:extLst>
          </p:cNvPr>
          <p:cNvSpPr>
            <a:spLocks noGrp="1"/>
          </p:cNvSpPr>
          <p:nvPr>
            <p:ph type="sldNum" sz="quarter" idx="10"/>
          </p:nvPr>
        </p:nvSpPr>
        <p:spPr/>
        <p:txBody>
          <a:bodyPr/>
          <a:lstStyle/>
          <a:p>
            <a:fld id="{6100F70A-1BE6-4798-9290-F6F573D8AEF3}" type="slidenum">
              <a:rPr lang="en-US" smtClean="0"/>
              <a:t>4</a:t>
            </a:fld>
            <a:endParaRPr lang="en-US"/>
          </a:p>
        </p:txBody>
      </p:sp>
    </p:spTree>
    <p:extLst>
      <p:ext uri="{BB962C8B-B14F-4D97-AF65-F5344CB8AC3E}">
        <p14:creationId xmlns:p14="http://schemas.microsoft.com/office/powerpoint/2010/main" val="3954396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4B794-4286-6243-C69C-BBB2425E0B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EE52D-7592-7061-F2CA-C90C42AFE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CFEFCE-D8B3-F7DF-2DC4-71799F2177DE}"/>
              </a:ext>
            </a:extLst>
          </p:cNvPr>
          <p:cNvSpPr>
            <a:spLocks noGrp="1"/>
          </p:cNvSpPr>
          <p:nvPr>
            <p:ph type="body" idx="1"/>
          </p:nvPr>
        </p:nvSpPr>
        <p:spPr/>
        <p:txBody>
          <a:bodyPr>
            <a:normAutofit fontScale="85000" lnSpcReduction="10000"/>
          </a:bodyPr>
          <a:lstStyle/>
          <a:p>
            <a:r>
              <a:rPr lang="en-US" sz="1400" b="1" u="sng" dirty="0"/>
              <a:t>Luke 17:11-19</a:t>
            </a:r>
          </a:p>
          <a:p>
            <a:r>
              <a:rPr lang="en-US" dirty="0"/>
              <a:t>11 On the way to Jerusalem he was passing along between Samaria and Galilee. </a:t>
            </a:r>
          </a:p>
          <a:p>
            <a:r>
              <a:rPr lang="en-US" dirty="0"/>
              <a:t>12 And as he entered a village, he was met by ten lepers, who stood at a distance </a:t>
            </a:r>
          </a:p>
          <a:p>
            <a:r>
              <a:rPr lang="en-US" dirty="0"/>
              <a:t>13 and lifted up their voices, saying, "Jesus, Master, have mercy on us." </a:t>
            </a:r>
          </a:p>
          <a:p>
            <a:r>
              <a:rPr lang="en-US" dirty="0"/>
              <a:t>14 When he saw them he said to them, "Go and show yourselves to the priests." And as they went they were cleansed. </a:t>
            </a:r>
          </a:p>
          <a:p>
            <a:r>
              <a:rPr lang="en-US" dirty="0"/>
              <a:t>15 Then one of them, when he saw that he was healed, turned back, praising God with a loud voice; </a:t>
            </a:r>
          </a:p>
          <a:p>
            <a:r>
              <a:rPr lang="en-US" dirty="0"/>
              <a:t>16 and he fell on his face at Jesus' feet, giving him thanks. Now he was a Samaritan. </a:t>
            </a:r>
          </a:p>
          <a:p>
            <a:r>
              <a:rPr lang="en-US" dirty="0"/>
              <a:t>17 Then Jesus answered, "Were not ten cleansed? Where are the nine? </a:t>
            </a:r>
          </a:p>
          <a:p>
            <a:r>
              <a:rPr lang="en-US" dirty="0"/>
              <a:t>18 Was no one found to return and give praise to God except this foreigner?" </a:t>
            </a:r>
          </a:p>
          <a:p>
            <a:r>
              <a:rPr lang="en-US" dirty="0"/>
              <a:t>19 And he said to him, "Rise and go your way; your faith has made you well.“</a:t>
            </a:r>
          </a:p>
          <a:p>
            <a:endParaRPr lang="en-US" dirty="0"/>
          </a:p>
          <a:p>
            <a:r>
              <a:rPr lang="en-US" b="1" i="1" u="sng" dirty="0"/>
              <a:t>We have all probably studied this passage at some time. 10 men with leprosy approach Jesus  and ask for mercy. As they went on their way the were all cleansed of their leprosy but only one returned to give thanks. We talk about how only one man was thankful for what he was given, but do we make application to ourselves? How often are we blessed and never thank God for what he has done? We are blessed in so many ways each and every day, do we stop to consider all of those blessings came from God? Do we take the time to thank him for all that he has done, all that he has provided. </a:t>
            </a:r>
          </a:p>
          <a:p>
            <a:endParaRPr lang="en-US" dirty="0"/>
          </a:p>
          <a:p>
            <a:r>
              <a:rPr lang="en-US" sz="1400" b="1" u="sng" dirty="0"/>
              <a:t>Philippians 4:6</a:t>
            </a:r>
          </a:p>
          <a:p>
            <a:r>
              <a:rPr lang="en-US" dirty="0"/>
              <a:t>6 do not be anxious about anything, but in everything by prayer and supplication with thanksgiving let your requests be made known to God.</a:t>
            </a:r>
          </a:p>
          <a:p>
            <a:endParaRPr lang="en-US" dirty="0"/>
          </a:p>
          <a:p>
            <a:r>
              <a:rPr lang="en-US" b="1" i="1" u="sng" dirty="0"/>
              <a:t>We talk often about putting our trust in God and going to him with prayers when we have a need, but note that this passage says we should do those things with thanksgiving. The point is that we need to be thankful for what God does. We need to recognize what he does for us and be thankful for it. How often do we pray for something, but never offer our thanks for the result?</a:t>
            </a:r>
          </a:p>
          <a:p>
            <a:endParaRPr lang="en-US" dirty="0"/>
          </a:p>
        </p:txBody>
      </p:sp>
      <p:sp>
        <p:nvSpPr>
          <p:cNvPr id="4" name="Slide Number Placeholder 3">
            <a:extLst>
              <a:ext uri="{FF2B5EF4-FFF2-40B4-BE49-F238E27FC236}">
                <a16:creationId xmlns:a16="http://schemas.microsoft.com/office/drawing/2014/main" id="{A057246F-1904-6809-59F7-3FAC7E7B4553}"/>
              </a:ext>
            </a:extLst>
          </p:cNvPr>
          <p:cNvSpPr>
            <a:spLocks noGrp="1"/>
          </p:cNvSpPr>
          <p:nvPr>
            <p:ph type="sldNum" sz="quarter" idx="10"/>
          </p:nvPr>
        </p:nvSpPr>
        <p:spPr/>
        <p:txBody>
          <a:bodyPr/>
          <a:lstStyle/>
          <a:p>
            <a:fld id="{6100F70A-1BE6-4798-9290-F6F573D8AEF3}" type="slidenum">
              <a:rPr lang="en-US" smtClean="0"/>
              <a:t>5</a:t>
            </a:fld>
            <a:endParaRPr lang="en-US"/>
          </a:p>
        </p:txBody>
      </p:sp>
    </p:spTree>
    <p:extLst>
      <p:ext uri="{BB962C8B-B14F-4D97-AF65-F5344CB8AC3E}">
        <p14:creationId xmlns:p14="http://schemas.microsoft.com/office/powerpoint/2010/main" val="1108418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378EE-7607-9E4A-BA14-CD80F0670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ED881-B2E5-0413-C24F-42D23ADF0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37E307-92D5-8C4F-546B-39D5227528A2}"/>
              </a:ext>
            </a:extLst>
          </p:cNvPr>
          <p:cNvSpPr>
            <a:spLocks noGrp="1"/>
          </p:cNvSpPr>
          <p:nvPr>
            <p:ph type="body" idx="1"/>
          </p:nvPr>
        </p:nvSpPr>
        <p:spPr/>
        <p:txBody>
          <a:bodyPr>
            <a:normAutofit fontScale="70000" lnSpcReduction="20000"/>
          </a:bodyPr>
          <a:lstStyle/>
          <a:p>
            <a:r>
              <a:rPr lang="en-US" sz="1400" b="1" u="sng" dirty="0"/>
              <a:t>Luke 15:11-32</a:t>
            </a:r>
          </a:p>
          <a:p>
            <a:r>
              <a:rPr lang="en-US" dirty="0"/>
              <a:t>11 And he said, "There was a man who had two sons. </a:t>
            </a:r>
          </a:p>
          <a:p>
            <a:r>
              <a:rPr lang="en-US" dirty="0"/>
              <a:t>12 And the younger of them said to his father, 'Father, give me the share of property that is coming to me.' And he divided his property between them. </a:t>
            </a:r>
          </a:p>
          <a:p>
            <a:r>
              <a:rPr lang="en-US" dirty="0"/>
              <a:t>13 Not many days later, the younger son gathered all he had and took a journey into a far country, and there he squandered his property in reckless living. </a:t>
            </a:r>
          </a:p>
          <a:p>
            <a:r>
              <a:rPr lang="en-US" dirty="0"/>
              <a:t>14 And when he had spent everything, a severe famine arose in that country, and he began to be in need. </a:t>
            </a:r>
          </a:p>
          <a:p>
            <a:r>
              <a:rPr lang="en-US" dirty="0"/>
              <a:t>15 So he went and hired himself out to one of the citizens of that country, who sent him into his fields to feed pigs. </a:t>
            </a:r>
          </a:p>
          <a:p>
            <a:r>
              <a:rPr lang="en-US" dirty="0"/>
              <a:t>16 And he was longing to be fed with the pods that the pigs ate, and no one gave him anything. </a:t>
            </a:r>
          </a:p>
          <a:p>
            <a:r>
              <a:rPr lang="en-US" dirty="0"/>
              <a:t>17 "But when he came to himself, he said, 'How many of my father's hired servants have more than enough bread, but I perish here with hunger! </a:t>
            </a:r>
          </a:p>
          <a:p>
            <a:r>
              <a:rPr lang="en-US" dirty="0"/>
              <a:t>18 I will arise and go to my father, and I will say to him, "Father, I have sinned against heaven and before you. </a:t>
            </a:r>
          </a:p>
          <a:p>
            <a:r>
              <a:rPr lang="en-US" dirty="0"/>
              <a:t>19 I am no longer worthy to be called your son. Treat me as one of your hired servants.“’ </a:t>
            </a:r>
          </a:p>
          <a:p>
            <a:r>
              <a:rPr lang="en-US" dirty="0"/>
              <a:t>20 And he arose and came to his father. But while he was still a long way off, his father saw him and felt compassion, and ran and embraced him and kissed him. </a:t>
            </a:r>
          </a:p>
          <a:p>
            <a:r>
              <a:rPr lang="en-US" dirty="0"/>
              <a:t>21 And the son said to him, 'Father, I have sinned against heaven and before you. I am no longer worthy to be called your son.’ </a:t>
            </a:r>
          </a:p>
          <a:p>
            <a:r>
              <a:rPr lang="en-US" dirty="0"/>
              <a:t>22 But the father said to his servants, 'Bring quickly the best robe, and put it on him, and put a ring on his hand, and shoes on his feet. </a:t>
            </a:r>
          </a:p>
          <a:p>
            <a:r>
              <a:rPr lang="en-US" dirty="0"/>
              <a:t>23 And bring the fattened calf and kill it, and let us eat and celebrate. </a:t>
            </a:r>
          </a:p>
          <a:p>
            <a:r>
              <a:rPr lang="en-US" dirty="0"/>
              <a:t>24 For this my son was dead, and is alive again; he was lost, and is found.' And they began to celebrate. </a:t>
            </a:r>
          </a:p>
          <a:p>
            <a:r>
              <a:rPr lang="en-US" dirty="0"/>
              <a:t>25 "Now his older son was in the field, and as he came and drew near to the house, he heard music and dancing. </a:t>
            </a:r>
          </a:p>
          <a:p>
            <a:r>
              <a:rPr lang="en-US" dirty="0"/>
              <a:t>26 And he called one of the servants and asked what these things meant. </a:t>
            </a:r>
          </a:p>
          <a:p>
            <a:r>
              <a:rPr lang="en-US" b="1" i="1" u="sng" dirty="0"/>
              <a:t>27 And he said to him, 'Your brother has come, and your father has killed the fattened calf, because he has received him back safe and sound.’ </a:t>
            </a:r>
          </a:p>
          <a:p>
            <a:r>
              <a:rPr lang="en-US" b="1" i="1" u="sng" dirty="0"/>
              <a:t>28 But he was angry and refused to go in. His father came out and entreated him, </a:t>
            </a:r>
          </a:p>
          <a:p>
            <a:r>
              <a:rPr lang="en-US" b="1" i="1" u="sng" dirty="0"/>
              <a:t>29 but he answered his father, 'Look, these many years I have served you, and I never disobeyed your command, yet you never gave me a young goat, that I might celebrate with my friends. </a:t>
            </a:r>
          </a:p>
          <a:p>
            <a:r>
              <a:rPr lang="en-US" b="1" i="1" u="sng" dirty="0"/>
              <a:t>30 But when this son of yours came, who has devoured your property with prostitutes, you killed the fattened calf for him!’ </a:t>
            </a:r>
          </a:p>
          <a:p>
            <a:r>
              <a:rPr lang="en-US" dirty="0"/>
              <a:t>31 And he said to him, 'Son, you are always with me, and all that is mine is yours. </a:t>
            </a:r>
          </a:p>
          <a:p>
            <a:r>
              <a:rPr lang="en-US" dirty="0"/>
              <a:t>32 It was fitting to celebrate and be glad, for this your brother was dead, and is alive; he was lost, and is found.’”</a:t>
            </a:r>
          </a:p>
          <a:p>
            <a:endParaRPr lang="en-US" dirty="0"/>
          </a:p>
          <a:p>
            <a:r>
              <a:rPr lang="en-US" b="1" i="1" u="sng" dirty="0"/>
              <a:t>When we study this passage, we tend to focus on the prodigal son and how he lost his way but recognized his error and returned. We focus on the how the Father rejoiced that his lost son returned. But the real focus of the parable is the older brother and how he reacted to the loss and return of his younger brother. He was angry that his father hadn’t thrown a feast for him. All he cared about was himself. He was not thankful for what his father had done for him. In verse 31 the father points out that all that the father has will belong to the older brother, none of which the brother was owed. He had been fed, housed and cared for by his father but showed absolutely no thankfulness because he was only focused on self.</a:t>
            </a:r>
          </a:p>
        </p:txBody>
      </p:sp>
      <p:sp>
        <p:nvSpPr>
          <p:cNvPr id="4" name="Slide Number Placeholder 3">
            <a:extLst>
              <a:ext uri="{FF2B5EF4-FFF2-40B4-BE49-F238E27FC236}">
                <a16:creationId xmlns:a16="http://schemas.microsoft.com/office/drawing/2014/main" id="{47E674E3-ACB9-B8F6-492F-9141B706F588}"/>
              </a:ext>
            </a:extLst>
          </p:cNvPr>
          <p:cNvSpPr>
            <a:spLocks noGrp="1"/>
          </p:cNvSpPr>
          <p:nvPr>
            <p:ph type="sldNum" sz="quarter" idx="10"/>
          </p:nvPr>
        </p:nvSpPr>
        <p:spPr/>
        <p:txBody>
          <a:bodyPr/>
          <a:lstStyle/>
          <a:p>
            <a:fld id="{6100F70A-1BE6-4798-9290-F6F573D8AEF3}" type="slidenum">
              <a:rPr lang="en-US" smtClean="0"/>
              <a:t>6</a:t>
            </a:fld>
            <a:endParaRPr lang="en-US"/>
          </a:p>
        </p:txBody>
      </p:sp>
    </p:spTree>
    <p:extLst>
      <p:ext uri="{BB962C8B-B14F-4D97-AF65-F5344CB8AC3E}">
        <p14:creationId xmlns:p14="http://schemas.microsoft.com/office/powerpoint/2010/main" val="2948002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8AD91-E421-E9C2-C208-015B09F9F5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7D400-E381-7CEE-9641-C2BF043BA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ACED6F-55F9-29F3-D816-EEFB314989F8}"/>
              </a:ext>
            </a:extLst>
          </p:cNvPr>
          <p:cNvSpPr>
            <a:spLocks noGrp="1"/>
          </p:cNvSpPr>
          <p:nvPr>
            <p:ph type="body" idx="1"/>
          </p:nvPr>
        </p:nvSpPr>
        <p:spPr/>
        <p:txBody>
          <a:bodyPr>
            <a:normAutofit/>
          </a:bodyPr>
          <a:lstStyle/>
          <a:p>
            <a:r>
              <a:rPr lang="en-US" sz="1400" b="1" u="sng" dirty="0"/>
              <a:t>Luke 18:10-11</a:t>
            </a:r>
          </a:p>
          <a:p>
            <a:r>
              <a:rPr lang="en-US" dirty="0"/>
              <a:t>10 "Two men went up into the temple to pray, one a Pharisee and the other a tax collector. </a:t>
            </a:r>
          </a:p>
          <a:p>
            <a:r>
              <a:rPr lang="en-US" dirty="0"/>
              <a:t>11 The Pharisee, standing by himself, prayed thus: 'God, I thank you that I am not like other men, extortioners, unjust, adulterers, or even like this tax collector.</a:t>
            </a:r>
          </a:p>
          <a:p>
            <a:endParaRPr lang="en-US" dirty="0"/>
          </a:p>
          <a:p>
            <a:r>
              <a:rPr lang="en-US" b="1" i="1" u="sng" dirty="0"/>
              <a:t>When we begin to think only of ourselves, it isn’t just the blessings of this life that we cease to be thankful for. We begin to believe our “goodness” is something to be proud of.  In the parable of the Pharisee and the Publican, the Pharisee prays to God,  but his prayer is all about bragging to God. Now I don’t think many people would actually be so full of themselves to pray to God like this, but sometimes our actions and attitudes very much match those of the Pharisee. If we are not careful we begin to think that we have “earned” our salvation. We can begin to think that our efforts to serve God and live our lives in accordance to his will are what entitles us to a home in heaven. Entitlement by definition means “one believes they are inherently deserving of privileges or special treatment and one of the key problems of entitlement is “a habitual, self-reinforcing cycle of behavior”. In simple terms if we begin to believe we are entitled we don’t believe we need to change, we believe we are “good enough”</a:t>
            </a:r>
          </a:p>
        </p:txBody>
      </p:sp>
      <p:sp>
        <p:nvSpPr>
          <p:cNvPr id="4" name="Slide Number Placeholder 3">
            <a:extLst>
              <a:ext uri="{FF2B5EF4-FFF2-40B4-BE49-F238E27FC236}">
                <a16:creationId xmlns:a16="http://schemas.microsoft.com/office/drawing/2014/main" id="{097C47BD-00AE-6D61-E63F-856ED58DF69F}"/>
              </a:ext>
            </a:extLst>
          </p:cNvPr>
          <p:cNvSpPr>
            <a:spLocks noGrp="1"/>
          </p:cNvSpPr>
          <p:nvPr>
            <p:ph type="sldNum" sz="quarter" idx="10"/>
          </p:nvPr>
        </p:nvSpPr>
        <p:spPr/>
        <p:txBody>
          <a:bodyPr/>
          <a:lstStyle/>
          <a:p>
            <a:fld id="{6100F70A-1BE6-4798-9290-F6F573D8AEF3}" type="slidenum">
              <a:rPr lang="en-US" smtClean="0"/>
              <a:t>7</a:t>
            </a:fld>
            <a:endParaRPr lang="en-US"/>
          </a:p>
        </p:txBody>
      </p:sp>
    </p:spTree>
    <p:extLst>
      <p:ext uri="{BB962C8B-B14F-4D97-AF65-F5344CB8AC3E}">
        <p14:creationId xmlns:p14="http://schemas.microsoft.com/office/powerpoint/2010/main" val="279292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8BECE-D53C-AF4D-4773-1B5B351D4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A69D5-2263-6F59-2363-D70CBA7AE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B24E40-CBEE-3966-953F-28E92091A5F7}"/>
              </a:ext>
            </a:extLst>
          </p:cNvPr>
          <p:cNvSpPr>
            <a:spLocks noGrp="1"/>
          </p:cNvSpPr>
          <p:nvPr>
            <p:ph type="body" idx="1"/>
          </p:nvPr>
        </p:nvSpPr>
        <p:spPr/>
        <p:txBody>
          <a:bodyPr>
            <a:normAutofit/>
          </a:bodyPr>
          <a:lstStyle/>
          <a:p>
            <a:r>
              <a:rPr lang="en-US" sz="1400" b="1" u="sng" dirty="0"/>
              <a:t>Luke 17:7-10</a:t>
            </a:r>
          </a:p>
          <a:p>
            <a:r>
              <a:rPr lang="en-US" dirty="0"/>
              <a:t>7 "Will any one of you who has a servant plowing or keeping sheep say to him when he has come in from the field, 'Come at once and recline at table’? </a:t>
            </a:r>
          </a:p>
          <a:p>
            <a:r>
              <a:rPr lang="en-US" dirty="0"/>
              <a:t>8 Will he not rather say to him, 'Prepare supper for me, and dress properly, and serve me while I eat and drink, and afterward you will eat and drink’? </a:t>
            </a:r>
          </a:p>
          <a:p>
            <a:r>
              <a:rPr lang="en-US" dirty="0"/>
              <a:t>9 Does he thank the servant because he did what was commanded? </a:t>
            </a:r>
          </a:p>
          <a:p>
            <a:r>
              <a:rPr lang="en-US" dirty="0"/>
              <a:t>10 So you also, when you have done all that you were commanded, say, 'We are unworthy servants; we have only done what was our duty.’”</a:t>
            </a:r>
          </a:p>
          <a:p>
            <a:endParaRPr lang="en-US" dirty="0"/>
          </a:p>
          <a:p>
            <a:r>
              <a:rPr lang="en-US" b="1" i="1" u="sng" dirty="0"/>
              <a:t>Instead of feeling like our behavior entitles us to anything, we need to understand that our efforts to serve God and live our lives in accordance to his will are our duty, it is what is expected of us. We aren’t owed anything because we haven’t done anything and can’t do anything that is worthy of what God has provided for us.</a:t>
            </a:r>
          </a:p>
        </p:txBody>
      </p:sp>
      <p:sp>
        <p:nvSpPr>
          <p:cNvPr id="4" name="Slide Number Placeholder 3">
            <a:extLst>
              <a:ext uri="{FF2B5EF4-FFF2-40B4-BE49-F238E27FC236}">
                <a16:creationId xmlns:a16="http://schemas.microsoft.com/office/drawing/2014/main" id="{C6B856D5-DBBF-8A26-4B81-B6A2E0D32B6F}"/>
              </a:ext>
            </a:extLst>
          </p:cNvPr>
          <p:cNvSpPr>
            <a:spLocks noGrp="1"/>
          </p:cNvSpPr>
          <p:nvPr>
            <p:ph type="sldNum" sz="quarter" idx="10"/>
          </p:nvPr>
        </p:nvSpPr>
        <p:spPr/>
        <p:txBody>
          <a:bodyPr/>
          <a:lstStyle/>
          <a:p>
            <a:fld id="{6100F70A-1BE6-4798-9290-F6F573D8AEF3}" type="slidenum">
              <a:rPr lang="en-US" smtClean="0"/>
              <a:t>8</a:t>
            </a:fld>
            <a:endParaRPr lang="en-US"/>
          </a:p>
        </p:txBody>
      </p:sp>
    </p:spTree>
    <p:extLst>
      <p:ext uri="{BB962C8B-B14F-4D97-AF65-F5344CB8AC3E}">
        <p14:creationId xmlns:p14="http://schemas.microsoft.com/office/powerpoint/2010/main" val="3215762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C8E01-5BC6-C281-5127-83441E50F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30D51-D0A6-5D11-9408-EFFE8C94B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C6083-C69E-4A5A-D806-D1BAA46B93D6}"/>
              </a:ext>
            </a:extLst>
          </p:cNvPr>
          <p:cNvSpPr>
            <a:spLocks noGrp="1"/>
          </p:cNvSpPr>
          <p:nvPr>
            <p:ph type="body" idx="1"/>
          </p:nvPr>
        </p:nvSpPr>
        <p:spPr/>
        <p:txBody>
          <a:bodyPr>
            <a:normAutofit/>
          </a:bodyPr>
          <a:lstStyle/>
          <a:p>
            <a:r>
              <a:rPr lang="en-US" sz="1400" b="1" u="sng" dirty="0"/>
              <a:t>Colossians 1:9-12</a:t>
            </a:r>
          </a:p>
          <a:p>
            <a:r>
              <a:rPr lang="en-US" dirty="0"/>
              <a:t>9 And so, from the day we heard, we have not ceased to pray for you, asking that you may be filled with the knowledge of his will in all spiritual wisdom and understanding, </a:t>
            </a:r>
          </a:p>
          <a:p>
            <a:r>
              <a:rPr lang="en-US" dirty="0"/>
              <a:t>10 so as to walk in a manner worthy of the Lord, fully pleasing to him: bearing fruit in every good work and increasing in the knowledge of God; </a:t>
            </a:r>
          </a:p>
          <a:p>
            <a:r>
              <a:rPr lang="en-US" dirty="0"/>
              <a:t>11 being strengthened with all power, according to his glorious might, for all endurance and patience with joy; </a:t>
            </a:r>
          </a:p>
          <a:p>
            <a:r>
              <a:rPr lang="en-US" dirty="0"/>
              <a:t>12 giving thanks to the Father, who has qualified you to share in the inheritance of the saints in light.</a:t>
            </a:r>
          </a:p>
          <a:p>
            <a:endParaRPr lang="en-US" dirty="0"/>
          </a:p>
          <a:p>
            <a:r>
              <a:rPr lang="en-US" b="1" i="1" u="sng" dirty="0"/>
              <a:t>Notice the wording in verse 12…”Qualified You”. If you think about this what it tells us is that without God’s assistance we did not have path to salvation. We had disqualified ourselves because we failed to live perfect lives, we failed to live according to the commandments of God.</a:t>
            </a:r>
          </a:p>
        </p:txBody>
      </p:sp>
      <p:sp>
        <p:nvSpPr>
          <p:cNvPr id="4" name="Slide Number Placeholder 3">
            <a:extLst>
              <a:ext uri="{FF2B5EF4-FFF2-40B4-BE49-F238E27FC236}">
                <a16:creationId xmlns:a16="http://schemas.microsoft.com/office/drawing/2014/main" id="{4712EBAB-3287-7C33-A67B-351D5F7178E4}"/>
              </a:ext>
            </a:extLst>
          </p:cNvPr>
          <p:cNvSpPr>
            <a:spLocks noGrp="1"/>
          </p:cNvSpPr>
          <p:nvPr>
            <p:ph type="sldNum" sz="quarter" idx="10"/>
          </p:nvPr>
        </p:nvSpPr>
        <p:spPr/>
        <p:txBody>
          <a:bodyPr/>
          <a:lstStyle/>
          <a:p>
            <a:fld id="{6100F70A-1BE6-4798-9290-F6F573D8AEF3}" type="slidenum">
              <a:rPr lang="en-US" smtClean="0"/>
              <a:t>9</a:t>
            </a:fld>
            <a:endParaRPr lang="en-US"/>
          </a:p>
        </p:txBody>
      </p:sp>
    </p:spTree>
    <p:extLst>
      <p:ext uri="{BB962C8B-B14F-4D97-AF65-F5344CB8AC3E}">
        <p14:creationId xmlns:p14="http://schemas.microsoft.com/office/powerpoint/2010/main" val="329038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AE2B-51F0-429B-3246-0542D4514D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B60C9-D2C1-75D1-A431-97CF9BCC2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130499-04A7-FD34-B7A7-DE424BDF2BFD}"/>
              </a:ext>
            </a:extLst>
          </p:cNvPr>
          <p:cNvSpPr>
            <a:spLocks noGrp="1"/>
          </p:cNvSpPr>
          <p:nvPr>
            <p:ph type="body" idx="1"/>
          </p:nvPr>
        </p:nvSpPr>
        <p:spPr/>
        <p:txBody>
          <a:bodyPr>
            <a:normAutofit/>
          </a:bodyPr>
          <a:lstStyle/>
          <a:p>
            <a:r>
              <a:rPr lang="en-US" sz="1400" b="1" u="sng" dirty="0"/>
              <a:t>Ephesians 2:8-9</a:t>
            </a:r>
          </a:p>
          <a:p>
            <a:r>
              <a:rPr lang="en-US" dirty="0"/>
              <a:t>8 For by grace you have been saved through faith. And this is not your own doing; it is the gift of God, </a:t>
            </a:r>
          </a:p>
          <a:p>
            <a:r>
              <a:rPr lang="en-US" dirty="0"/>
              <a:t>9 not a result of works, so that no one may boast.</a:t>
            </a:r>
          </a:p>
          <a:p>
            <a:endParaRPr lang="en-US" dirty="0"/>
          </a:p>
          <a:p>
            <a:r>
              <a:rPr lang="en-US" b="1" i="1" u="sng" dirty="0"/>
              <a:t>This passage is one that we need to remember and I don’t mean memorize. We need to focus on the concept. Our salvation comes from the God’s grace, not our own doing. Notice the last part of verse 9…”that no one my boast”. We need to be humble about our situation. We shouldn’t feel superior to others, but most importantly we should be thankful. Thankful to God who has shown us grace.</a:t>
            </a:r>
          </a:p>
          <a:p>
            <a:endParaRPr lang="en-US" dirty="0"/>
          </a:p>
          <a:p>
            <a:endParaRPr lang="en-US" dirty="0"/>
          </a:p>
        </p:txBody>
      </p:sp>
      <p:sp>
        <p:nvSpPr>
          <p:cNvPr id="4" name="Slide Number Placeholder 3">
            <a:extLst>
              <a:ext uri="{FF2B5EF4-FFF2-40B4-BE49-F238E27FC236}">
                <a16:creationId xmlns:a16="http://schemas.microsoft.com/office/drawing/2014/main" id="{A8631863-8FF0-35A1-0B03-D63E7DC8C885}"/>
              </a:ext>
            </a:extLst>
          </p:cNvPr>
          <p:cNvSpPr>
            <a:spLocks noGrp="1"/>
          </p:cNvSpPr>
          <p:nvPr>
            <p:ph type="sldNum" sz="quarter" idx="10"/>
          </p:nvPr>
        </p:nvSpPr>
        <p:spPr/>
        <p:txBody>
          <a:bodyPr/>
          <a:lstStyle/>
          <a:p>
            <a:fld id="{6100F70A-1BE6-4798-9290-F6F573D8AEF3}" type="slidenum">
              <a:rPr lang="en-US" smtClean="0"/>
              <a:t>10</a:t>
            </a:fld>
            <a:endParaRPr lang="en-US"/>
          </a:p>
        </p:txBody>
      </p:sp>
    </p:spTree>
    <p:extLst>
      <p:ext uri="{BB962C8B-B14F-4D97-AF65-F5344CB8AC3E}">
        <p14:creationId xmlns:p14="http://schemas.microsoft.com/office/powerpoint/2010/main" val="2988483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EC643-3A09-3DB2-3E2D-114F62DDB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BE621-6644-90E8-B6FD-FA7A86176C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DE15B-C7D0-3276-55A9-870CB3D5E10E}"/>
              </a:ext>
            </a:extLst>
          </p:cNvPr>
          <p:cNvSpPr>
            <a:spLocks noGrp="1"/>
          </p:cNvSpPr>
          <p:nvPr>
            <p:ph type="body" idx="1"/>
          </p:nvPr>
        </p:nvSpPr>
        <p:spPr/>
        <p:txBody>
          <a:bodyPr>
            <a:normAutofit/>
          </a:bodyPr>
          <a:lstStyle/>
          <a:p>
            <a:r>
              <a:rPr lang="en-US" sz="1400" b="1" u="sng" dirty="0"/>
              <a:t>Numbers 20:10-13</a:t>
            </a:r>
          </a:p>
          <a:p>
            <a:r>
              <a:rPr lang="en-US" dirty="0"/>
              <a:t>10 Then Moses and Aaron gathered the assembly together before the rock, and he said to them, "Hear now, you rebels: shall we bring water for you out of this rock?" </a:t>
            </a:r>
          </a:p>
          <a:p>
            <a:r>
              <a:rPr lang="en-US" dirty="0"/>
              <a:t>11 And Moses lifted up his hand and struck the rock with his staff twice, and water came out abundantly, and the congregation drank, and their livestock. </a:t>
            </a:r>
          </a:p>
          <a:p>
            <a:r>
              <a:rPr lang="en-US" dirty="0"/>
              <a:t>12 And the LORD said to Moses and Aaron, "Because you did not believe in me, to uphold me as holy in the eyes of the people of Israel, therefore you shall not bring this assembly into the land that I have given them." </a:t>
            </a:r>
          </a:p>
          <a:p>
            <a:r>
              <a:rPr lang="en-US" dirty="0"/>
              <a:t>13 These are the waters of </a:t>
            </a:r>
            <a:r>
              <a:rPr lang="en-US" dirty="0" err="1"/>
              <a:t>Meribah</a:t>
            </a:r>
            <a:r>
              <a:rPr lang="en-US" dirty="0"/>
              <a:t>, where the people of Israel quarreled with the LORD, and through them he showed himself holy.</a:t>
            </a:r>
          </a:p>
          <a:p>
            <a:endParaRPr lang="en-US" dirty="0"/>
          </a:p>
          <a:p>
            <a:r>
              <a:rPr lang="en-US" b="1" i="1" u="sng" dirty="0"/>
              <a:t>This passage provides insight into how good views people who take credit for something he did. Moses had done so much right, but he got puffed up and believed he had something to do with bringing the water out of the rock. Moses couldn’t get water out of a rock any more that you or I could he needed God to accomplish it. If God was displeased with this, how do you think he feels when people behave as if they are responsible for their own salvation?</a:t>
            </a:r>
          </a:p>
        </p:txBody>
      </p:sp>
      <p:sp>
        <p:nvSpPr>
          <p:cNvPr id="4" name="Slide Number Placeholder 3">
            <a:extLst>
              <a:ext uri="{FF2B5EF4-FFF2-40B4-BE49-F238E27FC236}">
                <a16:creationId xmlns:a16="http://schemas.microsoft.com/office/drawing/2014/main" id="{0A1657A5-CF01-A425-B01D-AA894976D857}"/>
              </a:ext>
            </a:extLst>
          </p:cNvPr>
          <p:cNvSpPr>
            <a:spLocks noGrp="1"/>
          </p:cNvSpPr>
          <p:nvPr>
            <p:ph type="sldNum" sz="quarter" idx="10"/>
          </p:nvPr>
        </p:nvSpPr>
        <p:spPr/>
        <p:txBody>
          <a:bodyPr/>
          <a:lstStyle/>
          <a:p>
            <a:fld id="{6100F70A-1BE6-4798-9290-F6F573D8AEF3}" type="slidenum">
              <a:rPr lang="en-US" smtClean="0"/>
              <a:t>11</a:t>
            </a:fld>
            <a:endParaRPr lang="en-US"/>
          </a:p>
        </p:txBody>
      </p:sp>
    </p:spTree>
    <p:extLst>
      <p:ext uri="{BB962C8B-B14F-4D97-AF65-F5344CB8AC3E}">
        <p14:creationId xmlns:p14="http://schemas.microsoft.com/office/powerpoint/2010/main" val="2117235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5D565-FC77-17A6-E492-3A53DE5FD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64AD4-7486-7FDB-436C-01110D563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B968CD-0DE4-16ED-31AC-065806E41036}"/>
              </a:ext>
            </a:extLst>
          </p:cNvPr>
          <p:cNvSpPr>
            <a:spLocks noGrp="1"/>
          </p:cNvSpPr>
          <p:nvPr>
            <p:ph type="body" idx="1"/>
          </p:nvPr>
        </p:nvSpPr>
        <p:spPr/>
        <p:txBody>
          <a:bodyPr>
            <a:normAutofit/>
          </a:bodyPr>
          <a:lstStyle/>
          <a:p>
            <a:r>
              <a:rPr lang="en-US" dirty="0"/>
              <a:t>We need to remember our place. We are the ones who need help, who are helplessly unable to save ourselves.</a:t>
            </a:r>
          </a:p>
        </p:txBody>
      </p:sp>
      <p:sp>
        <p:nvSpPr>
          <p:cNvPr id="4" name="Slide Number Placeholder 3">
            <a:extLst>
              <a:ext uri="{FF2B5EF4-FFF2-40B4-BE49-F238E27FC236}">
                <a16:creationId xmlns:a16="http://schemas.microsoft.com/office/drawing/2014/main" id="{35C2A16A-468C-241F-94FF-62500BBB679C}"/>
              </a:ext>
            </a:extLst>
          </p:cNvPr>
          <p:cNvSpPr>
            <a:spLocks noGrp="1"/>
          </p:cNvSpPr>
          <p:nvPr>
            <p:ph type="sldNum" sz="quarter" idx="10"/>
          </p:nvPr>
        </p:nvSpPr>
        <p:spPr/>
        <p:txBody>
          <a:bodyPr/>
          <a:lstStyle/>
          <a:p>
            <a:fld id="{6100F70A-1BE6-4798-9290-F6F573D8AEF3}" type="slidenum">
              <a:rPr lang="en-US" smtClean="0"/>
              <a:t>12</a:t>
            </a:fld>
            <a:endParaRPr lang="en-US"/>
          </a:p>
        </p:txBody>
      </p:sp>
    </p:spTree>
    <p:extLst>
      <p:ext uri="{BB962C8B-B14F-4D97-AF65-F5344CB8AC3E}">
        <p14:creationId xmlns:p14="http://schemas.microsoft.com/office/powerpoint/2010/main" val="384175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512CE-400D-B874-1A22-5041F00DADD5}"/>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2198CF-169B-8FD9-65AE-DB4A7DC8BD7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65A1AB-1B0C-1DB4-2099-CC080A41A0D0}"/>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5" name="Footer Placeholder 4">
            <a:extLst>
              <a:ext uri="{FF2B5EF4-FFF2-40B4-BE49-F238E27FC236}">
                <a16:creationId xmlns:a16="http://schemas.microsoft.com/office/drawing/2014/main" id="{0F56B3C9-7F78-8A24-F637-5C4897255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53F0E7-9837-93B5-840F-54B97E58AAF3}"/>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757650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27E6-BAD3-350D-C29F-24E3A854A7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27A54E-6C64-9E17-6427-1FF26920AA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F602E7-3584-7DD1-DD5D-9CFBA7EA6B8D}"/>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5" name="Footer Placeholder 4">
            <a:extLst>
              <a:ext uri="{FF2B5EF4-FFF2-40B4-BE49-F238E27FC236}">
                <a16:creationId xmlns:a16="http://schemas.microsoft.com/office/drawing/2014/main" id="{603C699C-BB2B-B6AB-FE97-0A66DC92E3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F480C6-C0DC-C4FB-838C-83F9848EE195}"/>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169979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83DC-3474-0124-0726-05A52FBD255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3CFDC0-BCEA-0DD8-C417-E41C433B2F09}"/>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B93ABF-EBC8-B502-9E89-17CE55DB6761}"/>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5" name="Footer Placeholder 4">
            <a:extLst>
              <a:ext uri="{FF2B5EF4-FFF2-40B4-BE49-F238E27FC236}">
                <a16:creationId xmlns:a16="http://schemas.microsoft.com/office/drawing/2014/main" id="{E6ACD624-BEB4-6F9E-3B7F-A0FDADB7D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CCBA93-8341-46E2-41AB-F5B27A91F2ED}"/>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2904688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41F6-765C-9164-A051-AFE06569AB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D89B8D-1050-9F23-6440-0C9165FA8EEF}"/>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8E2D85-F27B-224F-F99B-CB5D98099E15}"/>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8F85D3-832D-CEED-D4AF-13064A8C2BB5}"/>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6" name="Footer Placeholder 5">
            <a:extLst>
              <a:ext uri="{FF2B5EF4-FFF2-40B4-BE49-F238E27FC236}">
                <a16:creationId xmlns:a16="http://schemas.microsoft.com/office/drawing/2014/main" id="{4BB1A499-BF06-315D-1AC2-045548DD4D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7354C6-5CCF-119F-E607-F43201F31DD9}"/>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362362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1B97-1C5F-92E5-6553-472F27AD2A5D}"/>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6CC26E-8F86-6A79-CD67-DE39D8CE861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51E859-6695-21C7-F84F-4E67DBC58D0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8D7220-1212-D4DB-17B5-C7E6BD08E22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87FC0-E7FB-69B7-08CA-E5F0570CED1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1905F2-02FC-D393-3805-184BC87B6C13}"/>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8" name="Footer Placeholder 7">
            <a:extLst>
              <a:ext uri="{FF2B5EF4-FFF2-40B4-BE49-F238E27FC236}">
                <a16:creationId xmlns:a16="http://schemas.microsoft.com/office/drawing/2014/main" id="{F060DFDD-F437-AE96-4D29-5527689D0B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9CB6EC-AF27-C3CF-E435-0744EB6E4C58}"/>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754512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15329-A703-4F7A-3B1D-93EA7D210A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D021A1-95C2-2B9A-A380-9EE9688CE246}"/>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4" name="Footer Placeholder 3">
            <a:extLst>
              <a:ext uri="{FF2B5EF4-FFF2-40B4-BE49-F238E27FC236}">
                <a16:creationId xmlns:a16="http://schemas.microsoft.com/office/drawing/2014/main" id="{C43B860B-0E9F-B322-FC5C-9653830873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DB0AE0-86A9-20E2-C15A-BD1ACE49C578}"/>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840168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61DB86-4E57-E561-0248-DDC49954C473}"/>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3" name="Footer Placeholder 2">
            <a:extLst>
              <a:ext uri="{FF2B5EF4-FFF2-40B4-BE49-F238E27FC236}">
                <a16:creationId xmlns:a16="http://schemas.microsoft.com/office/drawing/2014/main" id="{B3358981-E240-5817-7557-765812A56E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3C088F-07B2-E1FD-C00F-32779FAEF734}"/>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3683169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87317-5755-EB34-AB33-17E1D5CE9ED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1B49E3-4F29-4329-161F-B77A5A4C664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C12AEE-AB47-B0EF-3DAA-0713EFCF92B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1E7172-6A7F-19B7-88C0-11C4CEECE709}"/>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6" name="Footer Placeholder 5">
            <a:extLst>
              <a:ext uri="{FF2B5EF4-FFF2-40B4-BE49-F238E27FC236}">
                <a16:creationId xmlns:a16="http://schemas.microsoft.com/office/drawing/2014/main" id="{15F633FC-755C-1644-FC76-3616200647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FEDDD9-5576-BEF3-38F0-56C9D5A22A27}"/>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3396042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13B8A-EE29-1AC1-03B6-57EEB22B36A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F8D84C-9860-22DE-646F-3AC31148513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158A06-3E36-AE7A-1CE9-80E34012A21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22C3CA-65E7-D093-4FEE-774B107D963A}"/>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6" name="Footer Placeholder 5">
            <a:extLst>
              <a:ext uri="{FF2B5EF4-FFF2-40B4-BE49-F238E27FC236}">
                <a16:creationId xmlns:a16="http://schemas.microsoft.com/office/drawing/2014/main" id="{5FE96AB1-6617-530E-A452-E778DD13A1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450000-7C04-F509-B079-FF5D2C24EB0C}"/>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1298722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491BB-99C7-7420-DE80-F259E99989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4FF899-7ADA-179A-0600-9CBB4B7704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407521-F862-F5FE-F625-4E9D659B93E4}"/>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5" name="Footer Placeholder 4">
            <a:extLst>
              <a:ext uri="{FF2B5EF4-FFF2-40B4-BE49-F238E27FC236}">
                <a16:creationId xmlns:a16="http://schemas.microsoft.com/office/drawing/2014/main" id="{98A5B990-12F6-41FA-FF8C-D0F9B79B7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56A90-7B88-B4C8-7896-74F5B6A3FB33}"/>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1784756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275AB1-D45B-6E04-17BF-EFAE0DBC9F5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5F9552-0099-20AD-A369-CF990ACF7D0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3C6543-6C5F-81E5-AB1B-7FE2DC80BA55}"/>
              </a:ext>
            </a:extLst>
          </p:cNvPr>
          <p:cNvSpPr>
            <a:spLocks noGrp="1"/>
          </p:cNvSpPr>
          <p:nvPr>
            <p:ph type="dt" sz="half" idx="10"/>
          </p:nvPr>
        </p:nvSpPr>
        <p:spPr/>
        <p:txBody>
          <a:bodyPr/>
          <a:lstStyle/>
          <a:p>
            <a:fld id="{F0A7A881-4A96-4734-81B3-F259DCE8C65B}" type="datetimeFigureOut">
              <a:rPr lang="en-US" smtClean="0"/>
              <a:t>2/28/2025</a:t>
            </a:fld>
            <a:endParaRPr lang="en-US"/>
          </a:p>
        </p:txBody>
      </p:sp>
      <p:sp>
        <p:nvSpPr>
          <p:cNvPr id="5" name="Footer Placeholder 4">
            <a:extLst>
              <a:ext uri="{FF2B5EF4-FFF2-40B4-BE49-F238E27FC236}">
                <a16:creationId xmlns:a16="http://schemas.microsoft.com/office/drawing/2014/main" id="{5B654871-61D2-8A5A-FE26-7EF2B87BE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D9F1AE-74B1-CFD4-13EB-A17107590DFA}"/>
              </a:ext>
            </a:extLst>
          </p:cNvPr>
          <p:cNvSpPr>
            <a:spLocks noGrp="1"/>
          </p:cNvSpPr>
          <p:nvPr>
            <p:ph type="sldNum" sz="quarter" idx="12"/>
          </p:nvPr>
        </p:nvSpPr>
        <p:spPr/>
        <p:txBody>
          <a:bodyPr/>
          <a:lstStyle/>
          <a:p>
            <a:fld id="{E68EF449-B741-4025-8D8E-8846D85DE6F5}" type="slidenum">
              <a:rPr lang="en-US" smtClean="0"/>
              <a:t>‹#›</a:t>
            </a:fld>
            <a:endParaRPr lang="en-US"/>
          </a:p>
        </p:txBody>
      </p:sp>
    </p:spTree>
    <p:extLst>
      <p:ext uri="{BB962C8B-B14F-4D97-AF65-F5344CB8AC3E}">
        <p14:creationId xmlns:p14="http://schemas.microsoft.com/office/powerpoint/2010/main" val="2265032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02A0DE-1A7A-8F2A-B7D7-A0F803EC563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48500D-D072-CF44-53CF-9240C7B4D47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B39B9F-85BD-81E0-D365-B63AEB865A1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A7A881-4A96-4734-81B3-F259DCE8C65B}" type="datetimeFigureOut">
              <a:rPr lang="en-US" smtClean="0"/>
              <a:t>2/28/2025</a:t>
            </a:fld>
            <a:endParaRPr lang="en-US"/>
          </a:p>
        </p:txBody>
      </p:sp>
      <p:sp>
        <p:nvSpPr>
          <p:cNvPr id="5" name="Footer Placeholder 4">
            <a:extLst>
              <a:ext uri="{FF2B5EF4-FFF2-40B4-BE49-F238E27FC236}">
                <a16:creationId xmlns:a16="http://schemas.microsoft.com/office/drawing/2014/main" id="{15181BCC-528B-B958-D2EF-B2FAF5050E95}"/>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1FCC419-8B25-7FC6-21A2-9D07663E87A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8EF449-B741-4025-8D8E-8846D85DE6F5}" type="slidenum">
              <a:rPr lang="en-US" smtClean="0"/>
              <a:t>‹#›</a:t>
            </a:fld>
            <a:endParaRPr lang="en-US"/>
          </a:p>
        </p:txBody>
      </p:sp>
    </p:spTree>
    <p:extLst>
      <p:ext uri="{BB962C8B-B14F-4D97-AF65-F5344CB8AC3E}">
        <p14:creationId xmlns:p14="http://schemas.microsoft.com/office/powerpoint/2010/main" val="2017230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5E7B60-5D62-B030-1D7A-E10A2B392369}"/>
              </a:ext>
            </a:extLst>
          </p:cNvPr>
          <p:cNvSpPr txBox="1"/>
          <p:nvPr/>
        </p:nvSpPr>
        <p:spPr>
          <a:xfrm>
            <a:off x="381000" y="4572000"/>
            <a:ext cx="8382000" cy="1261884"/>
          </a:xfrm>
          <a:prstGeom prst="rect">
            <a:avLst/>
          </a:prstGeom>
          <a:noFill/>
        </p:spPr>
        <p:txBody>
          <a:bodyPr wrap="square" rtlCol="0">
            <a:spAutoFit/>
          </a:bodyPr>
          <a:lstStyle/>
          <a:p>
            <a:r>
              <a:rPr lang="en-US" sz="2800" dirty="0"/>
              <a:t>Oh give thanks to the LORD, for he is good; for his steadfast love endures forever!</a:t>
            </a:r>
          </a:p>
          <a:p>
            <a:pPr algn="r"/>
            <a:r>
              <a:rPr lang="en-US" sz="2000" dirty="0"/>
              <a:t>I Chronicles 16:34</a:t>
            </a:r>
          </a:p>
        </p:txBody>
      </p:sp>
      <p:pic>
        <p:nvPicPr>
          <p:cNvPr id="3" name="Picture 2">
            <a:extLst>
              <a:ext uri="{FF2B5EF4-FFF2-40B4-BE49-F238E27FC236}">
                <a16:creationId xmlns:a16="http://schemas.microsoft.com/office/drawing/2014/main" id="{48DF573E-FA34-3BF0-BEE1-C7029806F9DE}"/>
              </a:ext>
            </a:extLst>
          </p:cNvPr>
          <p:cNvPicPr>
            <a:picLocks noChangeAspect="1"/>
          </p:cNvPicPr>
          <p:nvPr/>
        </p:nvPicPr>
        <p:blipFill>
          <a:blip r:embed="rId2"/>
          <a:srcRect t="12698" b="34921"/>
          <a:stretch/>
        </p:blipFill>
        <p:spPr>
          <a:xfrm>
            <a:off x="1409700" y="762000"/>
            <a:ext cx="6324600" cy="33128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6C35D6-1577-248D-A0A7-6F14624E9A5B}"/>
              </a:ext>
            </a:extLst>
          </p:cNvPr>
          <p:cNvSpPr txBox="1"/>
          <p:nvPr/>
        </p:nvSpPr>
        <p:spPr>
          <a:xfrm>
            <a:off x="457200" y="0"/>
            <a:ext cx="9216455" cy="1015663"/>
          </a:xfrm>
          <a:prstGeom prst="rect">
            <a:avLst/>
          </a:prstGeom>
          <a:noFill/>
        </p:spPr>
        <p:txBody>
          <a:bodyPr wrap="square" rtlCol="0">
            <a:spAutoFit/>
          </a:bodyPr>
          <a:lstStyle/>
          <a:p>
            <a:r>
              <a:rPr lang="en-US" sz="6000" dirty="0"/>
              <a:t>Give Thanks</a:t>
            </a:r>
          </a:p>
        </p:txBody>
      </p:sp>
      <p:pic>
        <p:nvPicPr>
          <p:cNvPr id="4" name="Picture 3">
            <a:extLst>
              <a:ext uri="{FF2B5EF4-FFF2-40B4-BE49-F238E27FC236}">
                <a16:creationId xmlns:a16="http://schemas.microsoft.com/office/drawing/2014/main" id="{F709DEDA-C152-1861-E052-9030DC7DDE4B}"/>
              </a:ext>
            </a:extLst>
          </p:cNvPr>
          <p:cNvPicPr>
            <a:picLocks noChangeAspect="1"/>
          </p:cNvPicPr>
          <p:nvPr/>
        </p:nvPicPr>
        <p:blipFill>
          <a:blip r:embed="rId3"/>
          <a:stretch>
            <a:fillRect/>
          </a:stretch>
        </p:blipFill>
        <p:spPr>
          <a:xfrm>
            <a:off x="1295400" y="1295400"/>
            <a:ext cx="6553200" cy="49133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50D3-79FD-41FF-B944-B7502AFE2FC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2176F9E-5B80-F6C2-9E34-9B88CDAB5CDC}"/>
              </a:ext>
            </a:extLst>
          </p:cNvPr>
          <p:cNvSpPr txBox="1"/>
          <p:nvPr/>
        </p:nvSpPr>
        <p:spPr>
          <a:xfrm>
            <a:off x="222700" y="1238071"/>
            <a:ext cx="4468083" cy="1200329"/>
          </a:xfrm>
          <a:prstGeom prst="rect">
            <a:avLst/>
          </a:prstGeom>
          <a:noFill/>
        </p:spPr>
        <p:txBody>
          <a:bodyPr wrap="none" rtlCol="0">
            <a:spAutoFit/>
          </a:bodyPr>
          <a:lstStyle/>
          <a:p>
            <a:pPr algn="ctr"/>
            <a:r>
              <a:rPr lang="en-US" sz="3600" dirty="0"/>
              <a:t>11 - references to self</a:t>
            </a:r>
          </a:p>
          <a:p>
            <a:pPr algn="ctr"/>
            <a:r>
              <a:rPr lang="en-US" sz="3600" dirty="0"/>
              <a:t>0 - references to God</a:t>
            </a:r>
          </a:p>
        </p:txBody>
      </p:sp>
      <p:sp>
        <p:nvSpPr>
          <p:cNvPr id="2" name="Rectangle 3">
            <a:extLst>
              <a:ext uri="{FF2B5EF4-FFF2-40B4-BE49-F238E27FC236}">
                <a16:creationId xmlns:a16="http://schemas.microsoft.com/office/drawing/2014/main" id="{6033CE6A-CD7F-F11D-5387-4F7A2C975A91}"/>
              </a:ext>
            </a:extLst>
          </p:cNvPr>
          <p:cNvSpPr txBox="1">
            <a:spLocks noChangeArrowheads="1"/>
          </p:cNvSpPr>
          <p:nvPr/>
        </p:nvSpPr>
        <p:spPr bwMode="auto">
          <a:xfrm>
            <a:off x="533400" y="2667000"/>
            <a:ext cx="80772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tx1"/>
              </a:buClr>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FFFFCC"/>
              </a:buClr>
              <a:buSzPct val="70000"/>
              <a:buFont typeface="Wingdings" panose="05000000000000000000" pitchFamily="2" charset="2"/>
              <a:buNone/>
              <a:tabLst/>
              <a:defRPr/>
            </a:pPr>
            <a:r>
              <a:rPr kumimoji="0" lang="en-US" altLang="en-US"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rich man:</a:t>
            </a:r>
          </a:p>
          <a:p>
            <a:pPr marR="0" lvl="0" algn="l" defTabSz="914400" rtl="0" eaLnBrk="1" fontAlgn="base" latinLnBrk="0" hangingPunct="1">
              <a:lnSpc>
                <a:spcPct val="100000"/>
              </a:lnSpc>
              <a:spcBef>
                <a:spcPct val="20000"/>
              </a:spcBef>
              <a:spcAft>
                <a:spcPct val="0"/>
              </a:spcAft>
              <a:buClr>
                <a:schemeClr val="tx1"/>
              </a:buClr>
              <a:buSzPct val="70000"/>
              <a:buFont typeface="Wingdings" panose="05000000000000000000" pitchFamily="2" charset="2"/>
              <a:buChar char="§"/>
              <a:tabLst/>
              <a:defRPr/>
            </a:pPr>
            <a:r>
              <a:rPr lang="en-US" altLang="en-US" sz="2400" dirty="0">
                <a:effectLst/>
                <a:latin typeface="Calibri" panose="020F0502020204030204" pitchFamily="34" charset="0"/>
                <a:ea typeface="Calibri" panose="020F0502020204030204" pitchFamily="34" charset="0"/>
                <a:cs typeface="Calibri" panose="020F0502020204030204" pitchFamily="34" charset="0"/>
              </a:rPr>
              <a:t>Never considered that he had been blessed</a:t>
            </a:r>
          </a:p>
          <a:p>
            <a:pPr marR="0" lvl="0" algn="l" defTabSz="914400" rtl="0" eaLnBrk="1" fontAlgn="base" latinLnBrk="0" hangingPunct="1">
              <a:lnSpc>
                <a:spcPct val="100000"/>
              </a:lnSpc>
              <a:spcBef>
                <a:spcPct val="20000"/>
              </a:spcBef>
              <a:spcAft>
                <a:spcPct val="0"/>
              </a:spcAft>
              <a:buClr>
                <a:schemeClr val="tx1"/>
              </a:buClr>
              <a:buSzPct val="70000"/>
              <a:buFont typeface="Wingdings" panose="05000000000000000000" pitchFamily="2" charset="2"/>
              <a:buChar char="§"/>
              <a:tabLst/>
              <a:defRPr/>
            </a:pPr>
            <a:r>
              <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Never considered thanking God for the</a:t>
            </a:r>
            <a:r>
              <a:rPr kumimoji="0" lang="en-US" altLang="en-US" sz="2400" b="0" i="0" u="none" strike="noStrike" kern="1200" cap="none"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blessings he had received</a:t>
            </a:r>
            <a:endPar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base" latinLnBrk="0" hangingPunct="1">
              <a:lnSpc>
                <a:spcPct val="100000"/>
              </a:lnSpc>
              <a:spcBef>
                <a:spcPct val="20000"/>
              </a:spcBef>
              <a:spcAft>
                <a:spcPct val="0"/>
              </a:spcAft>
              <a:buClr>
                <a:schemeClr val="tx1"/>
              </a:buClr>
              <a:buSzPct val="70000"/>
              <a:buFont typeface="Wingdings" panose="05000000000000000000" pitchFamily="2" charset="2"/>
              <a:buChar char="§"/>
              <a:tabLst/>
              <a:defRPr/>
            </a:pPr>
            <a:r>
              <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Never thought</a:t>
            </a:r>
            <a:r>
              <a:rPr kumimoji="0" lang="en-US" altLang="en-US" sz="2400" b="0" i="0" u="none" strike="noStrike" kern="1200" cap="none"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how</a:t>
            </a:r>
            <a:r>
              <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his good fortune could</a:t>
            </a:r>
            <a:r>
              <a:rPr kumimoji="0" lang="en-US" altLang="en-US" sz="2400" b="0" i="0" u="none" strike="noStrike" kern="1200" cap="none"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be shared with</a:t>
            </a:r>
            <a:r>
              <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others</a:t>
            </a:r>
          </a:p>
          <a:p>
            <a:pPr marR="0" lvl="0" algn="l" defTabSz="914400" rtl="0" eaLnBrk="1" fontAlgn="base" latinLnBrk="0" hangingPunct="1">
              <a:lnSpc>
                <a:spcPct val="100000"/>
              </a:lnSpc>
              <a:spcBef>
                <a:spcPct val="20000"/>
              </a:spcBef>
              <a:spcAft>
                <a:spcPct val="0"/>
              </a:spcAft>
              <a:buClr>
                <a:schemeClr val="tx1"/>
              </a:buClr>
              <a:buSzPct val="70000"/>
              <a:buFont typeface="Wingdings" panose="05000000000000000000" pitchFamily="2" charset="2"/>
              <a:buChar char="§"/>
              <a:tabLst/>
              <a:defRPr/>
            </a:pPr>
            <a:r>
              <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Never considered that the blessings received</a:t>
            </a:r>
            <a:r>
              <a:rPr kumimoji="0" lang="en-US" altLang="en-US" sz="2400" b="0" i="0" u="none" strike="noStrike" kern="1200" cap="none"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could be lost</a:t>
            </a:r>
            <a:endParaRPr kumimoji="0" lang="en-US" alt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20000"/>
              </a:spcBef>
              <a:spcAft>
                <a:spcPct val="0"/>
              </a:spcAft>
              <a:buClr>
                <a:srgbClr val="FFFFCC"/>
              </a:buClr>
              <a:buSzPct val="70000"/>
              <a:buFont typeface="Wingdings" panose="05000000000000000000" pitchFamily="2" charset="2"/>
              <a:buChar char="n"/>
              <a:tabLst/>
              <a:defRPr/>
            </a:pPr>
            <a:endParaRPr kumimoji="0" lang="en-US" altLang="en-US" sz="28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7D83E5C-774F-E15E-0FBF-EFF0976C1961}"/>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pic>
        <p:nvPicPr>
          <p:cNvPr id="3" name="Picture 2">
            <a:extLst>
              <a:ext uri="{FF2B5EF4-FFF2-40B4-BE49-F238E27FC236}">
                <a16:creationId xmlns:a16="http://schemas.microsoft.com/office/drawing/2014/main" id="{4CC4F4A7-E698-5DB7-E509-84471650CDCD}"/>
              </a:ext>
            </a:extLst>
          </p:cNvPr>
          <p:cNvPicPr>
            <a:picLocks noChangeAspect="1"/>
          </p:cNvPicPr>
          <p:nvPr/>
        </p:nvPicPr>
        <p:blipFill>
          <a:blip r:embed="rId3"/>
          <a:stretch>
            <a:fillRect/>
          </a:stretch>
        </p:blipFill>
        <p:spPr>
          <a:xfrm>
            <a:off x="4867119" y="178904"/>
            <a:ext cx="4070746" cy="2971800"/>
          </a:xfrm>
          <a:prstGeom prst="rect">
            <a:avLst/>
          </a:prstGeom>
        </p:spPr>
      </p:pic>
      <p:sp>
        <p:nvSpPr>
          <p:cNvPr id="6" name="TextBox 5">
            <a:extLst>
              <a:ext uri="{FF2B5EF4-FFF2-40B4-BE49-F238E27FC236}">
                <a16:creationId xmlns:a16="http://schemas.microsoft.com/office/drawing/2014/main" id="{41FE1B5C-D42D-314F-88FA-F0BE4D7D5F8E}"/>
              </a:ext>
            </a:extLst>
          </p:cNvPr>
          <p:cNvSpPr txBox="1"/>
          <p:nvPr/>
        </p:nvSpPr>
        <p:spPr>
          <a:xfrm>
            <a:off x="1143000" y="5780782"/>
            <a:ext cx="6858000" cy="1077218"/>
          </a:xfrm>
          <a:prstGeom prst="rect">
            <a:avLst/>
          </a:prstGeom>
          <a:noFill/>
        </p:spPr>
        <p:txBody>
          <a:bodyPr wrap="square" rtlCol="0">
            <a:spAutoFit/>
          </a:bodyPr>
          <a:lstStyle/>
          <a:p>
            <a:pPr algn="ctr"/>
            <a:r>
              <a:rPr lang="en-US" sz="3200" b="1" dirty="0"/>
              <a:t>Bottom line is he thought he was the center of everything</a:t>
            </a:r>
          </a:p>
        </p:txBody>
      </p:sp>
    </p:spTree>
    <p:extLst>
      <p:ext uri="{BB962C8B-B14F-4D97-AF65-F5344CB8AC3E}">
        <p14:creationId xmlns:p14="http://schemas.microsoft.com/office/powerpoint/2010/main" val="236870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7" presetClass="entr" presetSubtype="10" fill="hold" grpId="0"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 calcmode="lin" valueType="num">
                                      <p:cBhvr>
                                        <p:cTn id="16"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2">
                                            <p:txEl>
                                              <p:pRg st="0" end="0"/>
                                            </p:txEl>
                                          </p:spTgt>
                                        </p:tgtEl>
                                        <p:attrNameLst>
                                          <p:attrName>ppt_h</p:attrName>
                                        </p:attrNameLst>
                                      </p:cBhvr>
                                      <p:tavLst>
                                        <p:tav tm="0">
                                          <p:val>
                                            <p:strVal val="#ppt_h"/>
                                          </p:val>
                                        </p:tav>
                                        <p:tav tm="100000">
                                          <p:val>
                                            <p:strVal val="#ppt_h"/>
                                          </p:val>
                                        </p:tav>
                                      </p:tavLst>
                                    </p:anim>
                                  </p:childTnLst>
                                </p:cTn>
                              </p:par>
                              <p:par>
                                <p:cTn id="18" presetID="17" presetClass="entr" presetSubtype="10" fill="hold" grpId="0" nodeType="with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p:cTn id="20"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p:cTn id="26"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2">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 calcmode="lin" valueType="num">
                                      <p:cBhvr>
                                        <p:cTn id="3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9672C-A200-B373-FF7A-670C9D92F72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2E28139-5DD9-751D-D3F1-40E81DBB3C00}"/>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sp>
        <p:nvSpPr>
          <p:cNvPr id="7" name="TextBox 6">
            <a:extLst>
              <a:ext uri="{FF2B5EF4-FFF2-40B4-BE49-F238E27FC236}">
                <a16:creationId xmlns:a16="http://schemas.microsoft.com/office/drawing/2014/main" id="{7CA5742A-9C0E-7EEC-3F67-0D140F6EC700}"/>
              </a:ext>
            </a:extLst>
          </p:cNvPr>
          <p:cNvSpPr txBox="1"/>
          <p:nvPr/>
        </p:nvSpPr>
        <p:spPr>
          <a:xfrm>
            <a:off x="381000" y="914400"/>
            <a:ext cx="8382000" cy="1600438"/>
          </a:xfrm>
          <a:prstGeom prst="rect">
            <a:avLst/>
          </a:prstGeom>
          <a:noFill/>
        </p:spPr>
        <p:txBody>
          <a:bodyPr wrap="square">
            <a:spAutoFit/>
          </a:bodyPr>
          <a:lstStyle/>
          <a:p>
            <a:r>
              <a:rPr lang="en-US" sz="2000" dirty="0"/>
              <a:t>For </a:t>
            </a:r>
            <a:r>
              <a:rPr lang="en-US" sz="2000" b="1" dirty="0">
                <a:solidFill>
                  <a:srgbClr val="FF0000"/>
                </a:solidFill>
              </a:rPr>
              <a:t>by him all things were created</a:t>
            </a:r>
            <a:r>
              <a:rPr lang="en-US" sz="2000" dirty="0"/>
              <a:t>, in heaven and on earth, visible and invisible, whether thrones or dominions or rulers or authorities--</a:t>
            </a:r>
            <a:r>
              <a:rPr lang="en-US" sz="2000" b="1" dirty="0">
                <a:solidFill>
                  <a:srgbClr val="FF0000"/>
                </a:solidFill>
              </a:rPr>
              <a:t>all things were created through him and for him</a:t>
            </a:r>
            <a:r>
              <a:rPr lang="en-US" sz="2000" dirty="0"/>
              <a:t>. And he is before all things, and in him all things hold together.</a:t>
            </a:r>
          </a:p>
          <a:p>
            <a:pPr algn="r"/>
            <a:r>
              <a:rPr lang="en-US" dirty="0"/>
              <a:t>Colossians 1:16-17</a:t>
            </a:r>
          </a:p>
        </p:txBody>
      </p:sp>
      <p:pic>
        <p:nvPicPr>
          <p:cNvPr id="8" name="Picture 7">
            <a:extLst>
              <a:ext uri="{FF2B5EF4-FFF2-40B4-BE49-F238E27FC236}">
                <a16:creationId xmlns:a16="http://schemas.microsoft.com/office/drawing/2014/main" id="{C86C7076-70A4-9B8A-D0CA-B7FF659D68D6}"/>
              </a:ext>
            </a:extLst>
          </p:cNvPr>
          <p:cNvPicPr>
            <a:picLocks noChangeAspect="1"/>
          </p:cNvPicPr>
          <p:nvPr/>
        </p:nvPicPr>
        <p:blipFill>
          <a:blip r:embed="rId3"/>
          <a:stretch>
            <a:fillRect/>
          </a:stretch>
        </p:blipFill>
        <p:spPr>
          <a:xfrm>
            <a:off x="2992518" y="2378332"/>
            <a:ext cx="3158964" cy="2215990"/>
          </a:xfrm>
          <a:prstGeom prst="rect">
            <a:avLst/>
          </a:prstGeom>
          <a:ln>
            <a:noFill/>
          </a:ln>
          <a:effectLst>
            <a:softEdge rad="112500"/>
          </a:effectLst>
        </p:spPr>
      </p:pic>
      <p:sp>
        <p:nvSpPr>
          <p:cNvPr id="9" name="TextBox 8">
            <a:extLst>
              <a:ext uri="{FF2B5EF4-FFF2-40B4-BE49-F238E27FC236}">
                <a16:creationId xmlns:a16="http://schemas.microsoft.com/office/drawing/2014/main" id="{C616BCD3-05FB-2B69-D369-F180D898BEB3}"/>
              </a:ext>
            </a:extLst>
          </p:cNvPr>
          <p:cNvSpPr txBox="1"/>
          <p:nvPr/>
        </p:nvSpPr>
        <p:spPr>
          <a:xfrm>
            <a:off x="381000" y="4648200"/>
            <a:ext cx="8382000" cy="2215991"/>
          </a:xfrm>
          <a:prstGeom prst="rect">
            <a:avLst/>
          </a:prstGeom>
          <a:noFill/>
        </p:spPr>
        <p:txBody>
          <a:bodyPr wrap="square">
            <a:spAutoFit/>
          </a:bodyPr>
          <a:lstStyle/>
          <a:p>
            <a:r>
              <a:rPr lang="en-US" sz="2000" dirty="0"/>
              <a:t>Yours, O LORD, is the greatness and the power and the glory and the victory and the majesty, for </a:t>
            </a:r>
            <a:r>
              <a:rPr lang="en-US" sz="2000" b="1" dirty="0">
                <a:solidFill>
                  <a:srgbClr val="FF0000"/>
                </a:solidFill>
              </a:rPr>
              <a:t>all that is in the heavens and in the earth is yours</a:t>
            </a:r>
            <a:r>
              <a:rPr lang="en-US" sz="2000" dirty="0"/>
              <a:t>. Yours is the kingdom, O LORD, and you are exalted as head above all. Both </a:t>
            </a:r>
            <a:r>
              <a:rPr lang="en-US" sz="2000" b="1" dirty="0">
                <a:solidFill>
                  <a:srgbClr val="FF0000"/>
                </a:solidFill>
              </a:rPr>
              <a:t>riches and honor come from you</a:t>
            </a:r>
            <a:r>
              <a:rPr lang="en-US" sz="2000" dirty="0"/>
              <a:t>, and you rule over all. In your hand are power and might, and in your hand it is to make great and to give strength to all. And now we thank you, our God, and praise your glorious name.</a:t>
            </a:r>
          </a:p>
          <a:p>
            <a:pPr algn="r"/>
            <a:r>
              <a:rPr lang="en-US" dirty="0"/>
              <a:t>I Chronicles 29:11-13</a:t>
            </a:r>
          </a:p>
        </p:txBody>
      </p:sp>
    </p:spTree>
    <p:extLst>
      <p:ext uri="{BB962C8B-B14F-4D97-AF65-F5344CB8AC3E}">
        <p14:creationId xmlns:p14="http://schemas.microsoft.com/office/powerpoint/2010/main" val="326037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FEBB3-20F1-8DD2-F034-7EAD5CF6F9E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9EA96D1-E837-D5B9-57D9-E55FDBA14E5B}"/>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pic>
        <p:nvPicPr>
          <p:cNvPr id="2" name="Picture 1">
            <a:extLst>
              <a:ext uri="{FF2B5EF4-FFF2-40B4-BE49-F238E27FC236}">
                <a16:creationId xmlns:a16="http://schemas.microsoft.com/office/drawing/2014/main" id="{579E3851-BA2C-7714-C704-FCE1C30972E1}"/>
              </a:ext>
            </a:extLst>
          </p:cNvPr>
          <p:cNvPicPr>
            <a:picLocks noChangeAspect="1"/>
          </p:cNvPicPr>
          <p:nvPr/>
        </p:nvPicPr>
        <p:blipFill>
          <a:blip r:embed="rId3"/>
          <a:stretch>
            <a:fillRect/>
          </a:stretch>
        </p:blipFill>
        <p:spPr>
          <a:xfrm>
            <a:off x="1540708" y="1044729"/>
            <a:ext cx="6062584" cy="4546938"/>
          </a:xfrm>
          <a:prstGeom prst="rect">
            <a:avLst/>
          </a:prstGeom>
          <a:ln>
            <a:noFill/>
          </a:ln>
          <a:effectLst>
            <a:softEdge rad="112500"/>
          </a:effectLst>
        </p:spPr>
      </p:pic>
      <p:sp>
        <p:nvSpPr>
          <p:cNvPr id="3" name="TextBox 2">
            <a:extLst>
              <a:ext uri="{FF2B5EF4-FFF2-40B4-BE49-F238E27FC236}">
                <a16:creationId xmlns:a16="http://schemas.microsoft.com/office/drawing/2014/main" id="{5AA4BD1D-F944-CAB3-69CD-690E4FBD26BE}"/>
              </a:ext>
            </a:extLst>
          </p:cNvPr>
          <p:cNvSpPr txBox="1"/>
          <p:nvPr/>
        </p:nvSpPr>
        <p:spPr>
          <a:xfrm>
            <a:off x="381000" y="5720715"/>
            <a:ext cx="8382000" cy="984885"/>
          </a:xfrm>
          <a:prstGeom prst="rect">
            <a:avLst/>
          </a:prstGeom>
          <a:noFill/>
        </p:spPr>
        <p:txBody>
          <a:bodyPr wrap="square">
            <a:spAutoFit/>
          </a:bodyPr>
          <a:lstStyle/>
          <a:p>
            <a:r>
              <a:rPr lang="en-US" sz="2000" dirty="0"/>
              <a:t>do not be anxious about anything, but in everything by prayer and supplication </a:t>
            </a:r>
            <a:r>
              <a:rPr lang="en-US" sz="2000" b="1" dirty="0">
                <a:solidFill>
                  <a:srgbClr val="FF0000"/>
                </a:solidFill>
              </a:rPr>
              <a:t>with thanksgiving </a:t>
            </a:r>
            <a:r>
              <a:rPr lang="en-US" sz="2000" dirty="0"/>
              <a:t>let your requests be made known to God.</a:t>
            </a:r>
          </a:p>
          <a:p>
            <a:pPr algn="r"/>
            <a:r>
              <a:rPr lang="en-US" dirty="0"/>
              <a:t>Philippians 4:6</a:t>
            </a:r>
          </a:p>
        </p:txBody>
      </p:sp>
    </p:spTree>
    <p:extLst>
      <p:ext uri="{BB962C8B-B14F-4D97-AF65-F5344CB8AC3E}">
        <p14:creationId xmlns:p14="http://schemas.microsoft.com/office/powerpoint/2010/main" val="218548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6FFE4-5AE9-BB99-CC0B-77B2E870796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6EBF252-9B9B-1A4C-2D95-48C197699CEB}"/>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pic>
        <p:nvPicPr>
          <p:cNvPr id="1026" name="Picture 2" descr="Parable of the Prodigal Son">
            <a:extLst>
              <a:ext uri="{FF2B5EF4-FFF2-40B4-BE49-F238E27FC236}">
                <a16:creationId xmlns:a16="http://schemas.microsoft.com/office/drawing/2014/main" id="{A9601749-AB53-CDC8-8161-E47981FDA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071" y="228600"/>
            <a:ext cx="3946071"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BCF9A62-CCD9-BC6F-4923-ED8EC9674B77}"/>
              </a:ext>
            </a:extLst>
          </p:cNvPr>
          <p:cNvSpPr txBox="1"/>
          <p:nvPr/>
        </p:nvSpPr>
        <p:spPr>
          <a:xfrm>
            <a:off x="381000" y="1143000"/>
            <a:ext cx="4643451" cy="523220"/>
          </a:xfrm>
          <a:prstGeom prst="rect">
            <a:avLst/>
          </a:prstGeom>
          <a:noFill/>
        </p:spPr>
        <p:txBody>
          <a:bodyPr wrap="none" rtlCol="0">
            <a:spAutoFit/>
          </a:bodyPr>
          <a:lstStyle/>
          <a:p>
            <a:r>
              <a:rPr lang="en-US" sz="2800" b="1" dirty="0"/>
              <a:t>Prodigal Son: Luke 15:11-32</a:t>
            </a:r>
          </a:p>
        </p:txBody>
      </p:sp>
      <p:sp>
        <p:nvSpPr>
          <p:cNvPr id="7" name="TextBox 6">
            <a:extLst>
              <a:ext uri="{FF2B5EF4-FFF2-40B4-BE49-F238E27FC236}">
                <a16:creationId xmlns:a16="http://schemas.microsoft.com/office/drawing/2014/main" id="{9A475AD9-320A-FE2C-82E6-7BDB869A3749}"/>
              </a:ext>
            </a:extLst>
          </p:cNvPr>
          <p:cNvSpPr txBox="1"/>
          <p:nvPr/>
        </p:nvSpPr>
        <p:spPr>
          <a:xfrm>
            <a:off x="715071" y="3276600"/>
            <a:ext cx="7848600" cy="2862322"/>
          </a:xfrm>
          <a:prstGeom prst="rect">
            <a:avLst/>
          </a:prstGeom>
          <a:noFill/>
        </p:spPr>
        <p:txBody>
          <a:bodyPr wrap="square">
            <a:spAutoFit/>
          </a:bodyPr>
          <a:lstStyle/>
          <a:p>
            <a:r>
              <a:rPr lang="en-US" sz="2000" dirty="0"/>
              <a:t>And he said to him, 'Your brother has come, and your father has killed the fattened calf, because he has received him back safe and sound.' But he was angry and refused to go in. His father came out and entreated him, but he answered his father, 'Look, these many years I have served you, and I never disobeyed your command, yet you never gave me a young goat, that I might celebrate with my friends. But when this son of yours came, who has devoured your property with prostitutes, you killed the fattened calf for him!’</a:t>
            </a:r>
          </a:p>
          <a:p>
            <a:pPr algn="r"/>
            <a:r>
              <a:rPr lang="en-US" dirty="0"/>
              <a:t>Luke 15:27-30</a:t>
            </a:r>
          </a:p>
        </p:txBody>
      </p:sp>
    </p:spTree>
    <p:extLst>
      <p:ext uri="{BB962C8B-B14F-4D97-AF65-F5344CB8AC3E}">
        <p14:creationId xmlns:p14="http://schemas.microsoft.com/office/powerpoint/2010/main" val="3818937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B1461-39F8-E27F-BC76-BF4D3588F38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627C97A-9120-D910-3670-FDFF7B90A6ED}"/>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pic>
        <p:nvPicPr>
          <p:cNvPr id="2" name="Picture 1">
            <a:extLst>
              <a:ext uri="{FF2B5EF4-FFF2-40B4-BE49-F238E27FC236}">
                <a16:creationId xmlns:a16="http://schemas.microsoft.com/office/drawing/2014/main" id="{233FC475-CCAB-B91E-A566-7CD6046743F8}"/>
              </a:ext>
            </a:extLst>
          </p:cNvPr>
          <p:cNvPicPr>
            <a:picLocks noChangeAspect="1"/>
          </p:cNvPicPr>
          <p:nvPr/>
        </p:nvPicPr>
        <p:blipFill>
          <a:blip r:embed="rId3"/>
          <a:stretch>
            <a:fillRect/>
          </a:stretch>
        </p:blipFill>
        <p:spPr>
          <a:xfrm>
            <a:off x="374916" y="1110452"/>
            <a:ext cx="4004028" cy="5595148"/>
          </a:xfrm>
          <a:prstGeom prst="rect">
            <a:avLst/>
          </a:prstGeom>
        </p:spPr>
      </p:pic>
      <p:sp>
        <p:nvSpPr>
          <p:cNvPr id="7" name="TextBox 6">
            <a:extLst>
              <a:ext uri="{FF2B5EF4-FFF2-40B4-BE49-F238E27FC236}">
                <a16:creationId xmlns:a16="http://schemas.microsoft.com/office/drawing/2014/main" id="{8D4E71A6-14C9-702D-8C9C-C65DBB4794BB}"/>
              </a:ext>
            </a:extLst>
          </p:cNvPr>
          <p:cNvSpPr txBox="1"/>
          <p:nvPr/>
        </p:nvSpPr>
        <p:spPr>
          <a:xfrm>
            <a:off x="4191000" y="2321004"/>
            <a:ext cx="4220271" cy="2215991"/>
          </a:xfrm>
          <a:prstGeom prst="rect">
            <a:avLst/>
          </a:prstGeom>
          <a:noFill/>
        </p:spPr>
        <p:txBody>
          <a:bodyPr wrap="square">
            <a:spAutoFit/>
          </a:bodyPr>
          <a:lstStyle/>
          <a:p>
            <a:r>
              <a:rPr lang="en-US" sz="2000" dirty="0"/>
              <a:t>The Pharisee, standing by himself, prayed thus: 'God, I thank you that I am not like other men, extortioners, unjust, adulterers, or even like this tax collector. I fast twice a week; I give tithes of all that I get.'</a:t>
            </a:r>
          </a:p>
          <a:p>
            <a:pPr algn="r"/>
            <a:r>
              <a:rPr lang="en-US" dirty="0"/>
              <a:t>Luke 18:11-12</a:t>
            </a:r>
          </a:p>
        </p:txBody>
      </p:sp>
    </p:spTree>
    <p:extLst>
      <p:ext uri="{BB962C8B-B14F-4D97-AF65-F5344CB8AC3E}">
        <p14:creationId xmlns:p14="http://schemas.microsoft.com/office/powerpoint/2010/main" val="229960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CBBC-2C90-DCCD-BE44-7640F2F9BD3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291ABF8-57BC-787E-001B-3BB0AF3D9D98}"/>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sp>
        <p:nvSpPr>
          <p:cNvPr id="7" name="TextBox 6">
            <a:extLst>
              <a:ext uri="{FF2B5EF4-FFF2-40B4-BE49-F238E27FC236}">
                <a16:creationId xmlns:a16="http://schemas.microsoft.com/office/drawing/2014/main" id="{5FFA472C-6D78-99E3-CD6A-2188045A657B}"/>
              </a:ext>
            </a:extLst>
          </p:cNvPr>
          <p:cNvSpPr txBox="1"/>
          <p:nvPr/>
        </p:nvSpPr>
        <p:spPr>
          <a:xfrm>
            <a:off x="304801" y="4258032"/>
            <a:ext cx="8534400" cy="2523768"/>
          </a:xfrm>
          <a:prstGeom prst="rect">
            <a:avLst/>
          </a:prstGeom>
          <a:noFill/>
        </p:spPr>
        <p:txBody>
          <a:bodyPr wrap="square">
            <a:spAutoFit/>
          </a:bodyPr>
          <a:lstStyle/>
          <a:p>
            <a:r>
              <a:rPr lang="en-US" sz="2000" dirty="0"/>
              <a:t>"Will any one of you who has a servant plowing or keeping sheep say to him when he has come in from the field, 'Come at once and recline at table'? Will he not rather say to him, 'Prepare supper for me, and dress properly, and serve me while I eat and drink, and afterward you will eat and drink'? Does he thank the servant because he did what was commanded? So you also, when you have done all that you were commanded, say, </a:t>
            </a:r>
            <a:r>
              <a:rPr lang="en-US" sz="2000" b="1" dirty="0">
                <a:solidFill>
                  <a:srgbClr val="FF0000"/>
                </a:solidFill>
              </a:rPr>
              <a:t>'We are unworthy servants;</a:t>
            </a:r>
            <a:r>
              <a:rPr lang="en-US" sz="2000" dirty="0"/>
              <a:t> </a:t>
            </a:r>
            <a:r>
              <a:rPr lang="en-US" sz="2000" b="1" dirty="0">
                <a:solidFill>
                  <a:srgbClr val="FF0000"/>
                </a:solidFill>
              </a:rPr>
              <a:t>we have only done what was our duty</a:t>
            </a:r>
            <a:r>
              <a:rPr lang="en-US" sz="2000" dirty="0"/>
              <a:t>.'"</a:t>
            </a:r>
          </a:p>
          <a:p>
            <a:pPr algn="r"/>
            <a:r>
              <a:rPr lang="en-US" dirty="0"/>
              <a:t>Luke 17:7-10</a:t>
            </a:r>
          </a:p>
        </p:txBody>
      </p:sp>
      <p:pic>
        <p:nvPicPr>
          <p:cNvPr id="3" name="Picture 2">
            <a:extLst>
              <a:ext uri="{FF2B5EF4-FFF2-40B4-BE49-F238E27FC236}">
                <a16:creationId xmlns:a16="http://schemas.microsoft.com/office/drawing/2014/main" id="{AFC60791-8CC6-4A25-D4DA-B0987C879A19}"/>
              </a:ext>
            </a:extLst>
          </p:cNvPr>
          <p:cNvPicPr>
            <a:picLocks noChangeAspect="1"/>
          </p:cNvPicPr>
          <p:nvPr/>
        </p:nvPicPr>
        <p:blipFill>
          <a:blip r:embed="rId3"/>
          <a:stretch>
            <a:fillRect/>
          </a:stretch>
        </p:blipFill>
        <p:spPr>
          <a:xfrm>
            <a:off x="1783733" y="991310"/>
            <a:ext cx="5576534" cy="3132153"/>
          </a:xfrm>
          <a:prstGeom prst="rect">
            <a:avLst/>
          </a:prstGeom>
          <a:ln>
            <a:noFill/>
          </a:ln>
          <a:effectLst>
            <a:softEdge rad="112500"/>
          </a:effectLst>
        </p:spPr>
      </p:pic>
    </p:spTree>
    <p:extLst>
      <p:ext uri="{BB962C8B-B14F-4D97-AF65-F5344CB8AC3E}">
        <p14:creationId xmlns:p14="http://schemas.microsoft.com/office/powerpoint/2010/main" val="813391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93F8A-264B-AE6E-B8DA-DA4BAB1BFB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A7138B1-5368-C836-1082-1DF9E06B8849}"/>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sp>
        <p:nvSpPr>
          <p:cNvPr id="7" name="TextBox 6">
            <a:extLst>
              <a:ext uri="{FF2B5EF4-FFF2-40B4-BE49-F238E27FC236}">
                <a16:creationId xmlns:a16="http://schemas.microsoft.com/office/drawing/2014/main" id="{85BCC261-6A01-CE49-6F84-720127D84A25}"/>
              </a:ext>
            </a:extLst>
          </p:cNvPr>
          <p:cNvSpPr txBox="1"/>
          <p:nvPr/>
        </p:nvSpPr>
        <p:spPr>
          <a:xfrm>
            <a:off x="228600" y="4267200"/>
            <a:ext cx="8686800" cy="2523768"/>
          </a:xfrm>
          <a:prstGeom prst="rect">
            <a:avLst/>
          </a:prstGeom>
          <a:noFill/>
        </p:spPr>
        <p:txBody>
          <a:bodyPr wrap="square">
            <a:spAutoFit/>
          </a:bodyPr>
          <a:lstStyle/>
          <a:p>
            <a:r>
              <a:rPr lang="en-US" sz="2000" dirty="0"/>
              <a:t>And so, from the day we heard, we have not ceased to pray for you, asking that you may be filled with the knowledge of his will in all spiritual wisdom and understanding, so as to walk in a manner worthy of the Lord, fully pleasing to him: bearing fruit in every good work and increasing in the knowledge of God; being strengthened with all power, according to his glorious might, for all endurance and patience with joy; </a:t>
            </a:r>
            <a:r>
              <a:rPr lang="en-US" sz="2000" b="1" dirty="0">
                <a:solidFill>
                  <a:srgbClr val="FF0000"/>
                </a:solidFill>
              </a:rPr>
              <a:t>giving thanks to the Father, who has qualified you to share in the inheritance </a:t>
            </a:r>
            <a:r>
              <a:rPr lang="en-US" sz="2000" dirty="0"/>
              <a:t>of the saints in light.</a:t>
            </a:r>
          </a:p>
          <a:p>
            <a:pPr algn="r"/>
            <a:r>
              <a:rPr lang="en-US" dirty="0"/>
              <a:t>Colossians 1:9-12</a:t>
            </a:r>
          </a:p>
        </p:txBody>
      </p:sp>
      <p:pic>
        <p:nvPicPr>
          <p:cNvPr id="4" name="Picture 3">
            <a:extLst>
              <a:ext uri="{FF2B5EF4-FFF2-40B4-BE49-F238E27FC236}">
                <a16:creationId xmlns:a16="http://schemas.microsoft.com/office/drawing/2014/main" id="{9C49A48A-923B-AEA7-92C0-1DE2CD077151}"/>
              </a:ext>
            </a:extLst>
          </p:cNvPr>
          <p:cNvPicPr>
            <a:picLocks noChangeAspect="1"/>
          </p:cNvPicPr>
          <p:nvPr/>
        </p:nvPicPr>
        <p:blipFill>
          <a:blip r:embed="rId3"/>
          <a:stretch>
            <a:fillRect/>
          </a:stretch>
        </p:blipFill>
        <p:spPr>
          <a:xfrm>
            <a:off x="1782535" y="990600"/>
            <a:ext cx="5578929" cy="3124200"/>
          </a:xfrm>
          <a:prstGeom prst="rect">
            <a:avLst/>
          </a:prstGeom>
        </p:spPr>
      </p:pic>
    </p:spTree>
    <p:extLst>
      <p:ext uri="{BB962C8B-B14F-4D97-AF65-F5344CB8AC3E}">
        <p14:creationId xmlns:p14="http://schemas.microsoft.com/office/powerpoint/2010/main" val="44274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46F0A-0B9B-0912-EA92-DFD0E661680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279FE4D-00D6-C525-76B9-FB078745FB86}"/>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pic>
        <p:nvPicPr>
          <p:cNvPr id="2" name="Picture 1">
            <a:extLst>
              <a:ext uri="{FF2B5EF4-FFF2-40B4-BE49-F238E27FC236}">
                <a16:creationId xmlns:a16="http://schemas.microsoft.com/office/drawing/2014/main" id="{46C81C42-C147-5057-BD2A-6DEF6CC0C7D8}"/>
              </a:ext>
            </a:extLst>
          </p:cNvPr>
          <p:cNvPicPr>
            <a:picLocks noChangeAspect="1"/>
          </p:cNvPicPr>
          <p:nvPr/>
        </p:nvPicPr>
        <p:blipFill>
          <a:blip r:embed="rId3"/>
          <a:stretch>
            <a:fillRect/>
          </a:stretch>
        </p:blipFill>
        <p:spPr>
          <a:xfrm>
            <a:off x="0" y="1333500"/>
            <a:ext cx="9144000" cy="5143500"/>
          </a:xfrm>
          <a:prstGeom prst="rect">
            <a:avLst/>
          </a:prstGeom>
        </p:spPr>
      </p:pic>
    </p:spTree>
    <p:extLst>
      <p:ext uri="{BB962C8B-B14F-4D97-AF65-F5344CB8AC3E}">
        <p14:creationId xmlns:p14="http://schemas.microsoft.com/office/powerpoint/2010/main" val="1042867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72DA-06A5-DC0D-B82B-DAB323C8D1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63F6A27-1543-1B7F-BD3A-DB401739F1B6}"/>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pic>
        <p:nvPicPr>
          <p:cNvPr id="4" name="Picture 3">
            <a:extLst>
              <a:ext uri="{FF2B5EF4-FFF2-40B4-BE49-F238E27FC236}">
                <a16:creationId xmlns:a16="http://schemas.microsoft.com/office/drawing/2014/main" id="{4CFAB013-C01B-0063-4769-AD8FA8894DD7}"/>
              </a:ext>
            </a:extLst>
          </p:cNvPr>
          <p:cNvPicPr>
            <a:picLocks noChangeAspect="1"/>
          </p:cNvPicPr>
          <p:nvPr/>
        </p:nvPicPr>
        <p:blipFill>
          <a:blip r:embed="rId3"/>
          <a:stretch>
            <a:fillRect/>
          </a:stretch>
        </p:blipFill>
        <p:spPr>
          <a:xfrm>
            <a:off x="4572000" y="293890"/>
            <a:ext cx="4563170" cy="3424789"/>
          </a:xfrm>
          <a:prstGeom prst="rect">
            <a:avLst/>
          </a:prstGeom>
          <a:ln>
            <a:noFill/>
          </a:ln>
          <a:effectLst>
            <a:softEdge rad="112500"/>
          </a:effectLst>
        </p:spPr>
      </p:pic>
      <p:sp>
        <p:nvSpPr>
          <p:cNvPr id="7" name="TextBox 6">
            <a:extLst>
              <a:ext uri="{FF2B5EF4-FFF2-40B4-BE49-F238E27FC236}">
                <a16:creationId xmlns:a16="http://schemas.microsoft.com/office/drawing/2014/main" id="{DF89DDF4-B786-D63A-E3FC-E7A145391158}"/>
              </a:ext>
            </a:extLst>
          </p:cNvPr>
          <p:cNvSpPr txBox="1"/>
          <p:nvPr/>
        </p:nvSpPr>
        <p:spPr>
          <a:xfrm>
            <a:off x="304800" y="3718679"/>
            <a:ext cx="8534400" cy="3139321"/>
          </a:xfrm>
          <a:prstGeom prst="rect">
            <a:avLst/>
          </a:prstGeom>
          <a:noFill/>
        </p:spPr>
        <p:txBody>
          <a:bodyPr wrap="square">
            <a:spAutoFit/>
          </a:bodyPr>
          <a:lstStyle/>
          <a:p>
            <a:r>
              <a:rPr lang="en-US" sz="2000" dirty="0"/>
              <a:t>Then Moses and Aaron gathered the assembly together before the rock, and he said to them, </a:t>
            </a:r>
            <a:r>
              <a:rPr lang="en-US" sz="2000" b="1" dirty="0">
                <a:solidFill>
                  <a:srgbClr val="FF0000"/>
                </a:solidFill>
              </a:rPr>
              <a:t>"Hear now, you rebels: shall we bring water for you out of this rock?"</a:t>
            </a:r>
            <a:r>
              <a:rPr lang="en-US" sz="2000" dirty="0"/>
              <a:t> And Moses lifted up his hand and struck the rock with his staff twice, and water came out abundantly, and the congregation drank, and their livestock. And the LORD said to Moses and Aaron, </a:t>
            </a:r>
            <a:r>
              <a:rPr lang="en-US" sz="2000" b="1" dirty="0">
                <a:solidFill>
                  <a:srgbClr val="FF0000"/>
                </a:solidFill>
              </a:rPr>
              <a:t>"Because you did not believe in me, to uphold me as holy in the eyes of the people of Israel, therefore you shall not bring this assembly into the land that I have given them."</a:t>
            </a:r>
            <a:r>
              <a:rPr lang="en-US" sz="2000" dirty="0"/>
              <a:t> These are the waters of </a:t>
            </a:r>
            <a:r>
              <a:rPr lang="en-US" sz="2000" dirty="0" err="1"/>
              <a:t>Meribah</a:t>
            </a:r>
            <a:r>
              <a:rPr lang="en-US" sz="2000" dirty="0"/>
              <a:t>, where the people of Israel quarreled with the LORD, and through them he showed himself holy.,</a:t>
            </a:r>
          </a:p>
          <a:p>
            <a:pPr algn="r"/>
            <a:r>
              <a:rPr lang="en-US" dirty="0"/>
              <a:t>Numbers 20:10-13</a:t>
            </a:r>
          </a:p>
        </p:txBody>
      </p:sp>
    </p:spTree>
    <p:extLst>
      <p:ext uri="{BB962C8B-B14F-4D97-AF65-F5344CB8AC3E}">
        <p14:creationId xmlns:p14="http://schemas.microsoft.com/office/powerpoint/2010/main" val="3136006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C5ED-9ABA-EF55-DD06-EF1C316B4D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9EA60C-A6B2-A602-C139-27B58E238EE0}"/>
              </a:ext>
            </a:extLst>
          </p:cNvPr>
          <p:cNvSpPr txBox="1"/>
          <p:nvPr/>
        </p:nvSpPr>
        <p:spPr>
          <a:xfrm>
            <a:off x="457200" y="0"/>
            <a:ext cx="4182171" cy="1015663"/>
          </a:xfrm>
          <a:prstGeom prst="rect">
            <a:avLst/>
          </a:prstGeom>
          <a:noFill/>
        </p:spPr>
        <p:txBody>
          <a:bodyPr wrap="none" rtlCol="0">
            <a:spAutoFit/>
          </a:bodyPr>
          <a:lstStyle/>
          <a:p>
            <a:r>
              <a:rPr lang="en-US" sz="6000" dirty="0"/>
              <a:t>Give Thanks</a:t>
            </a:r>
          </a:p>
        </p:txBody>
      </p:sp>
      <p:sp>
        <p:nvSpPr>
          <p:cNvPr id="3" name="TextBox 2">
            <a:extLst>
              <a:ext uri="{FF2B5EF4-FFF2-40B4-BE49-F238E27FC236}">
                <a16:creationId xmlns:a16="http://schemas.microsoft.com/office/drawing/2014/main" id="{1EACBF40-D256-A246-F828-4AAF646B9594}"/>
              </a:ext>
            </a:extLst>
          </p:cNvPr>
          <p:cNvSpPr txBox="1"/>
          <p:nvPr/>
        </p:nvSpPr>
        <p:spPr>
          <a:xfrm>
            <a:off x="152400" y="2438400"/>
            <a:ext cx="8915400" cy="1138773"/>
          </a:xfrm>
          <a:prstGeom prst="rect">
            <a:avLst/>
          </a:prstGeom>
          <a:noFill/>
        </p:spPr>
        <p:txBody>
          <a:bodyPr wrap="square">
            <a:spAutoFit/>
          </a:bodyPr>
          <a:lstStyle/>
          <a:p>
            <a:r>
              <a:rPr lang="en-US" sz="4000" dirty="0"/>
              <a:t>He must increase, but I must decrease.</a:t>
            </a:r>
          </a:p>
          <a:p>
            <a:pPr algn="r"/>
            <a:r>
              <a:rPr lang="en-US" sz="2800" dirty="0"/>
              <a:t>John 3:30</a:t>
            </a:r>
          </a:p>
        </p:txBody>
      </p:sp>
    </p:spTree>
    <p:extLst>
      <p:ext uri="{BB962C8B-B14F-4D97-AF65-F5344CB8AC3E}">
        <p14:creationId xmlns:p14="http://schemas.microsoft.com/office/powerpoint/2010/main" val="357186046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2474</TotalTime>
  <Words>3515</Words>
  <Application>Microsoft Office PowerPoint</Application>
  <PresentationFormat>On-screen Show (4:3)</PresentationFormat>
  <Paragraphs>147</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Wingdings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Pella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hetrickma</dc:creator>
  <cp:lastModifiedBy>Hetrick, Mark</cp:lastModifiedBy>
  <cp:revision>95</cp:revision>
  <dcterms:created xsi:type="dcterms:W3CDTF">2011-03-17T16:42:30Z</dcterms:created>
  <dcterms:modified xsi:type="dcterms:W3CDTF">2025-02-28T19:43:16Z</dcterms:modified>
</cp:coreProperties>
</file>