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9" r:id="rId4"/>
    <p:sldId id="263" r:id="rId5"/>
    <p:sldId id="269" r:id="rId6"/>
    <p:sldId id="265" r:id="rId7"/>
    <p:sldId id="266" r:id="rId8"/>
    <p:sldId id="270" r:id="rId9"/>
    <p:sldId id="262" r:id="rId10"/>
    <p:sldId id="258" r:id="rId11"/>
    <p:sldId id="267"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063" autoAdjust="0"/>
  </p:normalViewPr>
  <p:slideViewPr>
    <p:cSldViewPr snapToGrid="0">
      <p:cViewPr varScale="1">
        <p:scale>
          <a:sx n="46" d="100"/>
          <a:sy n="46" d="100"/>
        </p:scale>
        <p:origin x="2016"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F8F60E-E4F3-4867-AC60-B1F9A890D8DC}" type="datetimeFigureOut">
              <a:rPr lang="en-US" smtClean="0"/>
              <a:t>3/22/2025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96A30-427B-4C59-BC9F-0E2108ABF7E4}" type="slidenum">
              <a:rPr lang="en-US" smtClean="0"/>
              <a:t>‹#›</a:t>
            </a:fld>
            <a:endParaRPr lang="en-US"/>
          </a:p>
        </p:txBody>
      </p:sp>
    </p:spTree>
    <p:extLst>
      <p:ext uri="{BB962C8B-B14F-4D97-AF65-F5344CB8AC3E}">
        <p14:creationId xmlns:p14="http://schemas.microsoft.com/office/powerpoint/2010/main" val="4221320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II Corinthians 11:2-4</a:t>
            </a:r>
          </a:p>
          <a:p>
            <a:r>
              <a:rPr lang="en-US" dirty="0"/>
              <a:t>2 For I feel a divine jealousy for you, since I betrothed you to one husband, to present you as a pure virgin to Christ. </a:t>
            </a:r>
          </a:p>
          <a:p>
            <a:r>
              <a:rPr lang="en-US" dirty="0"/>
              <a:t>3 But I am afraid that as the serpent deceived Eve by his cunning, your thoughts will be led astray from a sincere and pure devotion to Christ. </a:t>
            </a:r>
          </a:p>
          <a:p>
            <a:r>
              <a:rPr lang="en-US" dirty="0"/>
              <a:t>4 For if someone comes and proclaims </a:t>
            </a:r>
            <a:r>
              <a:rPr lang="en-US" b="1" u="sng" dirty="0"/>
              <a:t>another Jesus </a:t>
            </a:r>
            <a:r>
              <a:rPr lang="en-US" dirty="0"/>
              <a:t>than the one we proclaimed, or if you receive a different spirit from the one you received, or if you accept a different gospel from the one you accepted, you put up with it readily enough.</a:t>
            </a:r>
          </a:p>
        </p:txBody>
      </p:sp>
      <p:sp>
        <p:nvSpPr>
          <p:cNvPr id="4" name="Slide Number Placeholder 3"/>
          <p:cNvSpPr>
            <a:spLocks noGrp="1"/>
          </p:cNvSpPr>
          <p:nvPr>
            <p:ph type="sldNum" sz="quarter" idx="5"/>
          </p:nvPr>
        </p:nvSpPr>
        <p:spPr/>
        <p:txBody>
          <a:bodyPr/>
          <a:lstStyle/>
          <a:p>
            <a:fld id="{45E96A30-427B-4C59-BC9F-0E2108ABF7E4}" type="slidenum">
              <a:rPr lang="en-US" smtClean="0"/>
              <a:t>1</a:t>
            </a:fld>
            <a:endParaRPr lang="en-US"/>
          </a:p>
        </p:txBody>
      </p:sp>
    </p:spTree>
    <p:extLst>
      <p:ext uri="{BB962C8B-B14F-4D97-AF65-F5344CB8AC3E}">
        <p14:creationId xmlns:p14="http://schemas.microsoft.com/office/powerpoint/2010/main" val="2411284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Galatians 1:6-7 </a:t>
            </a:r>
          </a:p>
          <a:p>
            <a:r>
              <a:rPr lang="en-US" dirty="0"/>
              <a:t>6 I am astonished that you are so quickly deserting him who called you in the grace of Christ and are turning to a different gospel– </a:t>
            </a:r>
          </a:p>
          <a:p>
            <a:r>
              <a:rPr lang="en-US" dirty="0"/>
              <a:t>7 not that there is another one, but there are some who trouble you and want to distort the gospel of Christ.</a:t>
            </a:r>
          </a:p>
          <a:p>
            <a:endParaRPr lang="en-US" dirty="0"/>
          </a:p>
          <a:p>
            <a:r>
              <a:rPr lang="en-US" dirty="0"/>
              <a:t>A distortion of the gospel. This means there might be a kernel of truth to what is taught. It isn’t an outright rejections of the truth.</a:t>
            </a:r>
          </a:p>
          <a:p>
            <a:endParaRPr lang="en-US" dirty="0"/>
          </a:p>
          <a:p>
            <a:r>
              <a:rPr lang="en-US" b="1" u="sng" dirty="0"/>
              <a:t>II Timothy 4:3-4 </a:t>
            </a:r>
          </a:p>
          <a:p>
            <a:r>
              <a:rPr lang="en-US" dirty="0"/>
              <a:t>3 For the time is coming when people will not endure sound teaching, but having itching ears they will accumulate for themselves teachers to suit their own passions, </a:t>
            </a:r>
          </a:p>
          <a:p>
            <a:r>
              <a:rPr lang="en-US" dirty="0"/>
              <a:t>4 and will turn away from listening to the truth and wander off into myths.</a:t>
            </a:r>
          </a:p>
          <a:p>
            <a:endParaRPr lang="en-US" dirty="0"/>
          </a:p>
          <a:p>
            <a:r>
              <a:rPr lang="en-US" dirty="0"/>
              <a:t>The distortion of the gospel comes about when people want to change the gospel to better fit how they want to live their life. This is where we really need to be careful that we don’t fall for a distortion of who and what Jesus really is just because we like what we hear.</a:t>
            </a:r>
          </a:p>
        </p:txBody>
      </p:sp>
      <p:sp>
        <p:nvSpPr>
          <p:cNvPr id="4" name="Slide Number Placeholder 3"/>
          <p:cNvSpPr>
            <a:spLocks noGrp="1"/>
          </p:cNvSpPr>
          <p:nvPr>
            <p:ph type="sldNum" sz="quarter" idx="5"/>
          </p:nvPr>
        </p:nvSpPr>
        <p:spPr/>
        <p:txBody>
          <a:bodyPr/>
          <a:lstStyle/>
          <a:p>
            <a:fld id="{45E96A30-427B-4C59-BC9F-0E2108ABF7E4}" type="slidenum">
              <a:rPr lang="en-US" smtClean="0"/>
              <a:t>2</a:t>
            </a:fld>
            <a:endParaRPr lang="en-US"/>
          </a:p>
        </p:txBody>
      </p:sp>
    </p:spTree>
    <p:extLst>
      <p:ext uri="{BB962C8B-B14F-4D97-AF65-F5344CB8AC3E}">
        <p14:creationId xmlns:p14="http://schemas.microsoft.com/office/powerpoint/2010/main" val="3159551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might have seen commercials lately that have a tag line of “He gets us”. </a:t>
            </a:r>
          </a:p>
          <a:p>
            <a:endParaRPr lang="en-US" dirty="0"/>
          </a:p>
          <a:p>
            <a:r>
              <a:rPr lang="en-US" dirty="0"/>
              <a:t>Jesus is portrayed as being a “friend” who understands what it means to be us and is willing to accept us as we are because he knows what it is like.</a:t>
            </a:r>
          </a:p>
          <a:p>
            <a:endParaRPr lang="en-US" dirty="0"/>
          </a:p>
        </p:txBody>
      </p:sp>
      <p:sp>
        <p:nvSpPr>
          <p:cNvPr id="4" name="Slide Number Placeholder 3"/>
          <p:cNvSpPr>
            <a:spLocks noGrp="1"/>
          </p:cNvSpPr>
          <p:nvPr>
            <p:ph type="sldNum" sz="quarter" idx="5"/>
          </p:nvPr>
        </p:nvSpPr>
        <p:spPr/>
        <p:txBody>
          <a:bodyPr/>
          <a:lstStyle/>
          <a:p>
            <a:fld id="{45E96A30-427B-4C59-BC9F-0E2108ABF7E4}" type="slidenum">
              <a:rPr lang="en-US" smtClean="0"/>
              <a:t>3</a:t>
            </a:fld>
            <a:endParaRPr lang="en-US"/>
          </a:p>
        </p:txBody>
      </p:sp>
    </p:spTree>
    <p:extLst>
      <p:ext uri="{BB962C8B-B14F-4D97-AF65-F5344CB8AC3E}">
        <p14:creationId xmlns:p14="http://schemas.microsoft.com/office/powerpoint/2010/main" val="2821787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Hebrews 4:14-15</a:t>
            </a:r>
          </a:p>
          <a:p>
            <a:r>
              <a:rPr lang="en-US" dirty="0"/>
              <a:t>14 Since then we have a great high priest who has passed through the heavens, Jesus, the Son of God, let us hold fast our confession. </a:t>
            </a:r>
          </a:p>
          <a:p>
            <a:r>
              <a:rPr lang="en-US" dirty="0"/>
              <a:t>15 For we do not have a high priest who is unable to sympathize with our weaknesses, but one who in every respect has been tempted as we are, yet without sin.</a:t>
            </a:r>
          </a:p>
          <a:p>
            <a:endParaRPr lang="en-US" dirty="0"/>
          </a:p>
          <a:p>
            <a:r>
              <a:rPr lang="en-US" dirty="0"/>
              <a:t>As I talked about earlier, distorting the gospel or who Jesus is typically starts with a kernel of truth, and “He Gets Us” does just that. Jesus does “get us”. The scripture says he sympathizes, but that doesn’t mean he will overlook it. Notice the scripture goes on to point out that he experienced what we did, but without sin. The point is he experienced what we experience but he has shown us that we don’t have to sin, sin can be overcome.</a:t>
            </a:r>
          </a:p>
        </p:txBody>
      </p:sp>
      <p:sp>
        <p:nvSpPr>
          <p:cNvPr id="4" name="Slide Number Placeholder 3"/>
          <p:cNvSpPr>
            <a:spLocks noGrp="1"/>
          </p:cNvSpPr>
          <p:nvPr>
            <p:ph type="sldNum" sz="quarter" idx="5"/>
          </p:nvPr>
        </p:nvSpPr>
        <p:spPr/>
        <p:txBody>
          <a:bodyPr/>
          <a:lstStyle/>
          <a:p>
            <a:fld id="{45E96A30-427B-4C59-BC9F-0E2108ABF7E4}" type="slidenum">
              <a:rPr lang="en-US" smtClean="0"/>
              <a:t>4</a:t>
            </a:fld>
            <a:endParaRPr lang="en-US"/>
          </a:p>
        </p:txBody>
      </p:sp>
    </p:spTree>
    <p:extLst>
      <p:ext uri="{BB962C8B-B14F-4D97-AF65-F5344CB8AC3E}">
        <p14:creationId xmlns:p14="http://schemas.microsoft.com/office/powerpoint/2010/main" val="1355619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E1231-9899-405C-EA27-B5BBFF1C2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F85C1-F962-83FE-295D-F6D0186A87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601B3B-0E42-5F74-D8C3-C3C4EC36A912}"/>
              </a:ext>
            </a:extLst>
          </p:cNvPr>
          <p:cNvSpPr>
            <a:spLocks noGrp="1"/>
          </p:cNvSpPr>
          <p:nvPr>
            <p:ph type="body" idx="1"/>
          </p:nvPr>
        </p:nvSpPr>
        <p:spPr/>
        <p:txBody>
          <a:bodyPr/>
          <a:lstStyle/>
          <a:p>
            <a:r>
              <a:rPr lang="en-US" dirty="0"/>
              <a:t>Where “He Gets Us” starts to create a different Jesus begins with the idea is that he will show us unending grace and unconditional love.</a:t>
            </a:r>
          </a:p>
          <a:p>
            <a:endParaRPr lang="en-US" dirty="0"/>
          </a:p>
          <a:p>
            <a:r>
              <a:rPr lang="en-US" dirty="0"/>
              <a:t>This is beginning to go down the path of Jesus is love and he will be OK with who I am. No matter what I do, he will overlook it.</a:t>
            </a:r>
          </a:p>
        </p:txBody>
      </p:sp>
      <p:sp>
        <p:nvSpPr>
          <p:cNvPr id="4" name="Slide Number Placeholder 3">
            <a:extLst>
              <a:ext uri="{FF2B5EF4-FFF2-40B4-BE49-F238E27FC236}">
                <a16:creationId xmlns:a16="http://schemas.microsoft.com/office/drawing/2014/main" id="{6F60B460-88BB-DF67-F1C2-5FFAB3DE1A63}"/>
              </a:ext>
            </a:extLst>
          </p:cNvPr>
          <p:cNvSpPr>
            <a:spLocks noGrp="1"/>
          </p:cNvSpPr>
          <p:nvPr>
            <p:ph type="sldNum" sz="quarter" idx="5"/>
          </p:nvPr>
        </p:nvSpPr>
        <p:spPr/>
        <p:txBody>
          <a:bodyPr/>
          <a:lstStyle/>
          <a:p>
            <a:fld id="{45E96A30-427B-4C59-BC9F-0E2108ABF7E4}" type="slidenum">
              <a:rPr lang="en-US" smtClean="0"/>
              <a:t>5</a:t>
            </a:fld>
            <a:endParaRPr lang="en-US"/>
          </a:p>
        </p:txBody>
      </p:sp>
    </p:spTree>
    <p:extLst>
      <p:ext uri="{BB962C8B-B14F-4D97-AF65-F5344CB8AC3E}">
        <p14:creationId xmlns:p14="http://schemas.microsoft.com/office/powerpoint/2010/main" val="2923137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A66EC-836A-3226-7FC4-324F3180D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2741D3-95FE-52D6-2DF5-AECD4A757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6C3D39-3A00-2FF6-6D4E-D51D989BD29F}"/>
              </a:ext>
            </a:extLst>
          </p:cNvPr>
          <p:cNvSpPr>
            <a:spLocks noGrp="1"/>
          </p:cNvSpPr>
          <p:nvPr>
            <p:ph type="body" idx="1"/>
          </p:nvPr>
        </p:nvSpPr>
        <p:spPr/>
        <p:txBody>
          <a:bodyPr/>
          <a:lstStyle/>
          <a:p>
            <a:r>
              <a:rPr lang="en-US" b="0" u="none" dirty="0"/>
              <a:t>Another example of distortion that contains a kernel of truth. We are saved by grace and as long as we live, we have the opportunity to take advantage of that grace. But saying it is unending means you have changed what grace really is.</a:t>
            </a:r>
          </a:p>
          <a:p>
            <a:endParaRPr lang="en-US" b="1" u="sng" dirty="0"/>
          </a:p>
          <a:p>
            <a:r>
              <a:rPr lang="en-US" b="1" u="sng" dirty="0"/>
              <a:t>Ephesians 2:8-9 </a:t>
            </a:r>
            <a:r>
              <a:rPr lang="en-US" dirty="0"/>
              <a:t>- For by grace you have been saved through faith. And this is not your own doing; it is the gift of God, not a result of works, so that no one may boast.</a:t>
            </a:r>
          </a:p>
          <a:p>
            <a:endParaRPr lang="en-US" dirty="0"/>
          </a:p>
          <a:p>
            <a:r>
              <a:rPr lang="en-US" b="1" u="sng" dirty="0"/>
              <a:t>Romans 3:23-24 </a:t>
            </a:r>
            <a:r>
              <a:rPr lang="en-US" dirty="0"/>
              <a:t>- for all have sinned and fall short of the glory of God, and are justified by his grace as a gift, through the redemption that is in Christ Jesus,</a:t>
            </a:r>
          </a:p>
          <a:p>
            <a:endParaRPr lang="en-US" dirty="0"/>
          </a:p>
          <a:p>
            <a:r>
              <a:rPr lang="en-US" b="1" u="sng" dirty="0"/>
              <a:t>Romans 6:1-2 </a:t>
            </a:r>
            <a:r>
              <a:rPr lang="en-US" dirty="0"/>
              <a:t>- What shall we say then? Are we to continue in sin that grace may abound? By no means! How can we who died to sin still live in it?</a:t>
            </a:r>
          </a:p>
          <a:p>
            <a:endParaRPr lang="en-US" dirty="0"/>
          </a:p>
          <a:p>
            <a:r>
              <a:rPr lang="en-US" b="1" u="sng" dirty="0"/>
              <a:t>Hebrews 10:26-27 </a:t>
            </a:r>
            <a:r>
              <a:rPr lang="en-US" dirty="0"/>
              <a:t>- For if we go on sinning deliberately after receiving the knowledge of the truth, there no longer remains a sacrifice for sins, but a fearful expectation of judgment, and a fury of fire that will consume the adversaries.</a:t>
            </a:r>
          </a:p>
          <a:p>
            <a:endParaRPr lang="en-US" dirty="0"/>
          </a:p>
          <a:p>
            <a:r>
              <a:rPr lang="en-US" b="1" u="sng" dirty="0"/>
              <a:t>Jude 1:4 </a:t>
            </a:r>
            <a:r>
              <a:rPr lang="en-US" dirty="0"/>
              <a:t>- For certain people have crept in unnoticed who long ago were designated for this condemnation, ungodly people, who pervert the grace of our God into sensuality and deny our only Master and Lord, Jesus Christ.</a:t>
            </a:r>
          </a:p>
        </p:txBody>
      </p:sp>
      <p:sp>
        <p:nvSpPr>
          <p:cNvPr id="4" name="Slide Number Placeholder 3">
            <a:extLst>
              <a:ext uri="{FF2B5EF4-FFF2-40B4-BE49-F238E27FC236}">
                <a16:creationId xmlns:a16="http://schemas.microsoft.com/office/drawing/2014/main" id="{09E1AEA7-D693-DAC2-6E6C-D4CADB3A9572}"/>
              </a:ext>
            </a:extLst>
          </p:cNvPr>
          <p:cNvSpPr>
            <a:spLocks noGrp="1"/>
          </p:cNvSpPr>
          <p:nvPr>
            <p:ph type="sldNum" sz="quarter" idx="5"/>
          </p:nvPr>
        </p:nvSpPr>
        <p:spPr/>
        <p:txBody>
          <a:bodyPr/>
          <a:lstStyle/>
          <a:p>
            <a:fld id="{45E96A30-427B-4C59-BC9F-0E2108ABF7E4}" type="slidenum">
              <a:rPr lang="en-US" smtClean="0"/>
              <a:t>6</a:t>
            </a:fld>
            <a:endParaRPr lang="en-US"/>
          </a:p>
        </p:txBody>
      </p:sp>
    </p:spTree>
    <p:extLst>
      <p:ext uri="{BB962C8B-B14F-4D97-AF65-F5344CB8AC3E}">
        <p14:creationId xmlns:p14="http://schemas.microsoft.com/office/powerpoint/2010/main" val="1698804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54F43-336B-2A10-FAAD-D86C06988A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A631E-A19D-BAF6-4C01-D79FC508D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EB1C8E-2803-C87D-AA69-380D591EEB7C}"/>
              </a:ext>
            </a:extLst>
          </p:cNvPr>
          <p:cNvSpPr>
            <a:spLocks noGrp="1"/>
          </p:cNvSpPr>
          <p:nvPr>
            <p:ph type="body" idx="1"/>
          </p:nvPr>
        </p:nvSpPr>
        <p:spPr/>
        <p:txBody>
          <a:bodyPr/>
          <a:lstStyle/>
          <a:p>
            <a:r>
              <a:rPr lang="en-US" b="1" u="sng" dirty="0"/>
              <a:t>Matthew 9:10-12 </a:t>
            </a:r>
            <a:r>
              <a:rPr lang="en-US" b="0" u="none" dirty="0"/>
              <a:t>- 10 And as Jesus reclined at table in the house, behold, many tax collectors and sinners came and were reclining with Jesus and his disciples. 11 And when the Pharisees saw this, they said to his disciples, "Why does your teacher eat with tax collectors and sinners?" 12 But when he heard it, he said, "Those who are well have no need of a physician, but those who are sick.</a:t>
            </a:r>
          </a:p>
          <a:p>
            <a:endParaRPr lang="en-US" b="0" u="none" dirty="0"/>
          </a:p>
          <a:p>
            <a:r>
              <a:rPr lang="en-US" b="0" u="none" dirty="0"/>
              <a:t>Jesus ate with sinners…he pointed out that he came to save sinners (that is where the love appears)</a:t>
            </a:r>
          </a:p>
          <a:p>
            <a:endParaRPr lang="en-US" b="0" u="none" dirty="0"/>
          </a:p>
          <a:p>
            <a:r>
              <a:rPr lang="en-US" b="1" u="sng" dirty="0"/>
              <a:t>John 4:7-15</a:t>
            </a:r>
            <a:r>
              <a:rPr lang="en-US" b="0" u="none" dirty="0"/>
              <a:t> - 7 A woman from Samaria came to draw water. Jesus said to her, "Give me a drink." 8 (For his disciples had gone away into the city to buy food.) 9 The Samaritan woman said to him, "How is it that you, a Jew, ask for a drink from me, a woman of Samaria?" (For Jews have no dealings with Samaritans.) 10 Jesus answered her, "If you knew the gift of God, and who it is that is saying to you, 'Give me a drink,' you would have asked him, and he would have given you living water." 11 The woman said to him, "Sir, you have nothing to draw water with, and the well is deep. Where do you get that living water? 12 Are you greater than our father Jacob? He gave us the well and drank from it himself, as did his sons and his livestock." 13 Jesus said to her, "Everyone who drinks of this water will be thirsty again, 14 but whoever drinks of the water that I will give him will never be thirsty again. The water that I will give him will become in him a spring of water welling up to eternal life." 15 The woman said to him, "Sir, give me this water, so that I will not be thirsty or have to come here to draw water.“</a:t>
            </a:r>
          </a:p>
          <a:p>
            <a:endParaRPr lang="en-US" b="0" u="none" dirty="0"/>
          </a:p>
          <a:p>
            <a:r>
              <a:rPr lang="en-US" b="0" u="none" dirty="0"/>
              <a:t>He came to save all people, even those who the Jews looked down on</a:t>
            </a:r>
          </a:p>
          <a:p>
            <a:endParaRPr lang="en-US" b="0" u="none" dirty="0"/>
          </a:p>
          <a:p>
            <a:r>
              <a:rPr lang="en-US" b="1" u="sng" dirty="0"/>
              <a:t>Luke 19:2-7</a:t>
            </a:r>
            <a:r>
              <a:rPr lang="en-US" b="1" u="none" dirty="0"/>
              <a:t> </a:t>
            </a:r>
            <a:r>
              <a:rPr lang="en-US" b="0" u="none" dirty="0"/>
              <a:t>- 2 And behold, there was a man named Zacchaeus. He was a chief tax collector and was rich. 3 And he was seeking to see who Jesus was, but on account of the crowd he could not, because he was small in stature. 4 So he ran on ahead and climbed up into a sycamore tree to see him, for he was about to pass that way. 5 And when Jesus came to the place, he looked up and said to him, "Zacchaeus, hurry and come down, for I must stay at your house today." 6 So he hurried and came down and received him joyfully. 7 And when they saw it, they all grumbled, "He has gone in to be the guest of a man who is a sinner."</a:t>
            </a:r>
          </a:p>
          <a:p>
            <a:endParaRPr lang="en-US" b="1" u="sng" dirty="0"/>
          </a:p>
          <a:p>
            <a:r>
              <a:rPr lang="en-US" b="1" u="sng" dirty="0"/>
              <a:t>Ephesians 5:2 </a:t>
            </a:r>
            <a:r>
              <a:rPr lang="en-US" dirty="0"/>
              <a:t>- And walk in love, as Christ loved us and gave himself up for us, a fragrant offering and sacrifice to God.</a:t>
            </a:r>
          </a:p>
          <a:p>
            <a:endParaRPr lang="en-US" dirty="0"/>
          </a:p>
          <a:p>
            <a:r>
              <a:rPr lang="en-US" b="1" u="sng" dirty="0"/>
              <a:t>I Timothy 1:15 </a:t>
            </a:r>
            <a:r>
              <a:rPr lang="en-US" dirty="0"/>
              <a:t>- The saying is trustworthy and deserving of full acceptance, that Christ Jesus came into the world to save sinners, of whom I am the foremost.</a:t>
            </a:r>
          </a:p>
          <a:p>
            <a:endParaRPr lang="en-US" dirty="0"/>
          </a:p>
          <a:p>
            <a:r>
              <a:rPr lang="en-US" b="1" u="sng" dirty="0"/>
              <a:t>I Timothy 2:3-6 </a:t>
            </a:r>
            <a:r>
              <a:rPr lang="en-US" dirty="0"/>
              <a:t>- This is good, and it is pleasing in the sight of God our Savior, who desires all people to be saved and to come to the knowledge of the truth. For there is one God, and there is one mediator between God and men, the man Christ Jesus, who gave himself as a ransom for all, which is the testimony given at the proper time.</a:t>
            </a:r>
          </a:p>
          <a:p>
            <a:endParaRPr lang="en-US" dirty="0"/>
          </a:p>
          <a:p>
            <a:r>
              <a:rPr lang="en-US" b="1" u="sng" dirty="0"/>
              <a:t>Romans 2:4-8 </a:t>
            </a:r>
            <a:r>
              <a:rPr lang="en-US" dirty="0"/>
              <a:t>- Or do you presume on the riches of his kindness and forbearance and patience, not knowing that God's kindness is meant to lead you to repentance? But because of your hard and impenitent heart you are storing up wrath for yourself on the day of wrath when God's righteous judgment will be revealed. He will render to each one according to his works: to those who by patience in well-doing seek for glory and honor and immortality, he will give eternal life; but for those who are self-seeking and do not obey the truth, but obey unrighteousness, there will be wrath and fury.</a:t>
            </a:r>
          </a:p>
          <a:p>
            <a:endParaRPr lang="en-US" dirty="0"/>
          </a:p>
          <a:p>
            <a:r>
              <a:rPr lang="en-US" dirty="0"/>
              <a:t>Jesus does love us, that is the kernel of truth. But so many people want the love of Jesus to their “pass” to live their lives any way they want. </a:t>
            </a:r>
          </a:p>
        </p:txBody>
      </p:sp>
      <p:sp>
        <p:nvSpPr>
          <p:cNvPr id="4" name="Slide Number Placeholder 3">
            <a:extLst>
              <a:ext uri="{FF2B5EF4-FFF2-40B4-BE49-F238E27FC236}">
                <a16:creationId xmlns:a16="http://schemas.microsoft.com/office/drawing/2014/main" id="{182240FB-3AF1-2552-1A42-3ABB2A404FCF}"/>
              </a:ext>
            </a:extLst>
          </p:cNvPr>
          <p:cNvSpPr>
            <a:spLocks noGrp="1"/>
          </p:cNvSpPr>
          <p:nvPr>
            <p:ph type="sldNum" sz="quarter" idx="5"/>
          </p:nvPr>
        </p:nvSpPr>
        <p:spPr/>
        <p:txBody>
          <a:bodyPr/>
          <a:lstStyle/>
          <a:p>
            <a:fld id="{45E96A30-427B-4C59-BC9F-0E2108ABF7E4}" type="slidenum">
              <a:rPr lang="en-US" smtClean="0"/>
              <a:t>7</a:t>
            </a:fld>
            <a:endParaRPr lang="en-US"/>
          </a:p>
        </p:txBody>
      </p:sp>
    </p:spTree>
    <p:extLst>
      <p:ext uri="{BB962C8B-B14F-4D97-AF65-F5344CB8AC3E}">
        <p14:creationId xmlns:p14="http://schemas.microsoft.com/office/powerpoint/2010/main" val="2249569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They double down by referring to what Jesus did while here on earth as a “love movement”. They are trying to make Jesus simply a good man who came to show us how to love one another. The concept of love that is being spoken of is a love that would never condemn us. It is a love that would allow us to do whatever we want, overlooking the fact that it is contrary to the will of God because God nor Jesus would ever hold </a:t>
            </a:r>
            <a:r>
              <a:rPr lang="en-US"/>
              <a:t>us accountable.</a:t>
            </a:r>
            <a:endParaRPr lang="en-US" dirty="0"/>
          </a:p>
        </p:txBody>
      </p:sp>
      <p:sp>
        <p:nvSpPr>
          <p:cNvPr id="4" name="Slide Number Placeholder 3"/>
          <p:cNvSpPr>
            <a:spLocks noGrp="1"/>
          </p:cNvSpPr>
          <p:nvPr>
            <p:ph type="sldNum" sz="quarter" idx="5"/>
          </p:nvPr>
        </p:nvSpPr>
        <p:spPr/>
        <p:txBody>
          <a:bodyPr/>
          <a:lstStyle/>
          <a:p>
            <a:fld id="{45E96A30-427B-4C59-BC9F-0E2108ABF7E4}" type="slidenum">
              <a:rPr lang="en-US" smtClean="0"/>
              <a:t>8</a:t>
            </a:fld>
            <a:endParaRPr lang="en-US"/>
          </a:p>
        </p:txBody>
      </p:sp>
    </p:spTree>
    <p:extLst>
      <p:ext uri="{BB962C8B-B14F-4D97-AF65-F5344CB8AC3E}">
        <p14:creationId xmlns:p14="http://schemas.microsoft.com/office/powerpoint/2010/main" val="2821787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Calling what Jesus came to earth to accomplish a “movement” is really a slap in the face. First, we need to remember that Jesus was god in the flesh, not some really good guy who came to tell us we need to love each other.</a:t>
            </a:r>
          </a:p>
        </p:txBody>
      </p:sp>
      <p:sp>
        <p:nvSpPr>
          <p:cNvPr id="4" name="Slide Number Placeholder 3"/>
          <p:cNvSpPr>
            <a:spLocks noGrp="1"/>
          </p:cNvSpPr>
          <p:nvPr>
            <p:ph type="sldNum" sz="quarter" idx="5"/>
          </p:nvPr>
        </p:nvSpPr>
        <p:spPr/>
        <p:txBody>
          <a:bodyPr/>
          <a:lstStyle/>
          <a:p>
            <a:fld id="{45E96A30-427B-4C59-BC9F-0E2108ABF7E4}" type="slidenum">
              <a:rPr lang="en-US" smtClean="0"/>
              <a:t>9</a:t>
            </a:fld>
            <a:endParaRPr lang="en-US"/>
          </a:p>
        </p:txBody>
      </p:sp>
    </p:spTree>
    <p:extLst>
      <p:ext uri="{BB962C8B-B14F-4D97-AF65-F5344CB8AC3E}">
        <p14:creationId xmlns:p14="http://schemas.microsoft.com/office/powerpoint/2010/main" val="2866351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3:16-17 - "For God so loved the world, that he gave his only Son, that whoever believes in him should not perish but have eternal life. For God did not send his Son into the world to condemn the world, but in order that the world might be saved through him.</a:t>
            </a:r>
          </a:p>
          <a:p>
            <a:endParaRPr lang="en-US" dirty="0"/>
          </a:p>
          <a:p>
            <a:r>
              <a:rPr lang="en-US" dirty="0"/>
              <a:t>The job Jesus came to accomplish wasn’t start a mission of love, it was to save man from his sins. </a:t>
            </a:r>
          </a:p>
        </p:txBody>
      </p:sp>
      <p:sp>
        <p:nvSpPr>
          <p:cNvPr id="4" name="Slide Number Placeholder 3"/>
          <p:cNvSpPr>
            <a:spLocks noGrp="1"/>
          </p:cNvSpPr>
          <p:nvPr>
            <p:ph type="sldNum" sz="quarter" idx="5"/>
          </p:nvPr>
        </p:nvSpPr>
        <p:spPr/>
        <p:txBody>
          <a:bodyPr/>
          <a:lstStyle/>
          <a:p>
            <a:fld id="{45E96A30-427B-4C59-BC9F-0E2108ABF7E4}" type="slidenum">
              <a:rPr lang="en-US" smtClean="0"/>
              <a:t>10</a:t>
            </a:fld>
            <a:endParaRPr lang="en-US"/>
          </a:p>
        </p:txBody>
      </p:sp>
    </p:spTree>
    <p:extLst>
      <p:ext uri="{BB962C8B-B14F-4D97-AF65-F5344CB8AC3E}">
        <p14:creationId xmlns:p14="http://schemas.microsoft.com/office/powerpoint/2010/main" val="1034528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 many use their “religion” as a way to get attention. Matthew 6 teaches us that being religious to look good only means we have “received our reward” in this life, it won’t help us in our effort to get a reward of eternal life</a:t>
            </a:r>
          </a:p>
          <a:p>
            <a:endParaRPr lang="en-US" dirty="0"/>
          </a:p>
          <a:p>
            <a:r>
              <a:rPr lang="en-US" dirty="0"/>
              <a:t>Jesus never did anything to get the attention of men. Everything he did was for the benefit of others.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Philippians 2:5-8 </a:t>
            </a:r>
            <a:r>
              <a:rPr lang="en-US" dirty="0"/>
              <a:t>- Have this mind among yourselves, which is yours in Christ Jesus, who, though he was in the form of God, did not count equality with God a thing to be grasped, but emptied himself, by </a:t>
            </a:r>
            <a:r>
              <a:rPr lang="en-US" b="1" i="1" dirty="0">
                <a:solidFill>
                  <a:srgbClr val="FF0000"/>
                </a:solidFill>
              </a:rPr>
              <a:t>taking the form of a servant</a:t>
            </a:r>
            <a:r>
              <a:rPr lang="en-US" dirty="0"/>
              <a:t>, being </a:t>
            </a:r>
            <a:r>
              <a:rPr lang="en-US" b="1" i="1" dirty="0"/>
              <a:t>born in the likeness of men</a:t>
            </a:r>
            <a:r>
              <a:rPr lang="en-US" dirty="0"/>
              <a:t>. And being found in human form, he humbled himself by becoming obedient to the point of death, even death on a cross.</a:t>
            </a:r>
          </a:p>
          <a:p>
            <a:endParaRPr lang="en-US" dirty="0"/>
          </a:p>
        </p:txBody>
      </p:sp>
      <p:sp>
        <p:nvSpPr>
          <p:cNvPr id="4" name="Slide Number Placeholder 3"/>
          <p:cNvSpPr>
            <a:spLocks noGrp="1"/>
          </p:cNvSpPr>
          <p:nvPr>
            <p:ph type="sldNum" sz="quarter" idx="5"/>
          </p:nvPr>
        </p:nvSpPr>
        <p:spPr/>
        <p:txBody>
          <a:bodyPr/>
          <a:lstStyle/>
          <a:p>
            <a:fld id="{45E96A30-427B-4C59-BC9F-0E2108ABF7E4}" type="slidenum">
              <a:rPr lang="en-US" smtClean="0"/>
              <a:t>11</a:t>
            </a:fld>
            <a:endParaRPr lang="en-US"/>
          </a:p>
        </p:txBody>
      </p:sp>
    </p:spTree>
    <p:extLst>
      <p:ext uri="{BB962C8B-B14F-4D97-AF65-F5344CB8AC3E}">
        <p14:creationId xmlns:p14="http://schemas.microsoft.com/office/powerpoint/2010/main" val="364783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I Peter 2:24 </a:t>
            </a:r>
            <a:r>
              <a:rPr lang="en-US" dirty="0"/>
              <a:t>- He himself bore our sins in his body on the tree, that we might die to sin and live to righteousness. By his wounds you have been healed.</a:t>
            </a:r>
          </a:p>
          <a:p>
            <a:endParaRPr lang="en-US" dirty="0"/>
          </a:p>
          <a:p>
            <a:r>
              <a:rPr lang="en-US" dirty="0"/>
              <a:t>He took being a servant all the way to giving up his life for us.</a:t>
            </a:r>
          </a:p>
        </p:txBody>
      </p:sp>
      <p:sp>
        <p:nvSpPr>
          <p:cNvPr id="4" name="Slide Number Placeholder 3"/>
          <p:cNvSpPr>
            <a:spLocks noGrp="1"/>
          </p:cNvSpPr>
          <p:nvPr>
            <p:ph type="sldNum" sz="quarter" idx="5"/>
          </p:nvPr>
        </p:nvSpPr>
        <p:spPr/>
        <p:txBody>
          <a:bodyPr/>
          <a:lstStyle/>
          <a:p>
            <a:fld id="{45E96A30-427B-4C59-BC9F-0E2108ABF7E4}" type="slidenum">
              <a:rPr lang="en-US" smtClean="0"/>
              <a:t>12</a:t>
            </a:fld>
            <a:endParaRPr lang="en-US"/>
          </a:p>
        </p:txBody>
      </p:sp>
    </p:spTree>
    <p:extLst>
      <p:ext uri="{BB962C8B-B14F-4D97-AF65-F5344CB8AC3E}">
        <p14:creationId xmlns:p14="http://schemas.microsoft.com/office/powerpoint/2010/main" val="3734684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C18B8C-6A0B-437F-A816-8D59DB386CBB}" type="datetimeFigureOut">
              <a:rPr lang="en-US" smtClean="0"/>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182198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18B8C-6A0B-437F-A816-8D59DB386CBB}" type="datetimeFigureOut">
              <a:rPr lang="en-US" smtClean="0"/>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1241151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C18B8C-6A0B-437F-A816-8D59DB386CBB}" type="datetimeFigureOut">
              <a:rPr lang="en-US" smtClean="0"/>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3593203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C18B8C-6A0B-437F-A816-8D59DB386CBB}" type="datetimeFigureOut">
              <a:rPr lang="en-US" smtClean="0"/>
              <a:t>3/22/2025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3484282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C18B8C-6A0B-437F-A816-8D59DB386CBB}" type="datetimeFigureOut">
              <a:rPr lang="en-US" smtClean="0"/>
              <a:t>3/22/2025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2696881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C18B8C-6A0B-437F-A816-8D59DB386CBB}" type="datetimeFigureOut">
              <a:rPr lang="en-US" smtClean="0"/>
              <a:t>3/22/2025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448881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C18B8C-6A0B-437F-A816-8D59DB386CBB}" type="datetimeFigureOut">
              <a:rPr lang="en-US" smtClean="0"/>
              <a:t>3/22/2025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1080424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C18B8C-6A0B-437F-A816-8D59DB386CBB}" type="datetimeFigureOut">
              <a:rPr lang="en-US" smtClean="0"/>
              <a:t>3/22/2025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84164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C18B8C-6A0B-437F-A816-8D59DB386CBB}" type="datetimeFigureOut">
              <a:rPr lang="en-US" smtClean="0"/>
              <a:t>3/22/2025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1747004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18B8C-6A0B-437F-A816-8D59DB386CBB}" type="datetimeFigureOut">
              <a:rPr lang="en-US" smtClean="0"/>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1940129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18B8C-6A0B-437F-A816-8D59DB386CBB}" type="datetimeFigureOut">
              <a:rPr lang="en-US" smtClean="0"/>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7D0B0-6CFC-48EF-9EC0-D4624C2EB960}" type="slidenum">
              <a:rPr lang="en-US" smtClean="0"/>
              <a:t>‹#›</a:t>
            </a:fld>
            <a:endParaRPr lang="en-US"/>
          </a:p>
        </p:txBody>
      </p:sp>
    </p:spTree>
    <p:extLst>
      <p:ext uri="{BB962C8B-B14F-4D97-AF65-F5344CB8AC3E}">
        <p14:creationId xmlns:p14="http://schemas.microsoft.com/office/powerpoint/2010/main" val="1421122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C18B8C-6A0B-437F-A816-8D59DB386CBB}" type="datetimeFigureOut">
              <a:rPr lang="en-US" smtClean="0"/>
              <a:t>3/22/2025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DA7D0B0-6CFC-48EF-9EC0-D4624C2EB960}" type="slidenum">
              <a:rPr lang="en-US" smtClean="0"/>
              <a:t>‹#›</a:t>
            </a:fld>
            <a:endParaRPr lang="en-US"/>
          </a:p>
        </p:txBody>
      </p:sp>
    </p:spTree>
    <p:extLst>
      <p:ext uri="{BB962C8B-B14F-4D97-AF65-F5344CB8AC3E}">
        <p14:creationId xmlns:p14="http://schemas.microsoft.com/office/powerpoint/2010/main" val="37080963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84935-5CE0-F939-1BB7-C1C134D0684C}"/>
              </a:ext>
            </a:extLst>
          </p:cNvPr>
          <p:cNvSpPr>
            <a:spLocks noGrp="1"/>
          </p:cNvSpPr>
          <p:nvPr>
            <p:ph type="ctrTitle"/>
          </p:nvPr>
        </p:nvSpPr>
        <p:spPr/>
        <p:txBody>
          <a:bodyPr/>
          <a:lstStyle/>
          <a:p>
            <a:r>
              <a:rPr lang="en-US" dirty="0"/>
              <a:t>A Different Jesus</a:t>
            </a:r>
          </a:p>
        </p:txBody>
      </p:sp>
      <p:sp>
        <p:nvSpPr>
          <p:cNvPr id="3" name="Subtitle 2">
            <a:extLst>
              <a:ext uri="{FF2B5EF4-FFF2-40B4-BE49-F238E27FC236}">
                <a16:creationId xmlns:a16="http://schemas.microsoft.com/office/drawing/2014/main" id="{46DAB0FF-19B8-F3F7-243C-AFB2C0CF0155}"/>
              </a:ext>
            </a:extLst>
          </p:cNvPr>
          <p:cNvSpPr>
            <a:spLocks noGrp="1"/>
          </p:cNvSpPr>
          <p:nvPr>
            <p:ph type="subTitle" idx="1"/>
          </p:nvPr>
        </p:nvSpPr>
        <p:spPr/>
        <p:txBody>
          <a:bodyPr/>
          <a:lstStyle/>
          <a:p>
            <a:r>
              <a:rPr lang="en-US" dirty="0"/>
              <a:t>II Corinthians 11:2-4</a:t>
            </a:r>
          </a:p>
        </p:txBody>
      </p:sp>
    </p:spTree>
    <p:extLst>
      <p:ext uri="{BB962C8B-B14F-4D97-AF65-F5344CB8AC3E}">
        <p14:creationId xmlns:p14="http://schemas.microsoft.com/office/powerpoint/2010/main" val="1840421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83454-931B-B6CA-3F94-F89D4C615F43}"/>
              </a:ext>
            </a:extLst>
          </p:cNvPr>
          <p:cNvSpPr>
            <a:spLocks noGrp="1"/>
          </p:cNvSpPr>
          <p:nvPr>
            <p:ph type="title"/>
          </p:nvPr>
        </p:nvSpPr>
        <p:spPr/>
        <p:txBody>
          <a:bodyPr/>
          <a:lstStyle/>
          <a:p>
            <a:r>
              <a:rPr lang="en-US" dirty="0"/>
              <a:t>A different Jesus</a:t>
            </a:r>
          </a:p>
        </p:txBody>
      </p:sp>
      <p:sp>
        <p:nvSpPr>
          <p:cNvPr id="3" name="Content Placeholder 2">
            <a:extLst>
              <a:ext uri="{FF2B5EF4-FFF2-40B4-BE49-F238E27FC236}">
                <a16:creationId xmlns:a16="http://schemas.microsoft.com/office/drawing/2014/main" id="{78266548-4507-32BD-C43E-A4E6C13EB3F1}"/>
              </a:ext>
            </a:extLst>
          </p:cNvPr>
          <p:cNvSpPr>
            <a:spLocks noGrp="1"/>
          </p:cNvSpPr>
          <p:nvPr>
            <p:ph idx="1"/>
          </p:nvPr>
        </p:nvSpPr>
        <p:spPr/>
        <p:txBody>
          <a:bodyPr>
            <a:normAutofit fontScale="92500" lnSpcReduction="10000"/>
          </a:bodyPr>
          <a:lstStyle/>
          <a:p>
            <a:pPr marL="0" indent="0">
              <a:buNone/>
            </a:pPr>
            <a:r>
              <a:rPr lang="en-US" sz="3500" dirty="0"/>
              <a:t>How can someone teach a different Jesus?</a:t>
            </a:r>
          </a:p>
          <a:p>
            <a:pPr marL="457200" lvl="1" indent="0">
              <a:buNone/>
            </a:pPr>
            <a:endParaRPr lang="en-US" dirty="0"/>
          </a:p>
          <a:p>
            <a:pPr lvl="1">
              <a:buFont typeface="Wingdings" panose="05000000000000000000" pitchFamily="2" charset="2"/>
              <a:buChar char="Ø"/>
            </a:pPr>
            <a:r>
              <a:rPr lang="en-US" sz="2600" dirty="0"/>
              <a:t>Galatians 1:6-7 - I am astonished that you are so quickly deserting him who called you in the grace of Christ and are turning to a different gospel--not that there is another one, but there are some who trouble you and want to </a:t>
            </a:r>
            <a:r>
              <a:rPr lang="en-US" sz="2600" b="1" i="1" dirty="0">
                <a:solidFill>
                  <a:srgbClr val="FF0000"/>
                </a:solidFill>
              </a:rPr>
              <a:t>distort the gospel </a:t>
            </a:r>
            <a:r>
              <a:rPr lang="en-US" sz="2600" dirty="0"/>
              <a:t>of Christ.</a:t>
            </a:r>
          </a:p>
          <a:p>
            <a:pPr marL="457200" lvl="1" indent="0">
              <a:buNone/>
            </a:pPr>
            <a:endParaRPr lang="en-US" sz="2600" dirty="0">
              <a:solidFill>
                <a:srgbClr val="01103A"/>
              </a:solidFill>
            </a:endParaRPr>
          </a:p>
          <a:p>
            <a:pPr lvl="1">
              <a:buFont typeface="Wingdings" panose="05000000000000000000" pitchFamily="2" charset="2"/>
              <a:buChar char="Ø"/>
            </a:pPr>
            <a:r>
              <a:rPr lang="en-US" sz="2600" dirty="0">
                <a:solidFill>
                  <a:srgbClr val="01103A"/>
                </a:solidFill>
              </a:rPr>
              <a:t>II Timothy 4:3-4 - For the time is coming when people will not endure sound teaching, but having itching ears they will accumulate for themselves teachers to </a:t>
            </a:r>
            <a:r>
              <a:rPr lang="en-US" sz="2600" b="1" i="1" dirty="0">
                <a:solidFill>
                  <a:srgbClr val="FF0000"/>
                </a:solidFill>
              </a:rPr>
              <a:t>suit their own passions</a:t>
            </a:r>
            <a:r>
              <a:rPr lang="en-US" sz="2600" dirty="0">
                <a:solidFill>
                  <a:srgbClr val="01103A"/>
                </a:solidFill>
              </a:rPr>
              <a:t>, and will turn away from listening to the truth and wander off into myths.</a:t>
            </a:r>
            <a:endParaRPr lang="en-US" sz="2600" dirty="0"/>
          </a:p>
        </p:txBody>
      </p:sp>
    </p:spTree>
    <p:extLst>
      <p:ext uri="{BB962C8B-B14F-4D97-AF65-F5344CB8AC3E}">
        <p14:creationId xmlns:p14="http://schemas.microsoft.com/office/powerpoint/2010/main" val="4854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2FCEB-78A7-767E-A3A2-715165632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32465-3EB0-A53C-0E46-EFFE264F447D}"/>
              </a:ext>
            </a:extLst>
          </p:cNvPr>
          <p:cNvSpPr>
            <a:spLocks noGrp="1"/>
          </p:cNvSpPr>
          <p:nvPr>
            <p:ph type="title"/>
          </p:nvPr>
        </p:nvSpPr>
        <p:spPr/>
        <p:txBody>
          <a:bodyPr/>
          <a:lstStyle/>
          <a:p>
            <a:r>
              <a:rPr lang="en-US" dirty="0"/>
              <a:t>Example: “He Gets Us” campaign</a:t>
            </a:r>
          </a:p>
        </p:txBody>
      </p:sp>
      <p:sp>
        <p:nvSpPr>
          <p:cNvPr id="3" name="Content Placeholder 2">
            <a:extLst>
              <a:ext uri="{FF2B5EF4-FFF2-40B4-BE49-F238E27FC236}">
                <a16:creationId xmlns:a16="http://schemas.microsoft.com/office/drawing/2014/main" id="{69C4E7E7-8B7B-6F04-D897-0845BA8BC71B}"/>
              </a:ext>
            </a:extLst>
          </p:cNvPr>
          <p:cNvSpPr>
            <a:spLocks noGrp="1"/>
          </p:cNvSpPr>
          <p:nvPr>
            <p:ph idx="1"/>
          </p:nvPr>
        </p:nvSpPr>
        <p:spPr>
          <a:xfrm>
            <a:off x="628650" y="1825624"/>
            <a:ext cx="7886700" cy="1325563"/>
          </a:xfrm>
        </p:spPr>
        <p:txBody>
          <a:bodyPr>
            <a:normAutofit/>
          </a:bodyPr>
          <a:lstStyle/>
          <a:p>
            <a:pPr marL="0" indent="0">
              <a:buNone/>
            </a:pPr>
            <a:r>
              <a:rPr lang="en-US" sz="2400" dirty="0"/>
              <a:t>“Jesus was wrongly judged”</a:t>
            </a:r>
          </a:p>
          <a:p>
            <a:pPr marL="0" indent="0">
              <a:lnSpc>
                <a:spcPct val="100000"/>
              </a:lnSpc>
              <a:spcBef>
                <a:spcPts val="0"/>
              </a:spcBef>
              <a:buNone/>
            </a:pPr>
            <a:r>
              <a:rPr lang="en-US" sz="2400" dirty="0"/>
              <a:t>“Jesus suffered anxiety, too”</a:t>
            </a:r>
          </a:p>
          <a:p>
            <a:pPr marL="0" indent="0">
              <a:lnSpc>
                <a:spcPct val="100000"/>
              </a:lnSpc>
              <a:spcBef>
                <a:spcPts val="0"/>
              </a:spcBef>
              <a:buNone/>
            </a:pPr>
            <a:r>
              <a:rPr lang="en-US" sz="2400" dirty="0"/>
              <a:t>“Jesus struggled to make ends meet, too”</a:t>
            </a:r>
            <a:endParaRPr lang="en-US" sz="3200" dirty="0"/>
          </a:p>
          <a:p>
            <a:pPr marL="0" indent="0">
              <a:buNone/>
            </a:pPr>
            <a:endParaRPr lang="en-US" sz="3200" dirty="0"/>
          </a:p>
        </p:txBody>
      </p:sp>
    </p:spTree>
    <p:extLst>
      <p:ext uri="{BB962C8B-B14F-4D97-AF65-F5344CB8AC3E}">
        <p14:creationId xmlns:p14="http://schemas.microsoft.com/office/powerpoint/2010/main" val="2939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4ED0-E428-030D-04A4-252DE3C067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83B06B-70C9-098E-76F8-75A4CC5A5D01}"/>
              </a:ext>
            </a:extLst>
          </p:cNvPr>
          <p:cNvSpPr>
            <a:spLocks noGrp="1"/>
          </p:cNvSpPr>
          <p:nvPr>
            <p:ph type="title"/>
          </p:nvPr>
        </p:nvSpPr>
        <p:spPr>
          <a:xfrm>
            <a:off x="195945" y="365126"/>
            <a:ext cx="8741228" cy="1325563"/>
          </a:xfrm>
        </p:spPr>
        <p:txBody>
          <a:bodyPr>
            <a:normAutofit/>
          </a:bodyPr>
          <a:lstStyle/>
          <a:p>
            <a:r>
              <a:rPr lang="en-US" sz="3600" b="1" dirty="0"/>
              <a:t>He Does Understand What It Is Like To Be Us</a:t>
            </a:r>
          </a:p>
        </p:txBody>
      </p:sp>
      <p:sp>
        <p:nvSpPr>
          <p:cNvPr id="3" name="Content Placeholder 2">
            <a:extLst>
              <a:ext uri="{FF2B5EF4-FFF2-40B4-BE49-F238E27FC236}">
                <a16:creationId xmlns:a16="http://schemas.microsoft.com/office/drawing/2014/main" id="{424E1296-542E-3261-E355-3E9CDB6BE54E}"/>
              </a:ext>
            </a:extLst>
          </p:cNvPr>
          <p:cNvSpPr>
            <a:spLocks noGrp="1"/>
          </p:cNvSpPr>
          <p:nvPr>
            <p:ph idx="1"/>
          </p:nvPr>
        </p:nvSpPr>
        <p:spPr>
          <a:xfrm>
            <a:off x="628650" y="2028146"/>
            <a:ext cx="7886700" cy="3109911"/>
          </a:xfrm>
        </p:spPr>
        <p:txBody>
          <a:bodyPr>
            <a:normAutofit/>
          </a:bodyPr>
          <a:lstStyle/>
          <a:p>
            <a:pPr marL="457200" lvl="1" indent="0">
              <a:buNone/>
            </a:pPr>
            <a:endParaRPr lang="en-US" dirty="0"/>
          </a:p>
          <a:p>
            <a:pPr lvl="1">
              <a:buFont typeface="Wingdings" panose="05000000000000000000" pitchFamily="2" charset="2"/>
              <a:buChar char="Ø"/>
            </a:pPr>
            <a:r>
              <a:rPr lang="en-US" dirty="0"/>
              <a:t>Hebrews 4:14-15 - Since then we have a great high priest who has passed through the heavens, Jesus, the Son of God, let us hold fast our confession. </a:t>
            </a:r>
            <a:r>
              <a:rPr lang="en-US" b="1" i="1" dirty="0">
                <a:solidFill>
                  <a:srgbClr val="FF0000"/>
                </a:solidFill>
              </a:rPr>
              <a:t>For we do not have a high priest who is unable to sympathize with our weaknesses, but one who in every respect has been tempted as we are</a:t>
            </a:r>
            <a:r>
              <a:rPr lang="en-US" dirty="0"/>
              <a:t>, </a:t>
            </a:r>
            <a:r>
              <a:rPr lang="en-US" b="1" u="sng" dirty="0"/>
              <a:t>yet without sin.</a:t>
            </a:r>
          </a:p>
        </p:txBody>
      </p:sp>
    </p:spTree>
    <p:extLst>
      <p:ext uri="{BB962C8B-B14F-4D97-AF65-F5344CB8AC3E}">
        <p14:creationId xmlns:p14="http://schemas.microsoft.com/office/powerpoint/2010/main" val="707997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4D1F2-C7A1-3F07-AF87-BA80985ED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DB4327-6CF9-7D4B-FA07-FF740BF9F61C}"/>
              </a:ext>
            </a:extLst>
          </p:cNvPr>
          <p:cNvSpPr>
            <a:spLocks noGrp="1"/>
          </p:cNvSpPr>
          <p:nvPr>
            <p:ph type="title"/>
          </p:nvPr>
        </p:nvSpPr>
        <p:spPr/>
        <p:txBody>
          <a:bodyPr/>
          <a:lstStyle/>
          <a:p>
            <a:r>
              <a:rPr lang="en-US" dirty="0"/>
              <a:t>Example: “He Gets Us” campaign</a:t>
            </a:r>
          </a:p>
        </p:txBody>
      </p:sp>
      <p:sp>
        <p:nvSpPr>
          <p:cNvPr id="3" name="Content Placeholder 2">
            <a:extLst>
              <a:ext uri="{FF2B5EF4-FFF2-40B4-BE49-F238E27FC236}">
                <a16:creationId xmlns:a16="http://schemas.microsoft.com/office/drawing/2014/main" id="{4AFDBEB8-C4E8-5412-C97C-DC4589C325BC}"/>
              </a:ext>
            </a:extLst>
          </p:cNvPr>
          <p:cNvSpPr>
            <a:spLocks noGrp="1"/>
          </p:cNvSpPr>
          <p:nvPr>
            <p:ph idx="1"/>
          </p:nvPr>
        </p:nvSpPr>
        <p:spPr>
          <a:xfrm>
            <a:off x="628650" y="1825624"/>
            <a:ext cx="7886700" cy="1325563"/>
          </a:xfrm>
        </p:spPr>
        <p:txBody>
          <a:bodyPr>
            <a:normAutofit/>
          </a:bodyPr>
          <a:lstStyle/>
          <a:p>
            <a:pPr marL="0" indent="0">
              <a:buNone/>
            </a:pPr>
            <a:r>
              <a:rPr lang="en-US" sz="2400" dirty="0"/>
              <a:t>“Jesus was wrongly judged”</a:t>
            </a:r>
          </a:p>
          <a:p>
            <a:pPr marL="0" indent="0">
              <a:lnSpc>
                <a:spcPct val="100000"/>
              </a:lnSpc>
              <a:spcBef>
                <a:spcPts val="0"/>
              </a:spcBef>
              <a:buNone/>
            </a:pPr>
            <a:r>
              <a:rPr lang="en-US" sz="2400" dirty="0"/>
              <a:t>“Jesus suffered anxiety, too”</a:t>
            </a:r>
          </a:p>
          <a:p>
            <a:pPr marL="0" indent="0">
              <a:lnSpc>
                <a:spcPct val="100000"/>
              </a:lnSpc>
              <a:spcBef>
                <a:spcPts val="0"/>
              </a:spcBef>
              <a:buNone/>
            </a:pPr>
            <a:r>
              <a:rPr lang="en-US" sz="2400" dirty="0"/>
              <a:t>“Jesus struggled to make ends meet, too”</a:t>
            </a:r>
            <a:endParaRPr lang="en-US" sz="3200" dirty="0"/>
          </a:p>
          <a:p>
            <a:pPr marL="0" indent="0">
              <a:buNone/>
            </a:pPr>
            <a:endParaRPr lang="en-US" sz="3200" dirty="0"/>
          </a:p>
        </p:txBody>
      </p:sp>
      <p:sp>
        <p:nvSpPr>
          <p:cNvPr id="5" name="Content Placeholder 2">
            <a:extLst>
              <a:ext uri="{FF2B5EF4-FFF2-40B4-BE49-F238E27FC236}">
                <a16:creationId xmlns:a16="http://schemas.microsoft.com/office/drawing/2014/main" id="{E677225E-E472-9C11-0D64-20DC256737CB}"/>
              </a:ext>
            </a:extLst>
          </p:cNvPr>
          <p:cNvSpPr txBox="1">
            <a:spLocks/>
          </p:cNvSpPr>
          <p:nvPr/>
        </p:nvSpPr>
        <p:spPr>
          <a:xfrm>
            <a:off x="628650" y="3286122"/>
            <a:ext cx="7886700" cy="1200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“Jesus approached everyone with </a:t>
            </a:r>
            <a:r>
              <a:rPr lang="en-US" sz="2400" b="1" i="1" dirty="0">
                <a:solidFill>
                  <a:srgbClr val="FF0000"/>
                </a:solidFill>
              </a:rPr>
              <a:t>unending grace, unconditional love</a:t>
            </a:r>
            <a:r>
              <a:rPr lang="en-US" sz="2400" dirty="0"/>
              <a:t>, and that seemingly irrational capacity for compassion, generosity, and forgiveness”</a:t>
            </a:r>
            <a:endParaRPr lang="en-US" sz="3200" dirty="0"/>
          </a:p>
        </p:txBody>
      </p:sp>
    </p:spTree>
    <p:extLst>
      <p:ext uri="{BB962C8B-B14F-4D97-AF65-F5344CB8AC3E}">
        <p14:creationId xmlns:p14="http://schemas.microsoft.com/office/powerpoint/2010/main" val="271158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CA325-8753-8D83-7C41-A6665C7893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FEB3E-9037-DCFF-DD34-DE94CA582C45}"/>
              </a:ext>
            </a:extLst>
          </p:cNvPr>
          <p:cNvSpPr>
            <a:spLocks noGrp="1"/>
          </p:cNvSpPr>
          <p:nvPr>
            <p:ph type="title"/>
          </p:nvPr>
        </p:nvSpPr>
        <p:spPr/>
        <p:txBody>
          <a:bodyPr>
            <a:normAutofit/>
          </a:bodyPr>
          <a:lstStyle/>
          <a:p>
            <a:r>
              <a:rPr lang="en-US" sz="3600" b="1" dirty="0"/>
              <a:t>Is His Grace Truly “Unending”?</a:t>
            </a:r>
          </a:p>
        </p:txBody>
      </p:sp>
      <p:sp>
        <p:nvSpPr>
          <p:cNvPr id="3" name="Content Placeholder 2">
            <a:extLst>
              <a:ext uri="{FF2B5EF4-FFF2-40B4-BE49-F238E27FC236}">
                <a16:creationId xmlns:a16="http://schemas.microsoft.com/office/drawing/2014/main" id="{06F526F8-F2E5-53FB-7404-3A59582E41B5}"/>
              </a:ext>
            </a:extLst>
          </p:cNvPr>
          <p:cNvSpPr>
            <a:spLocks noGrp="1"/>
          </p:cNvSpPr>
          <p:nvPr>
            <p:ph idx="1"/>
          </p:nvPr>
        </p:nvSpPr>
        <p:spPr>
          <a:xfrm>
            <a:off x="628650" y="1690689"/>
            <a:ext cx="7886700" cy="4511674"/>
          </a:xfrm>
        </p:spPr>
        <p:txBody>
          <a:bodyPr>
            <a:normAutofit/>
          </a:bodyPr>
          <a:lstStyle/>
          <a:p>
            <a:r>
              <a:rPr lang="en-US" sz="2400" dirty="0"/>
              <a:t>We are saved by grace </a:t>
            </a:r>
          </a:p>
          <a:p>
            <a:pPr lvl="1">
              <a:buFont typeface="Wingdings" panose="05000000000000000000" pitchFamily="2" charset="2"/>
              <a:buChar char="Ø"/>
            </a:pPr>
            <a:r>
              <a:rPr lang="en-US" sz="2000" dirty="0"/>
              <a:t>Ephesians 2:8-9</a:t>
            </a:r>
          </a:p>
          <a:p>
            <a:r>
              <a:rPr lang="en-US" sz="2400" dirty="0"/>
              <a:t>That grace was provided by the death of Jesus</a:t>
            </a:r>
          </a:p>
          <a:p>
            <a:pPr lvl="1">
              <a:buFont typeface="Wingdings" panose="05000000000000000000" pitchFamily="2" charset="2"/>
              <a:buChar char="Ø"/>
            </a:pPr>
            <a:r>
              <a:rPr lang="en-US" sz="2000" dirty="0"/>
              <a:t>Romans 3:23-24</a:t>
            </a:r>
          </a:p>
          <a:p>
            <a:r>
              <a:rPr lang="en-US" sz="2400" dirty="0"/>
              <a:t>We have to take advantage of that grace</a:t>
            </a:r>
          </a:p>
          <a:p>
            <a:pPr lvl="1">
              <a:buFont typeface="Wingdings" panose="05000000000000000000" pitchFamily="2" charset="2"/>
              <a:buChar char="Ø"/>
            </a:pPr>
            <a:r>
              <a:rPr lang="en-US" sz="2000" dirty="0"/>
              <a:t>Romans 6:1-2</a:t>
            </a:r>
          </a:p>
          <a:p>
            <a:r>
              <a:rPr lang="en-US" sz="2400" dirty="0"/>
              <a:t>If we continue to sin, nothing can save us</a:t>
            </a:r>
          </a:p>
          <a:p>
            <a:pPr lvl="1">
              <a:buFont typeface="Wingdings" panose="05000000000000000000" pitchFamily="2" charset="2"/>
              <a:buChar char="Ø"/>
            </a:pPr>
            <a:r>
              <a:rPr lang="en-US" sz="2000" dirty="0"/>
              <a:t>Hebrews 10:26-27</a:t>
            </a:r>
          </a:p>
          <a:p>
            <a:r>
              <a:rPr lang="en-US" sz="2400" b="1" dirty="0"/>
              <a:t>Pretending that grace is “unending” is perverting the grace that was given</a:t>
            </a:r>
          </a:p>
          <a:p>
            <a:pPr lvl="1">
              <a:buFont typeface="Wingdings" panose="05000000000000000000" pitchFamily="2" charset="2"/>
              <a:buChar char="Ø"/>
            </a:pPr>
            <a:r>
              <a:rPr lang="en-US" sz="2000" dirty="0"/>
              <a:t>Jude 1:4</a:t>
            </a:r>
          </a:p>
          <a:p>
            <a:pPr marL="0" indent="0">
              <a:buNone/>
            </a:pPr>
            <a:endParaRPr lang="en-US" sz="3200" dirty="0"/>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val="77255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CAC21-A4E7-0204-9299-24479A153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5B1D15-7426-6D7F-6618-F53533021CA4}"/>
              </a:ext>
            </a:extLst>
          </p:cNvPr>
          <p:cNvSpPr>
            <a:spLocks noGrp="1"/>
          </p:cNvSpPr>
          <p:nvPr>
            <p:ph type="title"/>
          </p:nvPr>
        </p:nvSpPr>
        <p:spPr/>
        <p:txBody>
          <a:bodyPr>
            <a:normAutofit/>
          </a:bodyPr>
          <a:lstStyle/>
          <a:p>
            <a:r>
              <a:rPr lang="en-US" sz="3600" b="1" dirty="0"/>
              <a:t>Is His Love Truly “Unconditional”?</a:t>
            </a:r>
          </a:p>
        </p:txBody>
      </p:sp>
      <p:sp>
        <p:nvSpPr>
          <p:cNvPr id="3" name="Content Placeholder 2">
            <a:extLst>
              <a:ext uri="{FF2B5EF4-FFF2-40B4-BE49-F238E27FC236}">
                <a16:creationId xmlns:a16="http://schemas.microsoft.com/office/drawing/2014/main" id="{21AF40C1-CCCC-FBC1-F6FD-FE70E89882FB}"/>
              </a:ext>
            </a:extLst>
          </p:cNvPr>
          <p:cNvSpPr>
            <a:spLocks noGrp="1"/>
          </p:cNvSpPr>
          <p:nvPr>
            <p:ph idx="1"/>
          </p:nvPr>
        </p:nvSpPr>
        <p:spPr>
          <a:xfrm>
            <a:off x="628650" y="1690689"/>
            <a:ext cx="7886700" cy="4401500"/>
          </a:xfrm>
        </p:spPr>
        <p:txBody>
          <a:bodyPr>
            <a:normAutofit/>
          </a:bodyPr>
          <a:lstStyle/>
          <a:p>
            <a:r>
              <a:rPr lang="en-US" sz="2400" dirty="0"/>
              <a:t>Jesus loved us enough to give his life for us</a:t>
            </a:r>
          </a:p>
          <a:p>
            <a:pPr lvl="1">
              <a:buFont typeface="Wingdings" panose="05000000000000000000" pitchFamily="2" charset="2"/>
              <a:buChar char="Ø"/>
            </a:pPr>
            <a:r>
              <a:rPr lang="en-US" sz="2000" dirty="0"/>
              <a:t>Ephesians 5:2</a:t>
            </a:r>
          </a:p>
          <a:p>
            <a:r>
              <a:rPr lang="en-US" sz="2400" dirty="0"/>
              <a:t>He came to save sinners</a:t>
            </a:r>
          </a:p>
          <a:p>
            <a:pPr lvl="1">
              <a:buFont typeface="Wingdings" panose="05000000000000000000" pitchFamily="2" charset="2"/>
              <a:buChar char="Ø"/>
            </a:pPr>
            <a:r>
              <a:rPr lang="en-US" sz="2000" dirty="0"/>
              <a:t>I Timothy 1:15</a:t>
            </a:r>
          </a:p>
          <a:p>
            <a:r>
              <a:rPr lang="en-US" sz="2400" dirty="0"/>
              <a:t>Jesus acts as our mediator</a:t>
            </a:r>
          </a:p>
          <a:p>
            <a:pPr lvl="1">
              <a:buFont typeface="Wingdings" panose="05000000000000000000" pitchFamily="2" charset="2"/>
              <a:buChar char="Ø"/>
            </a:pPr>
            <a:r>
              <a:rPr lang="en-US" sz="2000" dirty="0"/>
              <a:t>I Timothy 2:3-6</a:t>
            </a:r>
          </a:p>
          <a:p>
            <a:r>
              <a:rPr lang="en-US" sz="2400" b="1" dirty="0"/>
              <a:t>We have to repent to get the benefits of his love</a:t>
            </a:r>
          </a:p>
          <a:p>
            <a:pPr lvl="1">
              <a:buFont typeface="Wingdings" panose="05000000000000000000" pitchFamily="2" charset="2"/>
              <a:buChar char="Ø"/>
            </a:pPr>
            <a:r>
              <a:rPr lang="en-US" sz="2000" dirty="0"/>
              <a:t>Romans 2:4-8</a:t>
            </a:r>
          </a:p>
          <a:p>
            <a:pPr marL="0" indent="0">
              <a:buNone/>
            </a:pPr>
            <a:endParaRPr lang="en-US" sz="3200" dirty="0"/>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val="262000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2FCEB-78A7-767E-A3A2-715165632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32465-3EB0-A53C-0E46-EFFE264F447D}"/>
              </a:ext>
            </a:extLst>
          </p:cNvPr>
          <p:cNvSpPr>
            <a:spLocks noGrp="1"/>
          </p:cNvSpPr>
          <p:nvPr>
            <p:ph type="title"/>
          </p:nvPr>
        </p:nvSpPr>
        <p:spPr/>
        <p:txBody>
          <a:bodyPr/>
          <a:lstStyle/>
          <a:p>
            <a:r>
              <a:rPr lang="en-US" dirty="0"/>
              <a:t>Example: “He Gets Us” campaign</a:t>
            </a:r>
          </a:p>
        </p:txBody>
      </p:sp>
      <p:sp>
        <p:nvSpPr>
          <p:cNvPr id="3" name="Content Placeholder 2">
            <a:extLst>
              <a:ext uri="{FF2B5EF4-FFF2-40B4-BE49-F238E27FC236}">
                <a16:creationId xmlns:a16="http://schemas.microsoft.com/office/drawing/2014/main" id="{69C4E7E7-8B7B-6F04-D897-0845BA8BC71B}"/>
              </a:ext>
            </a:extLst>
          </p:cNvPr>
          <p:cNvSpPr>
            <a:spLocks noGrp="1"/>
          </p:cNvSpPr>
          <p:nvPr>
            <p:ph idx="1"/>
          </p:nvPr>
        </p:nvSpPr>
        <p:spPr>
          <a:xfrm>
            <a:off x="628650" y="1825624"/>
            <a:ext cx="7886700" cy="1325563"/>
          </a:xfrm>
        </p:spPr>
        <p:txBody>
          <a:bodyPr>
            <a:normAutofit/>
          </a:bodyPr>
          <a:lstStyle/>
          <a:p>
            <a:pPr marL="0" indent="0">
              <a:buNone/>
            </a:pPr>
            <a:r>
              <a:rPr lang="en-US" sz="2400" dirty="0"/>
              <a:t>“Jesus was wrongly judged”</a:t>
            </a:r>
          </a:p>
          <a:p>
            <a:pPr marL="0" indent="0">
              <a:lnSpc>
                <a:spcPct val="100000"/>
              </a:lnSpc>
              <a:spcBef>
                <a:spcPts val="0"/>
              </a:spcBef>
              <a:buNone/>
            </a:pPr>
            <a:r>
              <a:rPr lang="en-US" sz="2400" dirty="0"/>
              <a:t>“Jesus suffered anxiety, too”</a:t>
            </a:r>
          </a:p>
          <a:p>
            <a:pPr marL="0" indent="0">
              <a:lnSpc>
                <a:spcPct val="100000"/>
              </a:lnSpc>
              <a:spcBef>
                <a:spcPts val="0"/>
              </a:spcBef>
              <a:buNone/>
            </a:pPr>
            <a:r>
              <a:rPr lang="en-US" sz="2400" dirty="0"/>
              <a:t>“Jesus struggled to make ends meet, too”</a:t>
            </a:r>
            <a:endParaRPr lang="en-US" sz="3200" dirty="0"/>
          </a:p>
          <a:p>
            <a:pPr marL="0" indent="0">
              <a:buNone/>
            </a:pPr>
            <a:endParaRPr lang="en-US" sz="3200" dirty="0"/>
          </a:p>
        </p:txBody>
      </p:sp>
      <p:sp>
        <p:nvSpPr>
          <p:cNvPr id="5" name="Content Placeholder 2">
            <a:extLst>
              <a:ext uri="{FF2B5EF4-FFF2-40B4-BE49-F238E27FC236}">
                <a16:creationId xmlns:a16="http://schemas.microsoft.com/office/drawing/2014/main" id="{89FE6D3C-3684-284C-0FF0-BBCCB654110C}"/>
              </a:ext>
            </a:extLst>
          </p:cNvPr>
          <p:cNvSpPr txBox="1">
            <a:spLocks/>
          </p:cNvSpPr>
          <p:nvPr/>
        </p:nvSpPr>
        <p:spPr>
          <a:xfrm>
            <a:off x="628650" y="3286122"/>
            <a:ext cx="7886700" cy="1200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“Jesus approached everyone with </a:t>
            </a:r>
            <a:r>
              <a:rPr lang="en-US" sz="2400" b="1" i="1" dirty="0">
                <a:solidFill>
                  <a:srgbClr val="FF0000"/>
                </a:solidFill>
              </a:rPr>
              <a:t>unending grace, unconditional love</a:t>
            </a:r>
            <a:r>
              <a:rPr lang="en-US" sz="2400" dirty="0"/>
              <a:t>, and that seemingly irrational capacity for compassion, generosity, and forgiveness”</a:t>
            </a:r>
            <a:endParaRPr lang="en-US" sz="3200" dirty="0"/>
          </a:p>
        </p:txBody>
      </p:sp>
      <p:sp>
        <p:nvSpPr>
          <p:cNvPr id="6" name="TextBox 5">
            <a:extLst>
              <a:ext uri="{FF2B5EF4-FFF2-40B4-BE49-F238E27FC236}">
                <a16:creationId xmlns:a16="http://schemas.microsoft.com/office/drawing/2014/main" id="{10AEB062-E674-6269-AD3B-7CE46434E67E}"/>
              </a:ext>
            </a:extLst>
          </p:cNvPr>
          <p:cNvSpPr txBox="1"/>
          <p:nvPr/>
        </p:nvSpPr>
        <p:spPr>
          <a:xfrm>
            <a:off x="598717" y="4611600"/>
            <a:ext cx="8196942" cy="1569660"/>
          </a:xfrm>
          <a:prstGeom prst="rect">
            <a:avLst/>
          </a:prstGeom>
          <a:noFill/>
        </p:spPr>
        <p:txBody>
          <a:bodyPr wrap="square" rtlCol="0">
            <a:spAutoFit/>
          </a:bodyPr>
          <a:lstStyle/>
          <a:p>
            <a:r>
              <a:rPr lang="en-US" sz="2400" b="0" i="0" dirty="0">
                <a:solidFill>
                  <a:srgbClr val="000000"/>
                </a:solidFill>
                <a:effectLst/>
                <a:latin typeface="Aptos Display" panose="020B0004020202020204" pitchFamily="34" charset="0"/>
              </a:rPr>
              <a:t>“His inner circle of disciples, for example, were not religious scholars but blue-collar workers, fishermen, former corrupt bureaucrats, and reformed violent zealots. It was a weird crew to </a:t>
            </a:r>
            <a:r>
              <a:rPr lang="en-US" sz="2400" b="1" i="1" dirty="0">
                <a:solidFill>
                  <a:srgbClr val="FF0000"/>
                </a:solidFill>
                <a:effectLst/>
                <a:latin typeface="Aptos Display" panose="020B0004020202020204" pitchFamily="34" charset="0"/>
              </a:rPr>
              <a:t>start a love </a:t>
            </a:r>
            <a:r>
              <a:rPr lang="en-US" sz="2400" b="1" i="1" u="sng" dirty="0">
                <a:solidFill>
                  <a:srgbClr val="FF0000"/>
                </a:solidFill>
                <a:effectLst/>
                <a:latin typeface="Aptos Display" panose="020B0004020202020204" pitchFamily="34" charset="0"/>
              </a:rPr>
              <a:t>movement</a:t>
            </a:r>
            <a:r>
              <a:rPr lang="en-US" sz="2400" b="0" i="0" dirty="0">
                <a:solidFill>
                  <a:srgbClr val="000000"/>
                </a:solidFill>
                <a:effectLst/>
                <a:latin typeface="Aptos Display" panose="020B0004020202020204" pitchFamily="34" charset="0"/>
              </a:rPr>
              <a:t>, to be sure.”</a:t>
            </a:r>
            <a:endParaRPr lang="en-US" sz="2400" dirty="0">
              <a:latin typeface="Aptos Display" panose="020B0004020202020204" pitchFamily="34" charset="0"/>
            </a:endParaRPr>
          </a:p>
        </p:txBody>
      </p:sp>
    </p:spTree>
    <p:extLst>
      <p:ext uri="{BB962C8B-B14F-4D97-AF65-F5344CB8AC3E}">
        <p14:creationId xmlns:p14="http://schemas.microsoft.com/office/powerpoint/2010/main" val="2166994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6153A-C4F3-09F7-B881-51DE5C186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184FD-DD21-1046-8BA7-670ECB3C103E}"/>
              </a:ext>
            </a:extLst>
          </p:cNvPr>
          <p:cNvSpPr>
            <a:spLocks noGrp="1"/>
          </p:cNvSpPr>
          <p:nvPr>
            <p:ph type="title"/>
          </p:nvPr>
        </p:nvSpPr>
        <p:spPr/>
        <p:txBody>
          <a:bodyPr>
            <a:normAutofit/>
          </a:bodyPr>
          <a:lstStyle/>
          <a:p>
            <a:r>
              <a:rPr lang="en-US" sz="3600" b="1" dirty="0"/>
              <a:t>Jesus Wasn’t Starting A “Movement”</a:t>
            </a:r>
          </a:p>
        </p:txBody>
      </p:sp>
      <p:sp>
        <p:nvSpPr>
          <p:cNvPr id="3" name="Content Placeholder 2">
            <a:extLst>
              <a:ext uri="{FF2B5EF4-FFF2-40B4-BE49-F238E27FC236}">
                <a16:creationId xmlns:a16="http://schemas.microsoft.com/office/drawing/2014/main" id="{2FC329F9-3FBC-AC96-8B3C-6C8BC5571C1F}"/>
              </a:ext>
            </a:extLst>
          </p:cNvPr>
          <p:cNvSpPr>
            <a:spLocks noGrp="1"/>
          </p:cNvSpPr>
          <p:nvPr>
            <p:ph idx="1"/>
          </p:nvPr>
        </p:nvSpPr>
        <p:spPr/>
        <p:txBody>
          <a:bodyPr>
            <a:normAutofit lnSpcReduction="10000"/>
          </a:bodyPr>
          <a:lstStyle/>
          <a:p>
            <a:pPr marL="0" indent="0">
              <a:buNone/>
            </a:pPr>
            <a:r>
              <a:rPr lang="en-US" sz="3200" dirty="0"/>
              <a:t>Jesus was God in the flesh, not just some “man” who wanted to change the world</a:t>
            </a:r>
          </a:p>
          <a:p>
            <a:pPr marL="457200" lvl="1" indent="0">
              <a:buNone/>
            </a:pPr>
            <a:endParaRPr lang="en-US" dirty="0"/>
          </a:p>
          <a:p>
            <a:pPr lvl="1">
              <a:buFont typeface="Wingdings" panose="05000000000000000000" pitchFamily="2" charset="2"/>
              <a:buChar char="Ø"/>
            </a:pPr>
            <a:r>
              <a:rPr lang="en-US" dirty="0"/>
              <a:t>John 1:1 - </a:t>
            </a:r>
            <a:r>
              <a:rPr lang="en-US" b="0" i="0" dirty="0">
                <a:solidFill>
                  <a:srgbClr val="01103A"/>
                </a:solidFill>
                <a:effectLst/>
                <a:latin typeface="arial" panose="020B0604020202020204" pitchFamily="34" charset="0"/>
              </a:rPr>
              <a:t>In the beginning was the Word, and the Word was with God, and </a:t>
            </a:r>
            <a:r>
              <a:rPr lang="en-US" b="1" i="1" dirty="0">
                <a:solidFill>
                  <a:srgbClr val="FF0000"/>
                </a:solidFill>
                <a:effectLst/>
                <a:latin typeface="arial" panose="020B0604020202020204" pitchFamily="34" charset="0"/>
              </a:rPr>
              <a:t>the Word was God</a:t>
            </a:r>
            <a:r>
              <a:rPr lang="en-US" b="0" i="0" dirty="0">
                <a:solidFill>
                  <a:srgbClr val="01103A"/>
                </a:solidFill>
                <a:effectLst/>
                <a:latin typeface="arial" panose="020B0604020202020204" pitchFamily="34" charset="0"/>
              </a:rPr>
              <a:t>.</a:t>
            </a:r>
          </a:p>
          <a:p>
            <a:pPr lvl="1">
              <a:buFont typeface="Wingdings" panose="05000000000000000000" pitchFamily="2" charset="2"/>
              <a:buChar char="Ø"/>
            </a:pPr>
            <a:endParaRPr lang="en-US" dirty="0">
              <a:solidFill>
                <a:srgbClr val="01103A"/>
              </a:solidFill>
              <a:latin typeface="arial" panose="020B0604020202020204" pitchFamily="34" charset="0"/>
            </a:endParaRPr>
          </a:p>
          <a:p>
            <a:pPr lvl="1">
              <a:buFont typeface="Wingdings" panose="05000000000000000000" pitchFamily="2" charset="2"/>
              <a:buChar char="Ø"/>
            </a:pPr>
            <a:r>
              <a:rPr lang="en-US" dirty="0">
                <a:solidFill>
                  <a:srgbClr val="01103A"/>
                </a:solidFill>
              </a:rPr>
              <a:t>John 1:14 - </a:t>
            </a:r>
            <a:r>
              <a:rPr lang="en-US" b="0" i="0" dirty="0">
                <a:solidFill>
                  <a:srgbClr val="01103A"/>
                </a:solidFill>
                <a:effectLst/>
              </a:rPr>
              <a:t>And </a:t>
            </a:r>
            <a:r>
              <a:rPr lang="en-US" b="1" i="1" dirty="0">
                <a:solidFill>
                  <a:srgbClr val="FF0000"/>
                </a:solidFill>
                <a:effectLst/>
              </a:rPr>
              <a:t>the Word became flesh </a:t>
            </a:r>
            <a:r>
              <a:rPr lang="en-US" b="0" i="0" dirty="0">
                <a:solidFill>
                  <a:srgbClr val="01103A"/>
                </a:solidFill>
                <a:effectLst/>
              </a:rPr>
              <a:t>and dwelt among us, and we have seen his glory, glory as of the only Son from the Father, full of grace and truth.</a:t>
            </a:r>
          </a:p>
          <a:p>
            <a:pPr lvl="1">
              <a:buFont typeface="Wingdings" panose="05000000000000000000" pitchFamily="2" charset="2"/>
              <a:buChar char="Ø"/>
            </a:pPr>
            <a:endParaRPr lang="en-US" dirty="0">
              <a:solidFill>
                <a:srgbClr val="01103A"/>
              </a:solidFill>
            </a:endParaRPr>
          </a:p>
          <a:p>
            <a:pPr lvl="1">
              <a:buFont typeface="Wingdings" panose="05000000000000000000" pitchFamily="2" charset="2"/>
              <a:buChar char="Ø"/>
            </a:pPr>
            <a:r>
              <a:rPr lang="en-US" dirty="0"/>
              <a:t>Colossians 2:9 - For in him </a:t>
            </a:r>
            <a:r>
              <a:rPr lang="en-US" b="1" i="1" dirty="0">
                <a:solidFill>
                  <a:srgbClr val="FF0000"/>
                </a:solidFill>
              </a:rPr>
              <a:t>the whole fullness of deity dwells bodily</a:t>
            </a:r>
            <a:r>
              <a:rPr lang="en-US" dirty="0"/>
              <a:t>,</a:t>
            </a:r>
          </a:p>
        </p:txBody>
      </p:sp>
    </p:spTree>
    <p:extLst>
      <p:ext uri="{BB962C8B-B14F-4D97-AF65-F5344CB8AC3E}">
        <p14:creationId xmlns:p14="http://schemas.microsoft.com/office/powerpoint/2010/main" val="192550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39925-1923-C219-3341-0FF85BDBFE4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03FC13-C3E0-EF9E-53B4-70D7278C90C0}"/>
              </a:ext>
            </a:extLst>
          </p:cNvPr>
          <p:cNvSpPr>
            <a:spLocks noGrp="1"/>
          </p:cNvSpPr>
          <p:nvPr>
            <p:ph idx="1"/>
          </p:nvPr>
        </p:nvSpPr>
        <p:spPr/>
        <p:txBody>
          <a:bodyPr/>
          <a:lstStyle/>
          <a:p>
            <a:pPr marL="0" indent="0">
              <a:buNone/>
            </a:pPr>
            <a:r>
              <a:rPr lang="en-US" sz="3600" dirty="0"/>
              <a:t>He came to save the world</a:t>
            </a:r>
          </a:p>
          <a:p>
            <a:pPr lvl="1">
              <a:buFont typeface="Wingdings" panose="05000000000000000000" pitchFamily="2" charset="2"/>
              <a:buChar char="Ø"/>
            </a:pPr>
            <a:endParaRPr lang="en-US" dirty="0"/>
          </a:p>
          <a:p>
            <a:pPr lvl="1">
              <a:buFont typeface="Wingdings" panose="05000000000000000000" pitchFamily="2" charset="2"/>
              <a:buChar char="Ø"/>
            </a:pPr>
            <a:r>
              <a:rPr lang="en-US" dirty="0"/>
              <a:t>John 3:16-17 - "For God so loved the world, that he gave his only Son, that whoever believes in him should not perish but have eternal life. For </a:t>
            </a:r>
            <a:r>
              <a:rPr lang="en-US" b="1" dirty="0"/>
              <a:t>God did not send his Son into the world to condemn the world</a:t>
            </a:r>
            <a:r>
              <a:rPr lang="en-US" dirty="0"/>
              <a:t>, but in order </a:t>
            </a:r>
            <a:r>
              <a:rPr lang="en-US" b="1" i="1" dirty="0">
                <a:solidFill>
                  <a:srgbClr val="FF0000"/>
                </a:solidFill>
              </a:rPr>
              <a:t>that the world might be saved through him</a:t>
            </a:r>
            <a:r>
              <a:rPr lang="en-US" dirty="0"/>
              <a:t>.</a:t>
            </a:r>
          </a:p>
        </p:txBody>
      </p:sp>
      <p:sp>
        <p:nvSpPr>
          <p:cNvPr id="6" name="Title 1">
            <a:extLst>
              <a:ext uri="{FF2B5EF4-FFF2-40B4-BE49-F238E27FC236}">
                <a16:creationId xmlns:a16="http://schemas.microsoft.com/office/drawing/2014/main" id="{7A15CC12-54B1-39E6-4B9D-A57A693CCED3}"/>
              </a:ext>
            </a:extLst>
          </p:cNvPr>
          <p:cNvSpPr>
            <a:spLocks noGrp="1"/>
          </p:cNvSpPr>
          <p:nvPr>
            <p:ph type="title"/>
          </p:nvPr>
        </p:nvSpPr>
        <p:spPr>
          <a:xfrm>
            <a:off x="628650" y="365126"/>
            <a:ext cx="7886700" cy="1325563"/>
          </a:xfrm>
        </p:spPr>
        <p:txBody>
          <a:bodyPr>
            <a:normAutofit/>
          </a:bodyPr>
          <a:lstStyle/>
          <a:p>
            <a:r>
              <a:rPr lang="en-US" sz="3600" b="1" dirty="0"/>
              <a:t>Jesus Wasn’t Starting A “Movement”</a:t>
            </a:r>
          </a:p>
        </p:txBody>
      </p:sp>
    </p:spTree>
    <p:extLst>
      <p:ext uri="{BB962C8B-B14F-4D97-AF65-F5344CB8AC3E}">
        <p14:creationId xmlns:p14="http://schemas.microsoft.com/office/powerpoint/2010/main" val="2876662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1650E-35B0-8C37-1FB2-A827FB4176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1D3CA2-2A84-F2EE-87A3-BCF541C4D71B}"/>
              </a:ext>
            </a:extLst>
          </p:cNvPr>
          <p:cNvSpPr>
            <a:spLocks noGrp="1"/>
          </p:cNvSpPr>
          <p:nvPr>
            <p:ph idx="1"/>
          </p:nvPr>
        </p:nvSpPr>
        <p:spPr/>
        <p:txBody>
          <a:bodyPr/>
          <a:lstStyle/>
          <a:p>
            <a:pPr marL="0" indent="0">
              <a:buNone/>
            </a:pPr>
            <a:r>
              <a:rPr lang="en-US" sz="3600" dirty="0"/>
              <a:t>He wasn’t looking to get attention</a:t>
            </a:r>
          </a:p>
          <a:p>
            <a:pPr lvl="1">
              <a:buFont typeface="Wingdings" panose="05000000000000000000" pitchFamily="2" charset="2"/>
              <a:buChar char="Ø"/>
            </a:pPr>
            <a:endParaRPr lang="en-US" dirty="0"/>
          </a:p>
          <a:p>
            <a:pPr lvl="1">
              <a:buFont typeface="Wingdings" panose="05000000000000000000" pitchFamily="2" charset="2"/>
              <a:buChar char="Ø"/>
            </a:pPr>
            <a:r>
              <a:rPr lang="en-US" dirty="0"/>
              <a:t>Philippians 2:5-8 - Have this mind among yourselves, which is yours in Christ Jesus, who, though he was in the form of God, did not count equality with God a thing to be grasped, but emptied himself, by </a:t>
            </a:r>
            <a:r>
              <a:rPr lang="en-US" b="1" i="1" dirty="0">
                <a:solidFill>
                  <a:srgbClr val="FF0000"/>
                </a:solidFill>
              </a:rPr>
              <a:t>taking the form of a servant</a:t>
            </a:r>
            <a:r>
              <a:rPr lang="en-US" dirty="0"/>
              <a:t>, being born in the likeness of men. And being found in human form, he humbled himself by becoming obedient to the point of death, even death on a cross.</a:t>
            </a:r>
          </a:p>
        </p:txBody>
      </p:sp>
      <p:sp>
        <p:nvSpPr>
          <p:cNvPr id="6" name="Title 1">
            <a:extLst>
              <a:ext uri="{FF2B5EF4-FFF2-40B4-BE49-F238E27FC236}">
                <a16:creationId xmlns:a16="http://schemas.microsoft.com/office/drawing/2014/main" id="{4A281DE1-7813-14F5-ACAF-A096D324855C}"/>
              </a:ext>
            </a:extLst>
          </p:cNvPr>
          <p:cNvSpPr>
            <a:spLocks noGrp="1"/>
          </p:cNvSpPr>
          <p:nvPr>
            <p:ph type="title"/>
          </p:nvPr>
        </p:nvSpPr>
        <p:spPr>
          <a:xfrm>
            <a:off x="628650" y="365126"/>
            <a:ext cx="7886700" cy="1325563"/>
          </a:xfrm>
        </p:spPr>
        <p:txBody>
          <a:bodyPr>
            <a:normAutofit/>
          </a:bodyPr>
          <a:lstStyle/>
          <a:p>
            <a:r>
              <a:rPr lang="en-US" sz="3600" b="1" dirty="0"/>
              <a:t>Jesus Wasn’t Starting A “Movement”</a:t>
            </a:r>
          </a:p>
        </p:txBody>
      </p:sp>
    </p:spTree>
    <p:extLst>
      <p:ext uri="{BB962C8B-B14F-4D97-AF65-F5344CB8AC3E}">
        <p14:creationId xmlns:p14="http://schemas.microsoft.com/office/powerpoint/2010/main" val="81406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473BF-0D73-31DD-87AD-C5276610F5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9D1F66-B6A2-1CDD-8E87-6A3DEF942909}"/>
              </a:ext>
            </a:extLst>
          </p:cNvPr>
          <p:cNvSpPr>
            <a:spLocks noGrp="1"/>
          </p:cNvSpPr>
          <p:nvPr>
            <p:ph idx="1"/>
          </p:nvPr>
        </p:nvSpPr>
        <p:spPr/>
        <p:txBody>
          <a:bodyPr/>
          <a:lstStyle/>
          <a:p>
            <a:pPr marL="0" indent="0">
              <a:buNone/>
            </a:pPr>
            <a:r>
              <a:rPr lang="en-US" sz="3600" dirty="0"/>
              <a:t>He died to save us</a:t>
            </a:r>
          </a:p>
          <a:p>
            <a:pPr lvl="1">
              <a:buFont typeface="Wingdings" panose="05000000000000000000" pitchFamily="2" charset="2"/>
              <a:buChar char="Ø"/>
            </a:pPr>
            <a:endParaRPr lang="en-US" dirty="0"/>
          </a:p>
          <a:p>
            <a:pPr lvl="1">
              <a:buFont typeface="Wingdings" panose="05000000000000000000" pitchFamily="2" charset="2"/>
              <a:buChar char="Ø"/>
            </a:pPr>
            <a:r>
              <a:rPr lang="en-US" dirty="0"/>
              <a:t>I Peter 2:24 - He himself bore our sins in his body on the tree, </a:t>
            </a:r>
            <a:r>
              <a:rPr lang="en-US" b="1" i="1" dirty="0">
                <a:solidFill>
                  <a:srgbClr val="FF0000"/>
                </a:solidFill>
              </a:rPr>
              <a:t>that we might die to sin and live to righteousness</a:t>
            </a:r>
            <a:r>
              <a:rPr lang="en-US" dirty="0"/>
              <a:t>. By his wounds you have been healed.</a:t>
            </a:r>
          </a:p>
        </p:txBody>
      </p:sp>
      <p:sp>
        <p:nvSpPr>
          <p:cNvPr id="6" name="Title 1">
            <a:extLst>
              <a:ext uri="{FF2B5EF4-FFF2-40B4-BE49-F238E27FC236}">
                <a16:creationId xmlns:a16="http://schemas.microsoft.com/office/drawing/2014/main" id="{0DAEF778-7AB1-654B-5279-78980862434F}"/>
              </a:ext>
            </a:extLst>
          </p:cNvPr>
          <p:cNvSpPr>
            <a:spLocks noGrp="1"/>
          </p:cNvSpPr>
          <p:nvPr>
            <p:ph type="title"/>
          </p:nvPr>
        </p:nvSpPr>
        <p:spPr>
          <a:xfrm>
            <a:off x="628650" y="365126"/>
            <a:ext cx="7886700" cy="1325563"/>
          </a:xfrm>
        </p:spPr>
        <p:txBody>
          <a:bodyPr>
            <a:normAutofit/>
          </a:bodyPr>
          <a:lstStyle/>
          <a:p>
            <a:r>
              <a:rPr lang="en-US" sz="3600" b="1" dirty="0"/>
              <a:t>Jesus Wasn’t Starting A “Movement”</a:t>
            </a:r>
          </a:p>
        </p:txBody>
      </p:sp>
    </p:spTree>
    <p:extLst>
      <p:ext uri="{BB962C8B-B14F-4D97-AF65-F5344CB8AC3E}">
        <p14:creationId xmlns:p14="http://schemas.microsoft.com/office/powerpoint/2010/main" val="131279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1236</TotalTime>
  <Words>2896</Words>
  <Application>Microsoft Office PowerPoint</Application>
  <PresentationFormat>On-screen Show (4:3)</PresentationFormat>
  <Paragraphs>150</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Arial</vt:lpstr>
      <vt:lpstr>Wingdings</vt:lpstr>
      <vt:lpstr>Office Theme</vt:lpstr>
      <vt:lpstr>A Different Jesus</vt:lpstr>
      <vt:lpstr>A different Jesus</vt:lpstr>
      <vt:lpstr>Example: “He Gets Us” campaign</vt:lpstr>
      <vt:lpstr>He Does Understand What It Is Like To Be Us</vt:lpstr>
      <vt:lpstr>Example: “He Gets Us” campaign</vt:lpstr>
      <vt:lpstr>Is His Grace Truly “Unending”?</vt:lpstr>
      <vt:lpstr>Is His Love Truly “Unconditional”?</vt:lpstr>
      <vt:lpstr>Example: “He Gets Us” campaign</vt:lpstr>
      <vt:lpstr>Jesus Wasn’t Starting A “Movement”</vt:lpstr>
      <vt:lpstr>Jesus Wasn’t Starting A “Movement”</vt:lpstr>
      <vt:lpstr>Jesus Wasn’t Starting A “Movement”</vt:lpstr>
      <vt:lpstr>Jesus Wasn’t Starting A “Movement”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Mary Jo Hetrick</cp:lastModifiedBy>
  <cp:revision>13</cp:revision>
  <dcterms:created xsi:type="dcterms:W3CDTF">2025-03-10T23:48:05Z</dcterms:created>
  <dcterms:modified xsi:type="dcterms:W3CDTF">2025-03-23T02:27:12Z</dcterms:modified>
</cp:coreProperties>
</file>