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89" r:id="rId4"/>
    <p:sldId id="283" r:id="rId5"/>
    <p:sldId id="290" r:id="rId6"/>
    <p:sldId id="293" r:id="rId7"/>
    <p:sldId id="294" r:id="rId8"/>
    <p:sldId id="309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295" r:id="rId18"/>
    <p:sldId id="296" r:id="rId19"/>
    <p:sldId id="298" r:id="rId20"/>
    <p:sldId id="297" r:id="rId21"/>
    <p:sldId id="299" r:id="rId22"/>
    <p:sldId id="257" r:id="rId23"/>
    <p:sldId id="288" r:id="rId24"/>
    <p:sldId id="284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54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2CBB9B-0966-4D06-8E82-A387948CC1E3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4259E5C-55F5-4750-AE69-1A2FA1C5D4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65653-88DB-46C7-9EE4-7B48B479E1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59E5C-55F5-4750-AE69-1A2FA1C5D4F2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1/24/2025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1/24/2025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1/24/2025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/>
          <a:p>
            <a:fld id="{F8CFA630-13BB-46C4-BD44-B2C5F9B66074}" type="datetimeFigureOut">
              <a:rPr lang="en-US" smtClean="0"/>
              <a:pPr/>
              <a:t>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1/24/2025</a:t>
            </a:fld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2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fld id="{BC5217A8-0E06-4059-AC45-433E2E67A85D}" type="slidenum">
              <a:rPr kumimoji="0" lang="en-US" smtClean="0"/>
              <a:pPr algn="r" eaLnBrk="1" latinLnBrk="0" hangingPunct="1"/>
              <a:t>‹#›</a:t>
            </a:fld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533400"/>
            <a:ext cx="8610600" cy="4876800"/>
          </a:xfrm>
        </p:spPr>
        <p:txBody>
          <a:bodyPr/>
          <a:lstStyle/>
          <a:p>
            <a:pPr algn="ctr"/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REDEEMED</a:t>
            </a:r>
            <a:br>
              <a:rPr lang="en-US" sz="9600" dirty="0"/>
            </a:br>
            <a:br>
              <a:rPr lang="en-US" sz="8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 LOVE TO</a:t>
            </a:r>
            <a:b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PROCLAIM 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7D9989-0C07-8CE6-995E-26CC02BA76BF}"/>
              </a:ext>
            </a:extLst>
          </p:cNvPr>
          <p:cNvSpPr/>
          <p:nvPr/>
        </p:nvSpPr>
        <p:spPr>
          <a:xfrm>
            <a:off x="609600" y="305068"/>
            <a:ext cx="220980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E</a:t>
            </a:r>
          </a:p>
          <a:p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D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E</a:t>
            </a:r>
          </a:p>
          <a:p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M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P</a:t>
            </a:r>
          </a:p>
          <a:p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T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I</a:t>
            </a:r>
          </a:p>
          <a:p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O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 N</a:t>
            </a:r>
            <a:endParaRPr lang="en-US" sz="4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565526" y="1870075"/>
            <a:ext cx="417159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1.</a:t>
            </a:r>
          </a:p>
          <a:p>
            <a:r>
              <a:rPr lang="en-US"/>
              <a:t>Redeemed how I love to proclaim it!  </a:t>
            </a:r>
          </a:p>
          <a:p>
            <a:r>
              <a:rPr lang="en-US"/>
              <a:t>Redeemed by the blood of the Lamb;  </a:t>
            </a:r>
          </a:p>
          <a:p>
            <a:r>
              <a:rPr lang="en-US"/>
              <a:t>Redeemed thru His infinite mercy,</a:t>
            </a:r>
          </a:p>
          <a:p>
            <a:r>
              <a:rPr lang="en-US"/>
              <a:t>His child, and forever, I am.</a:t>
            </a:r>
          </a:p>
        </p:txBody>
      </p:sp>
      <p:pic>
        <p:nvPicPr>
          <p:cNvPr id="2060" name="Picture 12" descr="E:\The Paperless Hymnal\SONGS\PPTiffFiles\Single Stanza\R\Redeemed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7772400" cy="381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>
                <a:solidFill>
                  <a:schemeClr val="tx1"/>
                </a:solidFill>
                <a:latin typeface="Arial" charset="0"/>
              </a:rPr>
              <a:t>1 - Redeemed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827213" y="6124576"/>
            <a:ext cx="30928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Words by: Fanny J. Crosby</a:t>
            </a:r>
          </a:p>
          <a:p>
            <a:r>
              <a:rPr lang="en-US" sz="1600"/>
              <a:t>Music by: William J. Kirkpatrick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8118476" y="6553201"/>
            <a:ext cx="26672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© 2001 The Paperless Hymnal™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SLAVERY – </a:t>
            </a:r>
            <a:r>
              <a:rPr lang="en-US" sz="4400" dirty="0"/>
              <a:t>bondage of Sin</a:t>
            </a:r>
            <a:r>
              <a:rPr lang="en-US" sz="60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7239000" cy="5312736"/>
          </a:xfrm>
        </p:spPr>
        <p:txBody>
          <a:bodyPr>
            <a:normAutofit/>
          </a:bodyPr>
          <a:lstStyle/>
          <a:p>
            <a:r>
              <a:rPr lang="en-US" sz="3600" dirty="0"/>
              <a:t>Slaves:</a:t>
            </a:r>
            <a:br>
              <a:rPr lang="en-US" sz="3600" dirty="0"/>
            </a:br>
            <a:r>
              <a:rPr lang="en-US" sz="36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805170">
            <a:off x="6843712" y="2019296"/>
            <a:ext cx="4752975" cy="3560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76200"/>
            <a:ext cx="47244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  Redeemed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10439400" cy="5312736"/>
          </a:xfrm>
        </p:spPr>
        <p:txBody>
          <a:bodyPr>
            <a:normAutofit/>
          </a:bodyPr>
          <a:lstStyle/>
          <a:p>
            <a:r>
              <a:rPr lang="en-US" sz="4400" dirty="0" err="1"/>
              <a:t>apolutrosis</a:t>
            </a:r>
            <a:r>
              <a:rPr lang="en-US" sz="3600" dirty="0"/>
              <a:t>,  </a:t>
            </a:r>
            <a:r>
              <a:rPr lang="en-US" sz="3600" dirty="0" err="1"/>
              <a:t>ap-ol-oo</a:t>
            </a:r>
            <a:r>
              <a:rPr lang="en-US" sz="3600" dirty="0"/>
              <a:t>'-</a:t>
            </a:r>
            <a:r>
              <a:rPr lang="en-US" sz="3600" dirty="0" err="1"/>
              <a:t>tro</a:t>
            </a:r>
            <a:r>
              <a:rPr lang="en-US" sz="3600" dirty="0"/>
              <a:t>-sis </a:t>
            </a:r>
          </a:p>
          <a:p>
            <a:pPr>
              <a:buNone/>
            </a:pPr>
            <a:endParaRPr lang="en-US" sz="3600" dirty="0"/>
          </a:p>
          <a:p>
            <a:r>
              <a:rPr lang="en-US" sz="3600" dirty="0"/>
              <a:t>(the act) ransom paid in full, </a:t>
            </a:r>
            <a:br>
              <a:rPr lang="en-US" sz="3600" dirty="0"/>
            </a:br>
            <a:r>
              <a:rPr lang="en-US" sz="3600" dirty="0"/>
              <a:t>i.e. (figuratively) riddance, or (specially) Christian salvation:--deliverance, redemption. </a:t>
            </a:r>
          </a:p>
        </p:txBody>
      </p:sp>
      <p:pic>
        <p:nvPicPr>
          <p:cNvPr id="1026" name="Picture 2" descr="Cyber security professionals 'admit to ...">
            <a:extLst>
              <a:ext uri="{FF2B5EF4-FFF2-40B4-BE49-F238E27FC236}">
                <a16:creationId xmlns:a16="http://schemas.microsoft.com/office/drawing/2014/main" id="{624B8869-EE47-14AF-5532-88BA8609B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4474741"/>
            <a:ext cx="3581400" cy="2383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0"/>
            <a:ext cx="47244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  Redeemed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10210800" cy="5312736"/>
          </a:xfrm>
        </p:spPr>
        <p:txBody>
          <a:bodyPr>
            <a:normAutofit/>
          </a:bodyPr>
          <a:lstStyle/>
          <a:p>
            <a:r>
              <a:rPr lang="en-US" sz="3600" dirty="0"/>
              <a:t>When ransom means "payment", the word comes via Old French </a:t>
            </a:r>
            <a:r>
              <a:rPr lang="en-US" sz="3600" i="1" dirty="0" err="1"/>
              <a:t>rançon</a:t>
            </a:r>
            <a:r>
              <a:rPr lang="en-US" sz="3600" dirty="0"/>
              <a:t> from Latin </a:t>
            </a:r>
            <a:r>
              <a:rPr lang="en-US" sz="3600" i="1" dirty="0" err="1"/>
              <a:t>redemptio</a:t>
            </a:r>
            <a:r>
              <a:rPr lang="en-US" sz="3600" dirty="0"/>
              <a:t> = "buying back”  - </a:t>
            </a:r>
            <a:r>
              <a:rPr lang="en-US" sz="2400" dirty="0"/>
              <a:t>Encyclopedia Britannica</a:t>
            </a:r>
          </a:p>
          <a:p>
            <a:pPr>
              <a:buNone/>
            </a:pPr>
            <a:r>
              <a:rPr lang="en-US" sz="2400" dirty="0"/>
              <a:t> </a:t>
            </a:r>
          </a:p>
          <a:p>
            <a:r>
              <a:rPr lang="en-US" sz="3600" dirty="0"/>
              <a:t>Julius Caesar: captured by pirates, demanded 20 talents (he insisted he was worth 50 talent) - </a:t>
            </a:r>
            <a:r>
              <a:rPr lang="en-US" sz="2000" dirty="0"/>
              <a:t>Plutarch’s</a:t>
            </a:r>
            <a:r>
              <a:rPr lang="en-US" sz="3600" dirty="0"/>
              <a:t> </a:t>
            </a:r>
            <a:r>
              <a:rPr lang="en-US" sz="2400" i="1" u="sng" dirty="0"/>
              <a:t>Lives of Caesars</a:t>
            </a:r>
          </a:p>
        </p:txBody>
      </p:sp>
      <p:pic>
        <p:nvPicPr>
          <p:cNvPr id="2050" name="Picture 2" descr="Ancient Rome and the Ancient World ...">
            <a:extLst>
              <a:ext uri="{FF2B5EF4-FFF2-40B4-BE49-F238E27FC236}">
                <a16:creationId xmlns:a16="http://schemas.microsoft.com/office/drawing/2014/main" id="{A25B8843-2AF6-AF0E-7528-0BE1DFA50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519246"/>
            <a:ext cx="3800475" cy="2338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900" y="1292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 PAID IN FULL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5900"/>
            <a:ext cx="10134600" cy="3581400"/>
          </a:xfrm>
        </p:spPr>
        <p:txBody>
          <a:bodyPr>
            <a:normAutofit/>
          </a:bodyPr>
          <a:lstStyle/>
          <a:p>
            <a:r>
              <a:rPr lang="en-US" sz="4800" dirty="0"/>
              <a:t>Not just cancel debt</a:t>
            </a:r>
            <a:br>
              <a:rPr lang="en-US" sz="4800" dirty="0"/>
            </a:br>
            <a:endParaRPr lang="en-US" sz="4800" dirty="0"/>
          </a:p>
          <a:p>
            <a:r>
              <a:rPr lang="en-US" sz="4800" dirty="0"/>
              <a:t>But “Paid in Full” </a:t>
            </a:r>
            <a:br>
              <a:rPr lang="en-US" sz="4800" dirty="0"/>
            </a:br>
            <a:r>
              <a:rPr lang="en-US" sz="4800" dirty="0"/>
              <a:t>Amount To Relieve Debt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924800" y="2286000"/>
            <a:ext cx="4267200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 Payment: </a:t>
            </a:r>
            <a:r>
              <a:rPr lang="en-US" sz="4000" dirty="0"/>
              <a:t>not with gold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439400" cy="5867400"/>
          </a:xfrm>
        </p:spPr>
        <p:txBody>
          <a:bodyPr>
            <a:normAutofit/>
          </a:bodyPr>
          <a:lstStyle/>
          <a:p>
            <a:r>
              <a:rPr lang="en-US" sz="3600" dirty="0"/>
              <a:t>1 Peter 1</a:t>
            </a:r>
            <a:r>
              <a:rPr lang="en-US" sz="2800" dirty="0"/>
              <a:t>:18 </a:t>
            </a:r>
            <a:br>
              <a:rPr lang="en-US" sz="2800" dirty="0"/>
            </a:br>
            <a:r>
              <a:rPr lang="en-US" sz="2800" dirty="0"/>
              <a:t>“</a:t>
            </a:r>
            <a:r>
              <a:rPr lang="en-US" sz="3200" dirty="0"/>
              <a:t>knowing that you were not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redeemed</a:t>
            </a:r>
            <a:r>
              <a:rPr lang="en-US" sz="3200" dirty="0"/>
              <a:t> with corruptible things, like silver or gold, from your aimless conduct received by tradition from your fathers…”</a:t>
            </a:r>
          </a:p>
        </p:txBody>
      </p:sp>
      <p:pic>
        <p:nvPicPr>
          <p:cNvPr id="4" name="Picture 2" descr="Islamic State finds gold coins are a steal as throwback currency - TODAY">
            <a:extLst>
              <a:ext uri="{FF2B5EF4-FFF2-40B4-BE49-F238E27FC236}">
                <a16:creationId xmlns:a16="http://schemas.microsoft.com/office/drawing/2014/main" id="{8425BB16-C903-7DCA-0796-F4436E664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173" y="3637178"/>
            <a:ext cx="4315115" cy="3233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667000"/>
            <a:ext cx="419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Payment: </a:t>
            </a:r>
            <a:r>
              <a:rPr lang="en-US" sz="4000" dirty="0"/>
              <a:t>but with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10363200" cy="5867400"/>
          </a:xfrm>
        </p:spPr>
        <p:txBody>
          <a:bodyPr>
            <a:normAutofit/>
          </a:bodyPr>
          <a:lstStyle/>
          <a:p>
            <a:r>
              <a:rPr lang="en-US" sz="3600" dirty="0"/>
              <a:t>1 Peter 1</a:t>
            </a:r>
            <a:r>
              <a:rPr lang="en-US" sz="2800" dirty="0"/>
              <a:t>:19 … but with 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precious blood of Christ</a:t>
            </a:r>
            <a:r>
              <a:rPr lang="en-US" sz="2800" dirty="0"/>
              <a:t>, as of a lamb without blemish and without spot.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Acts 20:28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45264"/>
            <a:ext cx="10591800" cy="5312736"/>
          </a:xfrm>
        </p:spPr>
        <p:txBody>
          <a:bodyPr>
            <a:normAutofit/>
          </a:bodyPr>
          <a:lstStyle/>
          <a:p>
            <a:r>
              <a:rPr lang="en-US" sz="3200" dirty="0"/>
              <a:t>"Therefore take heed to yourselves and to all the flock, among which the Holy Spirit has made you overseers, to shepherd the church of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</a:t>
            </a:r>
            <a:r>
              <a:rPr lang="en-US" sz="3200" dirty="0"/>
              <a:t> (</a:t>
            </a:r>
            <a:r>
              <a:rPr lang="en-US" sz="3200" dirty="0" err="1"/>
              <a:t>ie</a:t>
            </a:r>
            <a:r>
              <a:rPr lang="en-US" sz="3200" dirty="0"/>
              <a:t>. Jesus) which He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purchased with His own blood</a:t>
            </a:r>
            <a:r>
              <a:rPr lang="en-US" sz="3200" dirty="0"/>
              <a:t>.</a:t>
            </a:r>
          </a:p>
        </p:txBody>
      </p:sp>
      <p:pic>
        <p:nvPicPr>
          <p:cNvPr id="4098" name="Picture 2" descr="The Blood of Jesus: Mysterious and Majestic - Carl Joseph Ministries">
            <a:extLst>
              <a:ext uri="{FF2B5EF4-FFF2-40B4-BE49-F238E27FC236}">
                <a16:creationId xmlns:a16="http://schemas.microsoft.com/office/drawing/2014/main" id="{34FE1E08-17F0-B72E-F136-1DEA0223A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07" y="4095842"/>
            <a:ext cx="4107051" cy="276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I Corinth. 6:19-20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0515600" cy="2615061"/>
          </a:xfrm>
        </p:spPr>
        <p:txBody>
          <a:bodyPr>
            <a:normAutofit/>
          </a:bodyPr>
          <a:lstStyle/>
          <a:p>
            <a:r>
              <a:rPr lang="en-US" sz="3200" dirty="0"/>
              <a:t>“Or do you not know that your body is the temple of the Holy Spirit who is in you, whom you have from God, and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not your own</a:t>
            </a:r>
            <a:r>
              <a:rPr lang="en-US" sz="3200" dirty="0"/>
              <a:t>? For you were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bought at a price</a:t>
            </a:r>
            <a:r>
              <a:rPr lang="en-US" sz="3200" dirty="0"/>
              <a:t>; therefore glorify God in your body and in your spirit, which are God's”</a:t>
            </a:r>
          </a:p>
        </p:txBody>
      </p:sp>
      <p:pic>
        <p:nvPicPr>
          <p:cNvPr id="5124" name="Picture 4" descr="The Peace of Blood (Colossians 1:15-20)">
            <a:extLst>
              <a:ext uri="{FF2B5EF4-FFF2-40B4-BE49-F238E27FC236}">
                <a16:creationId xmlns:a16="http://schemas.microsoft.com/office/drawing/2014/main" id="{E49721F9-2E74-D73F-30D0-9C2C8F408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00905"/>
            <a:ext cx="5629275" cy="2932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Galatians 3:13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10363200" cy="2895600"/>
          </a:xfrm>
        </p:spPr>
        <p:txBody>
          <a:bodyPr>
            <a:normAutofit/>
          </a:bodyPr>
          <a:lstStyle/>
          <a:p>
            <a:r>
              <a:rPr lang="en-US" sz="3200" dirty="0"/>
              <a:t>“Christ has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redeemed us </a:t>
            </a:r>
            <a:r>
              <a:rPr lang="en-US" sz="3200" dirty="0"/>
              <a:t>from the </a:t>
            </a:r>
            <a:r>
              <a:rPr lang="en-US" sz="3200" b="1" dirty="0"/>
              <a:t>curse of the law</a:t>
            </a:r>
            <a:r>
              <a:rPr lang="en-US" sz="3200" dirty="0"/>
              <a:t>, having become a curse for us (for it is written, "Cursed is everyone who hangs on a tree")”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Law said we were SLAVES OF SIN 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72400" y="3637581"/>
            <a:ext cx="4122688" cy="3088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427" y="89115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Galatians 4:4-5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35715"/>
            <a:ext cx="10439400" cy="2475691"/>
          </a:xfrm>
        </p:spPr>
        <p:txBody>
          <a:bodyPr>
            <a:normAutofit/>
          </a:bodyPr>
          <a:lstStyle/>
          <a:p>
            <a:r>
              <a:rPr lang="en-US" sz="3200" dirty="0"/>
              <a:t>“But when the fullness of the time had come, God sent forth His Son, born of a woman, born under the law, to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</a:t>
            </a:r>
            <a:r>
              <a:rPr lang="en-US" sz="3200" dirty="0"/>
              <a:t> those who were under the law, that we might receive the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adoption as sons</a:t>
            </a:r>
            <a:r>
              <a:rPr lang="en-US" sz="3200" dirty="0"/>
              <a:t>.</a:t>
            </a:r>
          </a:p>
        </p:txBody>
      </p:sp>
      <p:pic>
        <p:nvPicPr>
          <p:cNvPr id="6146" name="Picture 2" descr="TGIM! ADOPTED IN CHRIST">
            <a:extLst>
              <a:ext uri="{FF2B5EF4-FFF2-40B4-BE49-F238E27FC236}">
                <a16:creationId xmlns:a16="http://schemas.microsoft.com/office/drawing/2014/main" id="{0B23E232-1848-7C8E-76DF-3016FB7E9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39280"/>
            <a:ext cx="6876081" cy="3835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10FB2A-8E33-33A6-F8F9-AD4245864FA8}"/>
              </a:ext>
            </a:extLst>
          </p:cNvPr>
          <p:cNvSpPr/>
          <p:nvPr/>
        </p:nvSpPr>
        <p:spPr>
          <a:xfrm>
            <a:off x="8839200" y="5715000"/>
            <a:ext cx="76200" cy="381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Eph 1:7 / Col 1:14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13640"/>
            <a:ext cx="10363200" cy="2743200"/>
          </a:xfrm>
        </p:spPr>
        <p:txBody>
          <a:bodyPr>
            <a:normAutofit/>
          </a:bodyPr>
          <a:lstStyle/>
          <a:p>
            <a:r>
              <a:rPr lang="en-US" sz="3200" dirty="0"/>
              <a:t>“In Him we have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/>
              <a:t>through His blood, the forgiveness of sins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“in whom we have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/>
              <a:t>through His blood, the forgiveness of sins”</a:t>
            </a:r>
          </a:p>
        </p:txBody>
      </p:sp>
      <p:pic>
        <p:nvPicPr>
          <p:cNvPr id="7170" name="Picture 2" descr="I am redeemed in Christ – See you in Heaven">
            <a:extLst>
              <a:ext uri="{FF2B5EF4-FFF2-40B4-BE49-F238E27FC236}">
                <a16:creationId xmlns:a16="http://schemas.microsoft.com/office/drawing/2014/main" id="{8ECC64E2-1B85-654E-0EBD-FC00F8A4A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81450"/>
            <a:ext cx="4931229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I Timothy 2:5-6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4158"/>
            <a:ext cx="10287000" cy="1905000"/>
          </a:xfrm>
        </p:spPr>
        <p:txBody>
          <a:bodyPr>
            <a:normAutofit/>
          </a:bodyPr>
          <a:lstStyle/>
          <a:p>
            <a:r>
              <a:rPr lang="en-US" sz="3200" dirty="0"/>
              <a:t>“For there is one God and one Mediator between God and men, the Man Christ Jesus, who gave Himself a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ransom for all</a:t>
            </a:r>
            <a:r>
              <a:rPr lang="en-US" sz="3200" dirty="0"/>
              <a:t>, to be testified in due time”</a:t>
            </a:r>
          </a:p>
        </p:txBody>
      </p:sp>
      <p:pic>
        <p:nvPicPr>
          <p:cNvPr id="8194" name="Picture 2" descr="A Ransom for All">
            <a:extLst>
              <a:ext uri="{FF2B5EF4-FFF2-40B4-BE49-F238E27FC236}">
                <a16:creationId xmlns:a16="http://schemas.microsoft.com/office/drawing/2014/main" id="{A1B07D35-20A2-7389-02A7-4593CF0B4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739766"/>
            <a:ext cx="7328115" cy="412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oly Land Elevations in Bible Times">
            <a:extLst>
              <a:ext uri="{FF2B5EF4-FFF2-40B4-BE49-F238E27FC236}">
                <a16:creationId xmlns:a16="http://schemas.microsoft.com/office/drawing/2014/main" id="{4FFF2FC5-7E1B-919B-1048-8B4111CF7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00"/>
            <a:ext cx="4976327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37963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Titus 2:11-14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10515600" cy="5410200"/>
          </a:xfrm>
        </p:spPr>
        <p:txBody>
          <a:bodyPr>
            <a:normAutofit/>
          </a:bodyPr>
          <a:lstStyle/>
          <a:p>
            <a:r>
              <a:rPr lang="en-US" sz="3200" dirty="0"/>
              <a:t>11 “For the grace of God that </a:t>
            </a:r>
            <a:br>
              <a:rPr lang="en-US" sz="3200" dirty="0"/>
            </a:br>
            <a:r>
              <a:rPr lang="en-US" sz="3200" dirty="0"/>
              <a:t>brings salvation has appeared </a:t>
            </a:r>
            <a:br>
              <a:rPr lang="en-US" sz="3200" dirty="0"/>
            </a:b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all men</a:t>
            </a:r>
            <a:r>
              <a:rPr lang="en-US" sz="3200" dirty="0"/>
              <a:t>,… 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14 who gave Himself for us, </a:t>
            </a:r>
            <a:br>
              <a:rPr lang="en-US" sz="3200" dirty="0"/>
            </a:br>
            <a:r>
              <a:rPr lang="en-US" sz="3200" dirty="0"/>
              <a:t>that He might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</a:t>
            </a:r>
            <a:r>
              <a:rPr lang="en-US" sz="3200" dirty="0"/>
              <a:t> us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lawless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deed</a:t>
            </a:r>
            <a:r>
              <a:rPr lang="en-US" sz="3200" dirty="0"/>
              <a:t> and purify </a:t>
            </a:r>
            <a:br>
              <a:rPr lang="en-US" sz="3200" dirty="0"/>
            </a:br>
            <a:r>
              <a:rPr lang="en-US" sz="3200" dirty="0"/>
              <a:t>for Himself His own special people, </a:t>
            </a:r>
            <a:br>
              <a:rPr lang="en-US" sz="3200" dirty="0"/>
            </a:br>
            <a:r>
              <a:rPr lang="en-US" sz="3200" dirty="0"/>
              <a:t>zealous for good works.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43000"/>
            <a:ext cx="7848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Hebrews 9:12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7467600" cy="2209800"/>
          </a:xfrm>
        </p:spPr>
        <p:txBody>
          <a:bodyPr>
            <a:noAutofit/>
          </a:bodyPr>
          <a:lstStyle/>
          <a:p>
            <a:r>
              <a:rPr lang="en-US" sz="4000" dirty="0"/>
              <a:t>“Not with the blood of goats and calves, but with His own </a:t>
            </a:r>
            <a:r>
              <a:rPr 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en-US" sz="4000" dirty="0"/>
              <a:t> He entered the Most Holy Place once for all, having obtained eternal </a:t>
            </a:r>
            <a:r>
              <a:rPr lang="en-US" sz="40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4000" dirty="0"/>
              <a:t>.</a:t>
            </a:r>
          </a:p>
        </p:txBody>
      </p:sp>
      <p:pic>
        <p:nvPicPr>
          <p:cNvPr id="10242" name="Picture 2" descr="All of Creation, sing with me now, the veil is torn! – sevennotesofgrace">
            <a:extLst>
              <a:ext uri="{FF2B5EF4-FFF2-40B4-BE49-F238E27FC236}">
                <a16:creationId xmlns:a16="http://schemas.microsoft.com/office/drawing/2014/main" id="{9F20BCE5-7B2A-A70E-909A-068DB3D20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982" y="1524001"/>
            <a:ext cx="3956974" cy="533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Jesus paid by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6096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Rom. 3:23 </a:t>
            </a:r>
            <a:r>
              <a:rPr lang="en-US" sz="3200" dirty="0"/>
              <a:t>for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have sinned</a:t>
            </a:r>
            <a:r>
              <a:rPr lang="en-US" sz="3200" dirty="0"/>
              <a:t> and fall short of the glory of God, </a:t>
            </a:r>
          </a:p>
          <a:p>
            <a:pPr marL="0" indent="0">
              <a:buNone/>
            </a:pPr>
            <a:r>
              <a:rPr lang="en-US" sz="3200" dirty="0"/>
              <a:t>24 being justified freely by His grace through the </a:t>
            </a:r>
            <a:r>
              <a:rPr lang="en-US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3200" dirty="0"/>
              <a:t> that is in Christ Jesus, </a:t>
            </a:r>
          </a:p>
          <a:p>
            <a:pPr marL="0" indent="0">
              <a:buNone/>
            </a:pPr>
            <a:r>
              <a:rPr lang="en-US" sz="3200" dirty="0"/>
              <a:t>25 whom God set forth as a propitiation </a:t>
            </a:r>
            <a:r>
              <a:rPr lang="en-US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His blood</a:t>
            </a:r>
          </a:p>
        </p:txBody>
      </p:sp>
      <p:pic>
        <p:nvPicPr>
          <p:cNvPr id="11266" name="Picture 2" descr="Propitiation – PASTOR DARRYL BAKER">
            <a:extLst>
              <a:ext uri="{FF2B5EF4-FFF2-40B4-BE49-F238E27FC236}">
                <a16:creationId xmlns:a16="http://schemas.microsoft.com/office/drawing/2014/main" id="{55B1E661-D1FB-78C0-86D2-16E80195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09984"/>
            <a:ext cx="5480050" cy="30861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0200" y="38862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Jesus paid by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361" y="1219200"/>
            <a:ext cx="8458200" cy="5638800"/>
          </a:xfrm>
        </p:spPr>
        <p:txBody>
          <a:bodyPr>
            <a:normAutofit/>
          </a:bodyPr>
          <a:lstStyle/>
          <a:p>
            <a:r>
              <a:rPr lang="en-US" sz="3600" dirty="0"/>
              <a:t>Eph 1:7 </a:t>
            </a:r>
            <a:r>
              <a:rPr lang="en-US" sz="2800" dirty="0"/>
              <a:t>In Him we have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/>
              <a:t>through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blood</a:t>
            </a:r>
            <a:r>
              <a:rPr lang="en-US" sz="2800" dirty="0"/>
              <a:t>, the forgiveness of sins, according to the riches of His grace</a:t>
            </a:r>
          </a:p>
          <a:p>
            <a:endParaRPr lang="en-US" sz="28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dirty="0"/>
              <a:t>Col 1:13-14  </a:t>
            </a:r>
            <a:r>
              <a:rPr lang="en-US" sz="2800" dirty="0"/>
              <a:t>He has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delivered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/>
              <a:t>us from the power of darkness and conveyed us into the kingdom of the Son of His love, in whom we have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redemption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/>
              <a:t>through </a:t>
            </a:r>
            <a:r>
              <a:rPr lang="en-US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blood</a:t>
            </a:r>
            <a:r>
              <a:rPr lang="en-US" sz="2800" dirty="0"/>
              <a:t>, the forgiveness of sins.</a:t>
            </a:r>
            <a:endParaRPr lang="en-US" sz="28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8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redeemed by blood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715000"/>
          </a:xfrm>
        </p:spPr>
        <p:txBody>
          <a:bodyPr>
            <a:normAutofit/>
          </a:bodyPr>
          <a:lstStyle/>
          <a:p>
            <a:r>
              <a:rPr lang="en-US" sz="4700" dirty="0"/>
              <a:t> Rev. 5:9 </a:t>
            </a:r>
            <a:r>
              <a:rPr lang="en-US" sz="3500" dirty="0"/>
              <a:t>And they sang a new song, saying: "You are worthy to take the scroll, and to open its seals; for You were slain, and have </a:t>
            </a:r>
            <a:r>
              <a:rPr lang="en-US" sz="35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redeemed</a:t>
            </a:r>
            <a:r>
              <a:rPr lang="en-US" sz="3500" dirty="0"/>
              <a:t> us to God </a:t>
            </a:r>
            <a:r>
              <a:rPr lang="en-US" sz="35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Your blood</a:t>
            </a:r>
            <a:r>
              <a:rPr lang="en-US" sz="3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500" dirty="0"/>
              <a:t>out of </a:t>
            </a:r>
            <a:r>
              <a:rPr lang="en-US" sz="3500" u="sng" dirty="0"/>
              <a:t>every tribe and tongue and people and nation</a:t>
            </a:r>
          </a:p>
        </p:txBody>
      </p:sp>
      <p:pic>
        <p:nvPicPr>
          <p:cNvPr id="12290" name="Picture 2" descr="For Every Tribe, Tongue and Nation - American Anglican Council">
            <a:extLst>
              <a:ext uri="{FF2B5EF4-FFF2-40B4-BE49-F238E27FC236}">
                <a16:creationId xmlns:a16="http://schemas.microsoft.com/office/drawing/2014/main" id="{8754E5D7-7D0D-CD69-34F9-E1BD8BC6F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10000"/>
            <a:ext cx="4395788" cy="292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437" y="3912031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 blood: </a:t>
            </a:r>
            <a:r>
              <a:rPr lang="en-US" sz="4400" dirty="0"/>
              <a:t>Eternal Redemption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3429000"/>
          </a:xfrm>
        </p:spPr>
        <p:txBody>
          <a:bodyPr>
            <a:normAutofit/>
          </a:bodyPr>
          <a:lstStyle/>
          <a:p>
            <a:r>
              <a:rPr lang="en-US" sz="4700" dirty="0"/>
              <a:t>Heb 9</a:t>
            </a:r>
            <a:r>
              <a:rPr lang="en-US" sz="3600" dirty="0"/>
              <a:t>:12 </a:t>
            </a:r>
          </a:p>
          <a:p>
            <a:pPr marL="0" indent="0">
              <a:buNone/>
            </a:pPr>
            <a:r>
              <a:rPr lang="en-US" sz="3300" dirty="0"/>
              <a:t>Not with the blood of goats and calves,  but with His own </a:t>
            </a:r>
            <a:r>
              <a:rPr lang="en-US" sz="3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en-US" sz="3300" dirty="0"/>
              <a:t> He entered the Most Holy Place once for all, having obtained </a:t>
            </a:r>
            <a:r>
              <a:rPr lang="en-US" sz="33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eternal redemption</a:t>
            </a:r>
            <a:r>
              <a:rPr lang="en-US" sz="3300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1D68F-A859-44E8-9448-2C361542C2C1}"/>
              </a:ext>
            </a:extLst>
          </p:cNvPr>
          <p:cNvSpPr/>
          <p:nvPr/>
        </p:nvSpPr>
        <p:spPr>
          <a:xfrm>
            <a:off x="7658820" y="5966959"/>
            <a:ext cx="3142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FOREVER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-457200"/>
            <a:ext cx="8077200" cy="2209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Singing redemption’s sweet song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10439400" cy="2895600"/>
          </a:xfrm>
        </p:spPr>
        <p:txBody>
          <a:bodyPr>
            <a:normAutofit/>
          </a:bodyPr>
          <a:lstStyle/>
          <a:p>
            <a:r>
              <a:rPr lang="en-US" sz="4700" dirty="0"/>
              <a:t> Rev. 14:3 </a:t>
            </a:r>
            <a:r>
              <a:rPr lang="en-US" sz="3000" u="sng" dirty="0"/>
              <a:t>They sang</a:t>
            </a:r>
            <a:r>
              <a:rPr lang="en-US" sz="3000" dirty="0"/>
              <a:t> as it were a </a:t>
            </a:r>
            <a:r>
              <a:rPr lang="en-US" sz="3000" u="sng" dirty="0"/>
              <a:t>new song</a:t>
            </a:r>
            <a:r>
              <a:rPr lang="en-US" sz="3000" dirty="0"/>
              <a:t> before the throne, before the four living creatures, and the elders; and no one could learn that song except the hundred and forty-four thousand who were </a:t>
            </a:r>
            <a:r>
              <a:rPr lang="en-US" sz="30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redeemed from the earth</a:t>
            </a:r>
            <a:r>
              <a:rPr lang="en-US" sz="3000" dirty="0"/>
              <a:t>. </a:t>
            </a:r>
            <a:endParaRPr lang="en-US" sz="30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5617" y="4495800"/>
            <a:ext cx="2362200" cy="2362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2390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Slaves set free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10439400" cy="5312736"/>
          </a:xfrm>
        </p:spPr>
        <p:txBody>
          <a:bodyPr>
            <a:normAutofit/>
          </a:bodyPr>
          <a:lstStyle/>
          <a:p>
            <a:r>
              <a:rPr lang="en-US" sz="3600" dirty="0"/>
              <a:t> Rom. 6:17 But God be thanked that though you were </a:t>
            </a:r>
            <a:r>
              <a:rPr lang="en-US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slaves of sin</a:t>
            </a:r>
            <a:r>
              <a:rPr lang="en-US" sz="3600" dirty="0"/>
              <a:t>, yet you obeyed from the heart that form of doctrine to which you were </a:t>
            </a:r>
            <a:r>
              <a:rPr lang="en-US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delivered</a:t>
            </a:r>
            <a:r>
              <a:rPr lang="en-US" sz="3600" dirty="0"/>
              <a:t>. 18 And having been </a:t>
            </a:r>
            <a:r>
              <a:rPr lang="en-US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free from sin</a:t>
            </a:r>
            <a:r>
              <a:rPr lang="en-US" sz="3600" dirty="0"/>
              <a:t>, you became slaves of righteousness.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949386">
            <a:off x="9058139" y="3925046"/>
            <a:ext cx="2857500" cy="2424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84582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   Slaves – </a:t>
            </a:r>
            <a:r>
              <a:rPr lang="en-US" sz="4400" dirty="0"/>
              <a:t>Freed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10515600" cy="5312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Rom. 6:6  knowing this, that our old man was    </a:t>
            </a:r>
            <a:br>
              <a:rPr lang="en-US" sz="3600" dirty="0"/>
            </a:br>
            <a:r>
              <a:rPr lang="en-US" sz="3600" dirty="0"/>
              <a:t>   crucified with Him, that the body of sin might </a:t>
            </a:r>
            <a:br>
              <a:rPr lang="en-US" sz="3600" dirty="0"/>
            </a:br>
            <a:r>
              <a:rPr lang="en-US" sz="3600" dirty="0"/>
              <a:t>   be done away with, that we should no longer be </a:t>
            </a:r>
            <a:br>
              <a:rPr lang="en-US" sz="3600" dirty="0"/>
            </a:br>
            <a:r>
              <a:rPr lang="en-US" sz="3600" dirty="0"/>
              <a:t>   </a:t>
            </a:r>
            <a:r>
              <a:rPr lang="en-US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slaves of sin</a:t>
            </a:r>
            <a:r>
              <a:rPr lang="en-US" sz="3600" dirty="0"/>
              <a:t>. </a:t>
            </a:r>
          </a:p>
          <a:p>
            <a:pPr marL="0" indent="0">
              <a:buNone/>
            </a:pPr>
            <a:r>
              <a:rPr lang="en-US" sz="3600" dirty="0"/>
              <a:t>7 For he who has died has been </a:t>
            </a:r>
            <a:br>
              <a:rPr lang="en-US" sz="3600" dirty="0"/>
            </a:br>
            <a:r>
              <a:rPr lang="en-US" sz="3600" dirty="0"/>
              <a:t>   </a:t>
            </a:r>
            <a:r>
              <a:rPr lang="en-US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freed from sin</a:t>
            </a:r>
            <a:r>
              <a:rPr lang="en-US" sz="3600" dirty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187713">
            <a:off x="7808711" y="3560386"/>
            <a:ext cx="3716880" cy="2784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7239000" cy="1066800"/>
          </a:xfrm>
        </p:spPr>
        <p:txBody>
          <a:bodyPr/>
          <a:lstStyle/>
          <a:p>
            <a:r>
              <a:rPr lang="en-US" sz="6000" dirty="0"/>
              <a:t>RANSOM</a:t>
            </a:r>
            <a:r>
              <a:rPr lang="en-US" dirty="0"/>
              <a:t> - FREED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10439400" cy="5388936"/>
          </a:xfrm>
        </p:spPr>
        <p:txBody>
          <a:bodyPr/>
          <a:lstStyle/>
          <a:p>
            <a:r>
              <a:rPr lang="en-US" sz="3600" dirty="0"/>
              <a:t>Gal 5:1   Stand fast therefore in the </a:t>
            </a:r>
            <a:r>
              <a:rPr lang="en-US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liberty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/>
              <a:t>by which Christ has made us </a:t>
            </a:r>
            <a:r>
              <a:rPr lang="en-US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  <a:r>
              <a:rPr lang="en-US" sz="3600" dirty="0"/>
              <a:t>, and do not be entangled again with a </a:t>
            </a:r>
            <a:r>
              <a:rPr lang="en-US" sz="3600" i="1" dirty="0"/>
              <a:t>yoke of bondage</a:t>
            </a:r>
            <a:r>
              <a:rPr lang="en-US" sz="3600" dirty="0"/>
              <a:t>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201577"/>
            <a:ext cx="4600576" cy="3445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BAF42A-7E0F-0350-FD6B-893E6985CA9E}"/>
              </a:ext>
            </a:extLst>
          </p:cNvPr>
          <p:cNvSpPr/>
          <p:nvPr/>
        </p:nvSpPr>
        <p:spPr>
          <a:xfrm>
            <a:off x="7772400" y="5562600"/>
            <a:ext cx="3241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Live Free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2588</TotalTime>
  <Words>1046</Words>
  <Application>Microsoft Office PowerPoint</Application>
  <PresentationFormat>Widescreen</PresentationFormat>
  <Paragraphs>104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Trebuchet MS</vt:lpstr>
      <vt:lpstr>Wingdings</vt:lpstr>
      <vt:lpstr>Wingdings 2</vt:lpstr>
      <vt:lpstr>Opulent</vt:lpstr>
      <vt:lpstr>REDEEMED  How I LOVE TO PROCLAIM IT</vt:lpstr>
      <vt:lpstr>1 - Redeemed</vt:lpstr>
      <vt:lpstr>SLAVERY – bondage of Sin </vt:lpstr>
      <vt:lpstr>   Redeemed</vt:lpstr>
      <vt:lpstr>   Redeemed</vt:lpstr>
      <vt:lpstr>  PAID IN FULL</vt:lpstr>
      <vt:lpstr>  Payment: not with gold</vt:lpstr>
      <vt:lpstr> Payment: but with blood</vt:lpstr>
      <vt:lpstr>Acts 20:28</vt:lpstr>
      <vt:lpstr>I Corinth. 6:19-20</vt:lpstr>
      <vt:lpstr>Galatians 3:13</vt:lpstr>
      <vt:lpstr>Galatians 4:4-5</vt:lpstr>
      <vt:lpstr>Eph 1:7 / Col 1:14</vt:lpstr>
      <vt:lpstr>I Timothy 2:5-6</vt:lpstr>
      <vt:lpstr>Titus 2:11-14</vt:lpstr>
      <vt:lpstr>Hebrews 9:12</vt:lpstr>
      <vt:lpstr> Jesus paid by blood</vt:lpstr>
      <vt:lpstr> Jesus paid by blood</vt:lpstr>
      <vt:lpstr> redeemed by blood</vt:lpstr>
      <vt:lpstr> blood: Eternal Redemption</vt:lpstr>
      <vt:lpstr>Singing redemption’s sweet song</vt:lpstr>
      <vt:lpstr>Slaves set free </vt:lpstr>
      <vt:lpstr>   Slaves – Freed</vt:lpstr>
      <vt:lpstr>RANSOM - FREED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REDEEMED  How I LOVE TO PROCLAIM IT</dc:title>
  <dc:creator>Rick</dc:creator>
  <cp:lastModifiedBy>Rick Lanning</cp:lastModifiedBy>
  <cp:revision>64</cp:revision>
  <cp:lastPrinted>2025-01-25T13:42:39Z</cp:lastPrinted>
  <dcterms:created xsi:type="dcterms:W3CDTF">2011-10-01T17:06:28Z</dcterms:created>
  <dcterms:modified xsi:type="dcterms:W3CDTF">2025-01-25T13:54:34Z</dcterms:modified>
</cp:coreProperties>
</file>