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7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07A9E-4706-937C-5207-639DDDD7A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97588-102A-2656-2330-186D566A3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E1155-B1B9-32B9-A420-EB122B48F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6219B-5B5E-2662-7BF6-F904E2B4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6015B-2F8F-0C81-4068-E924BC0A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95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F5B9-4383-ADDC-41AB-57559809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E7F9F-4B80-786F-3944-823866B88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FE0F6-E8F8-5934-5518-391E80CE7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1DFF3-8B98-CCDA-0DEE-1F7EFA69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72E61-9D7E-05C2-4DCD-1311AF25F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1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9C732-E4C0-79A0-66C1-025E3A89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AAF84-BDBC-1D68-ED37-D9F4955CE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C263D-8FFA-37A5-65E5-241E277FB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08EF2-3DD4-1837-F003-949592B2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EB72F-7E0A-6CE9-9D88-533572B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6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7A6F7-9A9D-5BB1-DFF0-B66766B05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CBB42-2117-D2DB-2A4B-045A721819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C9A29-089C-0F4C-5DF6-DDE6D1693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490C8-0D6F-EBF9-3E8B-5A018F2BC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30483-C17F-1DBF-625A-05FD7950B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42BE7-63ED-6C62-7D8F-F70744DC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3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CC0C-5475-1978-8135-FBDAC99D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B0437-23E8-70EA-FC75-AE49FD026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D4EAA-6B59-80E4-E3F5-18FD24265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D15ED-1D38-986E-42FF-3880D39F5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6995B-7B6B-44F6-6714-EDFAB65311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6FC291-600F-2466-C02B-5D12DBDD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7F3320-991F-9047-AA67-E13539B0D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61DC9E-3D98-86C7-1760-5342BFCC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31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B3B03-65BD-DA01-9C45-AA7952B5D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3E9D9E-B761-1B26-C7B7-2B193A70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E63DBB-77F7-C9D0-B52F-CF5F0BFE2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57A80A-DFE5-CD3B-6D83-E87449984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2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A873EA-A314-88DC-F8EC-EECEA436A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0F6EF2-F8A6-6BB8-1CAC-2874E747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84289-D4E6-E6E7-164B-F42C922DB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17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8DFA-9015-0018-285D-38975A91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EC706-9801-39B5-5F82-EEE80AFE3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DD253-1080-2D4E-76B0-77E919E31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5DA54-5726-13B4-0094-EACFE2019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987B1-A2F6-8DB7-57AB-9A14A537D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EABDDF-A4B3-A2C0-6CBD-F8912E05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4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DF48F-93DE-6243-186D-8B7C0DBDE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C0966E-0C8F-9F9F-A033-506F769DED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15563-03C6-8793-468B-55942A81A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5EAA8-ABCF-BA39-724C-C9AEFED3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DD75B-B25C-D8A4-88E9-4C7DFFDDC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52952-3C03-A503-AE2B-07D73A9C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4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A483E-3282-4423-6090-2633E0281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B95B83-D779-4DA7-01C6-5F3C4B2B4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4EE31-C930-332C-77B0-2ECA5E748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5CD71-395F-F673-8643-9371DB5B7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95A20-1EB3-9337-0B8D-C698D2974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0AC655-CBCB-2294-0CDC-8B1837DD05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7F733-C561-7E63-0F8B-902031741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E06E0-6EEC-695D-F5B4-88C1745AC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90F16-CB73-FAB7-0713-21DFAF55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7A831-C73B-E2D7-5527-BD425722C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3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E92777-CBFA-6B72-D61C-36950940D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6350D-F4A8-311E-ED7D-43074DA43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44215-75D5-1A51-E99D-5860F0B8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1DF2CB-7820-44F6-BD9F-1B155FD1E391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11F4B-A227-0842-B102-A820C00C4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AECDA-7B88-9003-5F2F-B3320BC67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D98FE7-7E6D-4D40-85B2-185456E35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2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262309-F5C0-F253-517C-440B1B51BB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0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B662EC-8417-C0EE-C420-C4FF462F85C6}"/>
              </a:ext>
            </a:extLst>
          </p:cNvPr>
          <p:cNvSpPr txBox="1"/>
          <p:nvPr/>
        </p:nvSpPr>
        <p:spPr>
          <a:xfrm>
            <a:off x="0" y="5707114"/>
            <a:ext cx="121184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Matthew 7:12</a:t>
            </a:r>
          </a:p>
        </p:txBody>
      </p:sp>
    </p:spTree>
    <p:extLst>
      <p:ext uri="{BB962C8B-B14F-4D97-AF65-F5344CB8AC3E}">
        <p14:creationId xmlns:p14="http://schemas.microsoft.com/office/powerpoint/2010/main" val="196039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0450AD-7426-7DCE-57C3-52FF4E988D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AA7924-4479-106E-B259-4432B89E7426}"/>
              </a:ext>
            </a:extLst>
          </p:cNvPr>
          <p:cNvSpPr txBox="1"/>
          <p:nvPr/>
        </p:nvSpPr>
        <p:spPr>
          <a:xfrm>
            <a:off x="4318992" y="914698"/>
            <a:ext cx="70629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wish that others would do to you, do also to them, for this is the Law and the Prophets.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DC7BCB-0A6A-D6DD-4F10-FF3AD7F49758}"/>
              </a:ext>
            </a:extLst>
          </p:cNvPr>
          <p:cNvSpPr txBox="1"/>
          <p:nvPr/>
        </p:nvSpPr>
        <p:spPr>
          <a:xfrm>
            <a:off x="2488460" y="3075510"/>
            <a:ext cx="9217572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Gloucester MT Extra Condensed" panose="02030808020601010101" pitchFamily="18" charset="0"/>
              </a:rPr>
              <a:t>Not: Do unto others as they have done unto you</a:t>
            </a:r>
          </a:p>
          <a:p>
            <a:endParaRPr lang="en-US" sz="2800" b="1" dirty="0">
              <a:latin typeface="Gloucester MT Extra Condensed" panose="02030808020601010101" pitchFamily="18" charset="0"/>
            </a:endParaRPr>
          </a:p>
          <a:p>
            <a:r>
              <a:rPr lang="en-US" sz="4400" b="1" dirty="0">
                <a:latin typeface="Gloucester MT Extra Condensed" panose="02030808020601010101" pitchFamily="18" charset="0"/>
              </a:rPr>
              <a:t>Not: Do unto others before they do unto you</a:t>
            </a:r>
          </a:p>
          <a:p>
            <a:endParaRPr lang="en-US" sz="2800" b="1" dirty="0">
              <a:latin typeface="Gloucester MT Extra Condensed" panose="02030808020601010101" pitchFamily="18" charset="0"/>
            </a:endParaRPr>
          </a:p>
          <a:p>
            <a:r>
              <a:rPr lang="en-US" sz="4400" b="1" dirty="0">
                <a:latin typeface="Gloucester MT Extra Condensed" panose="02030808020601010101" pitchFamily="18" charset="0"/>
              </a:rPr>
              <a:t>Not: Those who have the Gold make the rules</a:t>
            </a:r>
          </a:p>
        </p:txBody>
      </p:sp>
    </p:spTree>
    <p:extLst>
      <p:ext uri="{BB962C8B-B14F-4D97-AF65-F5344CB8AC3E}">
        <p14:creationId xmlns:p14="http://schemas.microsoft.com/office/powerpoint/2010/main" val="3203538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C3212-404C-074A-C53A-8B1D66363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27D1F8-2AE8-7CCE-BAF0-E8BA9AB018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05A9B6-0CD4-61CC-28D6-A2D5CB180E9E}"/>
              </a:ext>
            </a:extLst>
          </p:cNvPr>
          <p:cNvSpPr txBox="1"/>
          <p:nvPr/>
        </p:nvSpPr>
        <p:spPr>
          <a:xfrm>
            <a:off x="4318992" y="914698"/>
            <a:ext cx="70629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</a:t>
            </a:r>
            <a:r>
              <a:rPr lang="en-US" sz="3200" b="1" u="sng" dirty="0">
                <a:solidFill>
                  <a:schemeClr val="bg1"/>
                </a:solidFill>
              </a:rPr>
              <a:t>wish that others would do</a:t>
            </a:r>
            <a:r>
              <a:rPr lang="en-US" sz="3200" dirty="0">
                <a:solidFill>
                  <a:schemeClr val="bg1"/>
                </a:solidFill>
              </a:rPr>
              <a:t> to you, </a:t>
            </a:r>
            <a:r>
              <a:rPr lang="en-US" sz="3200" b="1" u="sng" dirty="0">
                <a:solidFill>
                  <a:schemeClr val="bg1"/>
                </a:solidFill>
              </a:rPr>
              <a:t>do also to them</a:t>
            </a:r>
            <a:r>
              <a:rPr lang="en-US" sz="3200" dirty="0">
                <a:solidFill>
                  <a:schemeClr val="bg1"/>
                </a:solidFill>
              </a:rPr>
              <a:t>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6945B7-227F-5214-C3AA-EB67ACC304FB}"/>
              </a:ext>
            </a:extLst>
          </p:cNvPr>
          <p:cNvSpPr txBox="1"/>
          <p:nvPr/>
        </p:nvSpPr>
        <p:spPr>
          <a:xfrm>
            <a:off x="254523" y="3296425"/>
            <a:ext cx="116798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Therefore all things </a:t>
            </a:r>
            <a:r>
              <a:rPr lang="en-US" sz="3200" b="1" i="1" u="sng" dirty="0">
                <a:solidFill>
                  <a:schemeClr val="bg1"/>
                </a:solidFill>
              </a:rPr>
              <a:t>whatsoever ye would that men should do to you</a:t>
            </a:r>
            <a:r>
              <a:rPr lang="en-US" sz="3200" i="1" dirty="0">
                <a:solidFill>
                  <a:schemeClr val="bg1"/>
                </a:solidFill>
              </a:rPr>
              <a:t>, </a:t>
            </a:r>
            <a:r>
              <a:rPr lang="en-US" sz="3200" b="1" i="1" u="sng" dirty="0">
                <a:solidFill>
                  <a:schemeClr val="bg1"/>
                </a:solidFill>
              </a:rPr>
              <a:t>do ye even so to them</a:t>
            </a:r>
            <a:r>
              <a:rPr lang="en-US" sz="3200" dirty="0">
                <a:solidFill>
                  <a:schemeClr val="bg1"/>
                </a:solidFill>
              </a:rPr>
              <a:t>: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KJV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BF1E16-E774-B65B-F2C5-7C75A71B61A3}"/>
              </a:ext>
            </a:extLst>
          </p:cNvPr>
          <p:cNvSpPr txBox="1"/>
          <p:nvPr/>
        </p:nvSpPr>
        <p:spPr>
          <a:xfrm>
            <a:off x="857839" y="4928835"/>
            <a:ext cx="105241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Therefore, </a:t>
            </a:r>
            <a:r>
              <a:rPr lang="en-US" sz="32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whatever you want men to do to you</a:t>
            </a:r>
            <a:r>
              <a:rPr lang="en-US" sz="3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32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also to them</a:t>
            </a:r>
            <a:r>
              <a:rPr lang="en-US" sz="3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this is the Law and the Prophets.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NKJV</a:t>
            </a:r>
          </a:p>
        </p:txBody>
      </p:sp>
    </p:spTree>
    <p:extLst>
      <p:ext uri="{BB962C8B-B14F-4D97-AF65-F5344CB8AC3E}">
        <p14:creationId xmlns:p14="http://schemas.microsoft.com/office/powerpoint/2010/main" val="68153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B45F7E-5067-0C8C-7C54-61966B086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BD4A3E-BC0D-C84F-A3AF-D50709707A82}"/>
              </a:ext>
            </a:extLst>
          </p:cNvPr>
          <p:cNvSpPr txBox="1"/>
          <p:nvPr/>
        </p:nvSpPr>
        <p:spPr>
          <a:xfrm>
            <a:off x="36786" y="2480957"/>
            <a:ext cx="121184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The Golden Rule is about showing Grace and Mercy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21A73-281A-6D6A-AC9A-6F888D117B52}"/>
              </a:ext>
            </a:extLst>
          </p:cNvPr>
          <p:cNvSpPr txBox="1"/>
          <p:nvPr/>
        </p:nvSpPr>
        <p:spPr>
          <a:xfrm>
            <a:off x="-758858" y="5040385"/>
            <a:ext cx="11772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Grace: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40C28"/>
                </a:solidFill>
                <a:latin typeface="Google Sans"/>
              </a:rPr>
              <a:t>A </a:t>
            </a:r>
            <a:r>
              <a:rPr lang="en-US" sz="3200" b="1" i="1" dirty="0">
                <a:solidFill>
                  <a:srgbClr val="C00000"/>
                </a:solidFill>
                <a:latin typeface="Google Sans"/>
              </a:rPr>
              <a:t>free gift </a:t>
            </a:r>
            <a:r>
              <a:rPr lang="en-US" sz="3200" dirty="0">
                <a:solidFill>
                  <a:srgbClr val="040C28"/>
                </a:solidFill>
                <a:latin typeface="Google Sans"/>
              </a:rPr>
              <a:t>that is undeserved and unmerited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1D801A-87D6-1182-0DE8-973D88FC054F}"/>
              </a:ext>
            </a:extLst>
          </p:cNvPr>
          <p:cNvSpPr txBox="1"/>
          <p:nvPr/>
        </p:nvSpPr>
        <p:spPr>
          <a:xfrm>
            <a:off x="36786" y="-21098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The Golden Rule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A2ADC1-D022-DF0E-C542-2A94EC7CF5F5}"/>
              </a:ext>
            </a:extLst>
          </p:cNvPr>
          <p:cNvSpPr txBox="1"/>
          <p:nvPr/>
        </p:nvSpPr>
        <p:spPr>
          <a:xfrm>
            <a:off x="876367" y="1070242"/>
            <a:ext cx="104392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</a:t>
            </a:r>
            <a:r>
              <a:rPr lang="en-US" sz="3200" b="1" i="1" u="sng" dirty="0">
                <a:solidFill>
                  <a:schemeClr val="bg1"/>
                </a:solidFill>
              </a:rPr>
              <a:t>whatever you wish that others would do to you</a:t>
            </a:r>
            <a:r>
              <a:rPr lang="en-US" sz="3200" dirty="0">
                <a:solidFill>
                  <a:schemeClr val="bg1"/>
                </a:solidFill>
              </a:rPr>
              <a:t>, do also to them,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72861-A456-4E9D-C2D4-ABF2B92CE31D}"/>
              </a:ext>
            </a:extLst>
          </p:cNvPr>
          <p:cNvSpPr txBox="1"/>
          <p:nvPr/>
        </p:nvSpPr>
        <p:spPr>
          <a:xfrm>
            <a:off x="382706" y="5753719"/>
            <a:ext cx="117725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Mercy:</a:t>
            </a:r>
            <a:r>
              <a:rPr lang="en-US" sz="3200" dirty="0"/>
              <a:t>  </a:t>
            </a:r>
            <a:r>
              <a:rPr lang="en-US" sz="3200" b="1" i="1" dirty="0">
                <a:solidFill>
                  <a:srgbClr val="C00000"/>
                </a:solidFill>
              </a:rPr>
              <a:t>C</a:t>
            </a:r>
            <a:r>
              <a:rPr lang="en-US" sz="3200" b="1" i="1" dirty="0">
                <a:solidFill>
                  <a:srgbClr val="C00000"/>
                </a:solidFill>
                <a:effectLst/>
              </a:rPr>
              <a:t>ompassion</a:t>
            </a:r>
            <a:r>
              <a:rPr lang="en-US" sz="3200" b="0" i="0" dirty="0">
                <a:solidFill>
                  <a:srgbClr val="1F1F1F"/>
                </a:solidFill>
                <a:effectLst/>
              </a:rPr>
              <a:t> shown toward someone whom it is within </a:t>
            </a:r>
          </a:p>
          <a:p>
            <a:r>
              <a:rPr lang="en-US" sz="3200" dirty="0">
                <a:solidFill>
                  <a:srgbClr val="1F1F1F"/>
                </a:solidFill>
              </a:rPr>
              <a:t>                     </a:t>
            </a:r>
            <a:r>
              <a:rPr lang="en-US" sz="3200" b="0" i="0" dirty="0">
                <a:solidFill>
                  <a:srgbClr val="1F1F1F"/>
                </a:solidFill>
                <a:effectLst/>
              </a:rPr>
              <a:t>one's power to </a:t>
            </a:r>
            <a:r>
              <a:rPr lang="en-US" sz="3200" b="0" i="0" u="none" strike="noStrike" dirty="0">
                <a:solidFill>
                  <a:srgbClr val="1F1F1F"/>
                </a:solidFill>
                <a:effectLst/>
              </a:rPr>
              <a:t>punish</a:t>
            </a:r>
            <a:r>
              <a:rPr lang="en-US" sz="3200" b="0" i="0" dirty="0">
                <a:solidFill>
                  <a:srgbClr val="1F1F1F"/>
                </a:solidFill>
                <a:effectLst/>
              </a:rPr>
              <a:t> or harm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51096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A9A6FA-BB3A-8F18-B504-3E16F505D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DC2545-B568-F17E-24A1-78974C58E5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A6C35C-D75B-A5B8-724D-341060A54E6C}"/>
              </a:ext>
            </a:extLst>
          </p:cNvPr>
          <p:cNvSpPr txBox="1"/>
          <p:nvPr/>
        </p:nvSpPr>
        <p:spPr>
          <a:xfrm>
            <a:off x="4318992" y="914698"/>
            <a:ext cx="70629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</a:t>
            </a:r>
            <a:r>
              <a:rPr lang="en-US" sz="3200" b="1" u="sng" dirty="0">
                <a:solidFill>
                  <a:schemeClr val="bg1"/>
                </a:solidFill>
              </a:rPr>
              <a:t>wish that others would do</a:t>
            </a:r>
            <a:r>
              <a:rPr lang="en-US" sz="3200" dirty="0">
                <a:solidFill>
                  <a:schemeClr val="bg1"/>
                </a:solidFill>
              </a:rPr>
              <a:t> to you, </a:t>
            </a:r>
            <a:r>
              <a:rPr lang="en-US" sz="3200" b="1" u="sng" dirty="0">
                <a:solidFill>
                  <a:schemeClr val="bg1"/>
                </a:solidFill>
              </a:rPr>
              <a:t>do also to them</a:t>
            </a:r>
            <a:r>
              <a:rPr lang="en-US" sz="3200" dirty="0">
                <a:solidFill>
                  <a:schemeClr val="bg1"/>
                </a:solidFill>
              </a:rPr>
              <a:t>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E40F18-D4D7-3833-2F2B-21CCFD379604}"/>
              </a:ext>
            </a:extLst>
          </p:cNvPr>
          <p:cNvSpPr txBox="1"/>
          <p:nvPr/>
        </p:nvSpPr>
        <p:spPr>
          <a:xfrm>
            <a:off x="256095" y="4612621"/>
            <a:ext cx="1167980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but in your hearts honor Christ the Lord as holy, always being prepared to make a defense to anyone who asks you for a reason for the hope that is in you; yet do it with gentleness and </a:t>
            </a:r>
            <a:r>
              <a:rPr lang="en-US" sz="32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respect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Peter 3:15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8FD92-3034-6E1A-A3EB-66C472B84B34}"/>
              </a:ext>
            </a:extLst>
          </p:cNvPr>
          <p:cNvSpPr txBox="1"/>
          <p:nvPr/>
        </p:nvSpPr>
        <p:spPr>
          <a:xfrm>
            <a:off x="73573" y="3104954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Show Respect</a:t>
            </a:r>
          </a:p>
        </p:txBody>
      </p:sp>
    </p:spTree>
    <p:extLst>
      <p:ext uri="{BB962C8B-B14F-4D97-AF65-F5344CB8AC3E}">
        <p14:creationId xmlns:p14="http://schemas.microsoft.com/office/powerpoint/2010/main" val="2184632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7F50A-377A-51EE-BBB3-1967D5693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FA3370-3A92-D92C-7DE0-630C7711BA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DE7141-CE01-8951-86AF-493E77A16B35}"/>
              </a:ext>
            </a:extLst>
          </p:cNvPr>
          <p:cNvSpPr txBox="1"/>
          <p:nvPr/>
        </p:nvSpPr>
        <p:spPr>
          <a:xfrm>
            <a:off x="4318992" y="914698"/>
            <a:ext cx="70629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</a:t>
            </a:r>
            <a:r>
              <a:rPr lang="en-US" sz="3200" b="1" u="sng" dirty="0">
                <a:solidFill>
                  <a:schemeClr val="bg1"/>
                </a:solidFill>
              </a:rPr>
              <a:t>wish that others would do</a:t>
            </a:r>
            <a:r>
              <a:rPr lang="en-US" sz="3200" dirty="0">
                <a:solidFill>
                  <a:schemeClr val="bg1"/>
                </a:solidFill>
              </a:rPr>
              <a:t> to you, </a:t>
            </a:r>
            <a:r>
              <a:rPr lang="en-US" sz="3200" b="1" u="sng" dirty="0">
                <a:solidFill>
                  <a:schemeClr val="bg1"/>
                </a:solidFill>
              </a:rPr>
              <a:t>do also to them</a:t>
            </a:r>
            <a:r>
              <a:rPr lang="en-US" sz="3200" dirty="0">
                <a:solidFill>
                  <a:schemeClr val="bg1"/>
                </a:solidFill>
              </a:rPr>
              <a:t>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DE620D-46A9-62BD-EC49-53D19831A479}"/>
              </a:ext>
            </a:extLst>
          </p:cNvPr>
          <p:cNvSpPr txBox="1"/>
          <p:nvPr/>
        </p:nvSpPr>
        <p:spPr>
          <a:xfrm>
            <a:off x="256095" y="4612621"/>
            <a:ext cx="116798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Strive for peace with everyone, and for the holiness without which no one will see the Lord.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Hebrews 12:14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D8ADE2-CA15-A7FA-7C0D-E3DA2840873B}"/>
              </a:ext>
            </a:extLst>
          </p:cNvPr>
          <p:cNvSpPr txBox="1"/>
          <p:nvPr/>
        </p:nvSpPr>
        <p:spPr>
          <a:xfrm>
            <a:off x="73573" y="3104954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Be Kind</a:t>
            </a:r>
          </a:p>
        </p:txBody>
      </p:sp>
    </p:spTree>
    <p:extLst>
      <p:ext uri="{BB962C8B-B14F-4D97-AF65-F5344CB8AC3E}">
        <p14:creationId xmlns:p14="http://schemas.microsoft.com/office/powerpoint/2010/main" val="359599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17953F-9CC7-7D0C-928A-AD4F6089B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9A9EDD-B7E3-C1D2-955D-0B6B097FDA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40CCFA-5285-8A61-5E00-015FD0508E61}"/>
              </a:ext>
            </a:extLst>
          </p:cNvPr>
          <p:cNvSpPr txBox="1"/>
          <p:nvPr/>
        </p:nvSpPr>
        <p:spPr>
          <a:xfrm>
            <a:off x="4318992" y="914698"/>
            <a:ext cx="70629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</a:t>
            </a:r>
            <a:r>
              <a:rPr lang="en-US" sz="3200" b="1" u="sng" dirty="0">
                <a:solidFill>
                  <a:schemeClr val="bg1"/>
                </a:solidFill>
              </a:rPr>
              <a:t>wish that others would do</a:t>
            </a:r>
            <a:r>
              <a:rPr lang="en-US" sz="3200" dirty="0">
                <a:solidFill>
                  <a:schemeClr val="bg1"/>
                </a:solidFill>
              </a:rPr>
              <a:t> to you, </a:t>
            </a:r>
            <a:r>
              <a:rPr lang="en-US" sz="3200" b="1" u="sng" dirty="0">
                <a:solidFill>
                  <a:schemeClr val="bg1"/>
                </a:solidFill>
              </a:rPr>
              <a:t>do also to them</a:t>
            </a:r>
            <a:r>
              <a:rPr lang="en-US" sz="3200" dirty="0">
                <a:solidFill>
                  <a:schemeClr val="bg1"/>
                </a:solidFill>
              </a:rPr>
              <a:t>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35CA9F-9307-7908-EDDF-FE0ED1D7AB64}"/>
              </a:ext>
            </a:extLst>
          </p:cNvPr>
          <p:cNvSpPr txBox="1"/>
          <p:nvPr/>
        </p:nvSpPr>
        <p:spPr>
          <a:xfrm>
            <a:off x="256095" y="4414654"/>
            <a:ext cx="11679809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 therefore and make disciples of all nations, baptizing them in the name of the Father and of the Son and of the Holy Spirit, teaching them to observe all that I have commanded you. And behold, I am with you always, to the end of the age.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Matthew 28:19-20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A7212-9136-4AE0-1395-9C51C0F77115}"/>
              </a:ext>
            </a:extLst>
          </p:cNvPr>
          <p:cNvSpPr txBox="1"/>
          <p:nvPr/>
        </p:nvSpPr>
        <p:spPr>
          <a:xfrm>
            <a:off x="73573" y="3104954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Teach the Truth</a:t>
            </a:r>
          </a:p>
        </p:txBody>
      </p:sp>
    </p:spTree>
    <p:extLst>
      <p:ext uri="{BB962C8B-B14F-4D97-AF65-F5344CB8AC3E}">
        <p14:creationId xmlns:p14="http://schemas.microsoft.com/office/powerpoint/2010/main" val="116164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034215-AD85-561F-C060-00569AEE3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283501-488D-CE2C-C701-22B780D4C9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A5A84A-073B-8FE5-BCCA-4E9E7D4FD8EC}"/>
              </a:ext>
            </a:extLst>
          </p:cNvPr>
          <p:cNvSpPr txBox="1"/>
          <p:nvPr/>
        </p:nvSpPr>
        <p:spPr>
          <a:xfrm>
            <a:off x="4318992" y="914698"/>
            <a:ext cx="70629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</a:t>
            </a:r>
            <a:r>
              <a:rPr lang="en-US" sz="3200" b="1" u="sng" dirty="0">
                <a:solidFill>
                  <a:schemeClr val="bg1"/>
                </a:solidFill>
              </a:rPr>
              <a:t>wish that others would do</a:t>
            </a:r>
            <a:r>
              <a:rPr lang="en-US" sz="3200" dirty="0">
                <a:solidFill>
                  <a:schemeClr val="bg1"/>
                </a:solidFill>
              </a:rPr>
              <a:t> to you, </a:t>
            </a:r>
            <a:r>
              <a:rPr lang="en-US" sz="3200" b="1" u="sng" dirty="0">
                <a:solidFill>
                  <a:schemeClr val="bg1"/>
                </a:solidFill>
              </a:rPr>
              <a:t>do also to them</a:t>
            </a:r>
            <a:r>
              <a:rPr lang="en-US" sz="3200" dirty="0">
                <a:solidFill>
                  <a:schemeClr val="bg1"/>
                </a:solidFill>
              </a:rPr>
              <a:t>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D4E60D-FEA8-1BDC-5D67-3A796A910591}"/>
              </a:ext>
            </a:extLst>
          </p:cNvPr>
          <p:cNvSpPr txBox="1"/>
          <p:nvPr/>
        </p:nvSpPr>
        <p:spPr>
          <a:xfrm>
            <a:off x="256095" y="4499497"/>
            <a:ext cx="1167980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Therefore, confess your sins to one another and pray for one another, that you may be healed. The prayer of a righteous person has great power as it is working.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James 5:16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001396-B069-74A9-061F-29ABC84341FC}"/>
              </a:ext>
            </a:extLst>
          </p:cNvPr>
          <p:cNvSpPr txBox="1"/>
          <p:nvPr/>
        </p:nvSpPr>
        <p:spPr>
          <a:xfrm>
            <a:off x="73573" y="3104954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Pray for Others</a:t>
            </a:r>
          </a:p>
        </p:txBody>
      </p:sp>
    </p:spTree>
    <p:extLst>
      <p:ext uri="{BB962C8B-B14F-4D97-AF65-F5344CB8AC3E}">
        <p14:creationId xmlns:p14="http://schemas.microsoft.com/office/powerpoint/2010/main" val="219574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436E19-7B2E-F064-78E0-CA595C43D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86037-E349-08B8-100C-E326D0E02A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E9BB8D-A4E9-B3F1-BAE6-672BAE92D89D}"/>
              </a:ext>
            </a:extLst>
          </p:cNvPr>
          <p:cNvSpPr txBox="1"/>
          <p:nvPr/>
        </p:nvSpPr>
        <p:spPr>
          <a:xfrm>
            <a:off x="4318992" y="914698"/>
            <a:ext cx="70629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</a:t>
            </a:r>
            <a:r>
              <a:rPr lang="en-US" sz="3200" b="1" u="sng" dirty="0">
                <a:solidFill>
                  <a:schemeClr val="bg1"/>
                </a:solidFill>
              </a:rPr>
              <a:t>wish that others would do</a:t>
            </a:r>
            <a:r>
              <a:rPr lang="en-US" sz="3200" dirty="0">
                <a:solidFill>
                  <a:schemeClr val="bg1"/>
                </a:solidFill>
              </a:rPr>
              <a:t> to you, </a:t>
            </a:r>
            <a:r>
              <a:rPr lang="en-US" sz="3200" b="1" u="sng" dirty="0">
                <a:solidFill>
                  <a:schemeClr val="bg1"/>
                </a:solidFill>
              </a:rPr>
              <a:t>do also to them</a:t>
            </a:r>
            <a:r>
              <a:rPr lang="en-US" sz="3200" dirty="0">
                <a:solidFill>
                  <a:schemeClr val="bg1"/>
                </a:solidFill>
              </a:rPr>
              <a:t>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35D56-D713-3586-6470-C5D066E04BA9}"/>
              </a:ext>
            </a:extLst>
          </p:cNvPr>
          <p:cNvSpPr txBox="1"/>
          <p:nvPr/>
        </p:nvSpPr>
        <p:spPr>
          <a:xfrm>
            <a:off x="256095" y="4499497"/>
            <a:ext cx="116798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 kind to one another, tenderhearted, forgiving one another, as God in Christ forgave you.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Ephesians 4:32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80EEB5-3F15-6E3B-88B2-9E018319A0C5}"/>
              </a:ext>
            </a:extLst>
          </p:cNvPr>
          <p:cNvSpPr txBox="1"/>
          <p:nvPr/>
        </p:nvSpPr>
        <p:spPr>
          <a:xfrm>
            <a:off x="73573" y="3104954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Forgive</a:t>
            </a:r>
          </a:p>
        </p:txBody>
      </p:sp>
    </p:spTree>
    <p:extLst>
      <p:ext uri="{BB962C8B-B14F-4D97-AF65-F5344CB8AC3E}">
        <p14:creationId xmlns:p14="http://schemas.microsoft.com/office/powerpoint/2010/main" val="274936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7EF36-6077-6AC7-C17E-009631C66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6D3BE3-4557-37F2-98B3-E450B8DBA6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-159" b="35"/>
          <a:stretch/>
        </p:blipFill>
        <p:spPr>
          <a:xfrm>
            <a:off x="725214" y="754005"/>
            <a:ext cx="2837792" cy="1891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E3858B-D579-BB1B-96C6-CE428E7924FE}"/>
              </a:ext>
            </a:extLst>
          </p:cNvPr>
          <p:cNvSpPr txBox="1"/>
          <p:nvPr/>
        </p:nvSpPr>
        <p:spPr>
          <a:xfrm>
            <a:off x="4318992" y="914698"/>
            <a:ext cx="706295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So whatever you </a:t>
            </a:r>
            <a:r>
              <a:rPr lang="en-US" sz="3200" b="1" u="sng" dirty="0">
                <a:solidFill>
                  <a:schemeClr val="bg1"/>
                </a:solidFill>
              </a:rPr>
              <a:t>wish that others would do</a:t>
            </a:r>
            <a:r>
              <a:rPr lang="en-US" sz="3200" dirty="0">
                <a:solidFill>
                  <a:schemeClr val="bg1"/>
                </a:solidFill>
              </a:rPr>
              <a:t> to you, </a:t>
            </a:r>
            <a:r>
              <a:rPr lang="en-US" sz="3200" b="1" u="sng" dirty="0">
                <a:solidFill>
                  <a:schemeClr val="bg1"/>
                </a:solidFill>
              </a:rPr>
              <a:t>do also to them</a:t>
            </a:r>
            <a:r>
              <a:rPr lang="en-US" sz="3200" dirty="0">
                <a:solidFill>
                  <a:schemeClr val="bg1"/>
                </a:solidFill>
              </a:rPr>
              <a:t>, for this is the Law and the Prophets.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ESV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C2CAAA-08D6-9A46-0316-5029115350C2}"/>
              </a:ext>
            </a:extLst>
          </p:cNvPr>
          <p:cNvSpPr txBox="1"/>
          <p:nvPr/>
        </p:nvSpPr>
        <p:spPr>
          <a:xfrm>
            <a:off x="256095" y="4499497"/>
            <a:ext cx="116798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Let each of you look not only to his own interests, but also to the interests of others.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Philippians 2:4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76601-C72E-819E-E8D9-D4353A9D4E28}"/>
              </a:ext>
            </a:extLst>
          </p:cNvPr>
          <p:cNvSpPr txBox="1"/>
          <p:nvPr/>
        </p:nvSpPr>
        <p:spPr>
          <a:xfrm>
            <a:off x="73573" y="3104954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Put Others First</a:t>
            </a:r>
          </a:p>
        </p:txBody>
      </p:sp>
    </p:spTree>
    <p:extLst>
      <p:ext uri="{BB962C8B-B14F-4D97-AF65-F5344CB8AC3E}">
        <p14:creationId xmlns:p14="http://schemas.microsoft.com/office/powerpoint/2010/main" val="732008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34000">
              <a:schemeClr val="tx1">
                <a:lumMod val="75000"/>
                <a:lumOff val="2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F88908-9F47-2D68-39EF-F13CAE2D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D8CB07D-A98B-2807-42E9-5B2A54013214}"/>
              </a:ext>
            </a:extLst>
          </p:cNvPr>
          <p:cNvSpPr txBox="1"/>
          <p:nvPr/>
        </p:nvSpPr>
        <p:spPr>
          <a:xfrm>
            <a:off x="161825" y="4620722"/>
            <a:ext cx="11679809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But God, being rich in </a:t>
            </a:r>
            <a:r>
              <a:rPr lang="en-US" sz="2400" b="1" u="sng" dirty="0">
                <a:solidFill>
                  <a:srgbClr val="C00000"/>
                </a:solidFill>
              </a:rPr>
              <a:t>mercy</a:t>
            </a:r>
            <a:r>
              <a:rPr lang="en-US" sz="2400" dirty="0"/>
              <a:t>, because of the great love with which he loved us, even when we were dead in our trespasses, made us alive together with Christ--</a:t>
            </a:r>
            <a:r>
              <a:rPr lang="en-US" sz="2400" b="1" u="sng" dirty="0">
                <a:solidFill>
                  <a:srgbClr val="C00000"/>
                </a:solidFill>
              </a:rPr>
              <a:t>by grace you have been saved</a:t>
            </a:r>
            <a:r>
              <a:rPr lang="en-US" sz="2400" dirty="0"/>
              <a:t>--.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Ephesians 2:4-5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A3F52-0DB7-3D92-FAC1-2504A1FB001F}"/>
              </a:ext>
            </a:extLst>
          </p:cNvPr>
          <p:cNvSpPr txBox="1"/>
          <p:nvPr/>
        </p:nvSpPr>
        <p:spPr>
          <a:xfrm>
            <a:off x="36786" y="195723"/>
            <a:ext cx="12118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>
                    <a:lumMod val="85000"/>
                  </a:schemeClr>
                </a:solidFill>
                <a:latin typeface="Bradley Hand ITC" panose="03070402050302030203" pitchFamily="66" charset="0"/>
              </a:rPr>
              <a:t>The Golden Rule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D36939-7A19-566E-E464-611BFD31A7DF}"/>
              </a:ext>
            </a:extLst>
          </p:cNvPr>
          <p:cNvSpPr txBox="1"/>
          <p:nvPr/>
        </p:nvSpPr>
        <p:spPr>
          <a:xfrm>
            <a:off x="36785" y="1905922"/>
            <a:ext cx="121184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Bradley Hand ITC" panose="03070402050302030203" pitchFamily="66" charset="0"/>
              </a:rPr>
              <a:t>We have been given the ultimate in Grace and Mercy</a:t>
            </a:r>
          </a:p>
        </p:txBody>
      </p:sp>
    </p:spTree>
    <p:extLst>
      <p:ext uri="{BB962C8B-B14F-4D97-AF65-F5344CB8AC3E}">
        <p14:creationId xmlns:p14="http://schemas.microsoft.com/office/powerpoint/2010/main" val="4171666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633</Words>
  <Application>Microsoft Office PowerPoint</Application>
  <PresentationFormat>Widescreen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Bradley Hand ITC</vt:lpstr>
      <vt:lpstr>Gloucester MT Extra Condensed</vt:lpstr>
      <vt:lpstr>Google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Hetrick, Mark</dc:creator>
  <cp:lastModifiedBy>Mary Jo Hetrick</cp:lastModifiedBy>
  <cp:revision>5</cp:revision>
  <dcterms:created xsi:type="dcterms:W3CDTF">2025-02-05T21:34:02Z</dcterms:created>
  <dcterms:modified xsi:type="dcterms:W3CDTF">2025-02-16T14:26:42Z</dcterms:modified>
</cp:coreProperties>
</file>