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handoutMasterIdLst>
    <p:handoutMasterId r:id="rId16"/>
  </p:handoutMasterIdLst>
  <p:sldIdLst>
    <p:sldId id="278" r:id="rId5"/>
    <p:sldId id="258" r:id="rId6"/>
    <p:sldId id="281" r:id="rId7"/>
    <p:sldId id="283" r:id="rId8"/>
    <p:sldId id="286" r:id="rId9"/>
    <p:sldId id="287" r:id="rId10"/>
    <p:sldId id="282" r:id="rId11"/>
    <p:sldId id="288" r:id="rId12"/>
    <p:sldId id="289" r:id="rId13"/>
    <p:sldId id="290"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0655" autoAdjust="0"/>
  </p:normalViewPr>
  <p:slideViewPr>
    <p:cSldViewPr snapToGrid="0">
      <p:cViewPr varScale="1">
        <p:scale>
          <a:sx n="59" d="100"/>
          <a:sy n="59" d="100"/>
        </p:scale>
        <p:origin x="1572" y="72"/>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03" y="29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56F32FC-4BD9-442A-A8C6-51598C909FE3}" type="datetimeFigureOut">
              <a:rPr lang="en-US" smtClean="0"/>
              <a:t>10/27/2024</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56371FA-A98D-41E8-93F4-09945841298A}" type="datetimeFigureOut">
              <a:rPr lang="en-US" smtClean="0"/>
              <a:t>10/27/2024</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dirty="0"/>
          </a:p>
        </p:txBody>
      </p:sp>
    </p:spTree>
    <p:extLst>
      <p:ext uri="{BB962C8B-B14F-4D97-AF65-F5344CB8AC3E}">
        <p14:creationId xmlns:p14="http://schemas.microsoft.com/office/powerpoint/2010/main" val="2843954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1025326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840986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B52E3-795A-3591-AF78-38365CB622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B1ECB-00ED-CDFD-EC1A-C27494562820}"/>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4F0A0746-6919-FAF2-0BBE-F92FF6CED6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15DE49-4D93-373A-D681-6C613848F9AF}"/>
              </a:ext>
            </a:extLst>
          </p:cNvPr>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682091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BFFFF-BA54-E626-599B-243E900E0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3DD661-CB1D-3C9C-E32F-533A6A42B46E}"/>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3AEA3855-DC6B-9A96-3E3B-A2AD45B819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39C775-BDC3-0D06-5A09-8F8878B05B7D}"/>
              </a:ext>
            </a:extLst>
          </p:cNvPr>
          <p:cNvSpPr>
            <a:spLocks noGrp="1"/>
          </p:cNvSpPr>
          <p:nvPr>
            <p:ph type="sldNum" sz="quarter" idx="5"/>
          </p:nvPr>
        </p:nvSpPr>
        <p:spPr/>
        <p:txBody>
          <a:bodyPr/>
          <a:lstStyle/>
          <a:p>
            <a:fld id="{22289C57-55D7-40A4-A101-E74FAC7A092B}" type="slidenum">
              <a:rPr lang="en-US" smtClean="0"/>
              <a:t>6</a:t>
            </a:fld>
            <a:endParaRPr lang="en-US" dirty="0"/>
          </a:p>
        </p:txBody>
      </p:sp>
    </p:spTree>
    <p:extLst>
      <p:ext uri="{BB962C8B-B14F-4D97-AF65-F5344CB8AC3E}">
        <p14:creationId xmlns:p14="http://schemas.microsoft.com/office/powerpoint/2010/main" val="2041830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7</a:t>
            </a:fld>
            <a:endParaRPr lang="en-US" dirty="0"/>
          </a:p>
        </p:txBody>
      </p:sp>
    </p:spTree>
    <p:extLst>
      <p:ext uri="{BB962C8B-B14F-4D97-AF65-F5344CB8AC3E}">
        <p14:creationId xmlns:p14="http://schemas.microsoft.com/office/powerpoint/2010/main" val="236659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2CF39-6842-59F2-F748-807E5A37B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26FE8-76AB-DBEC-9929-F11F054308CB}"/>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642346E8-B9A9-CA9F-8870-E08E85C75502}"/>
              </a:ext>
            </a:extLst>
          </p:cNvPr>
          <p:cNvSpPr>
            <a:spLocks noGrp="1"/>
          </p:cNvSpPr>
          <p:nvPr>
            <p:ph type="body" idx="1"/>
          </p:nvPr>
        </p:nvSpPr>
        <p:spPr/>
        <p:txBody>
          <a:bodyPr/>
          <a:lstStyle/>
          <a:p>
            <a:r>
              <a:rPr lang="en-US" dirty="0"/>
              <a:t>Abraham: Genesis 22:8  Abraham said, "God will provide for himself the lamb for a burnt offering, my son." So they went both of them together.</a:t>
            </a:r>
          </a:p>
        </p:txBody>
      </p:sp>
      <p:sp>
        <p:nvSpPr>
          <p:cNvPr id="4" name="Slide Number Placeholder 3">
            <a:extLst>
              <a:ext uri="{FF2B5EF4-FFF2-40B4-BE49-F238E27FC236}">
                <a16:creationId xmlns:a16="http://schemas.microsoft.com/office/drawing/2014/main" id="{585BB1FC-1602-D8AC-497A-31BA2EE3DD03}"/>
              </a:ext>
            </a:extLst>
          </p:cNvPr>
          <p:cNvSpPr>
            <a:spLocks noGrp="1"/>
          </p:cNvSpPr>
          <p:nvPr>
            <p:ph type="sldNum" sz="quarter" idx="5"/>
          </p:nvPr>
        </p:nvSpPr>
        <p:spPr/>
        <p:txBody>
          <a:bodyPr/>
          <a:lstStyle/>
          <a:p>
            <a:fld id="{22289C57-55D7-40A4-A101-E74FAC7A092B}" type="slidenum">
              <a:rPr lang="en-US" smtClean="0"/>
              <a:t>8</a:t>
            </a:fld>
            <a:endParaRPr lang="en-US" dirty="0"/>
          </a:p>
        </p:txBody>
      </p:sp>
    </p:spTree>
    <p:extLst>
      <p:ext uri="{BB962C8B-B14F-4D97-AF65-F5344CB8AC3E}">
        <p14:creationId xmlns:p14="http://schemas.microsoft.com/office/powerpoint/2010/main" val="1548907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C392E-3EEC-4B58-48FE-33B1269D6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BCCFBC-846E-5258-CF72-C6E4D0BE5EAE}"/>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7DBA81FD-136E-97C6-E839-A32E0AC572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89B674-0800-61D8-0F8F-C30C252B1DF4}"/>
              </a:ext>
            </a:extLst>
          </p:cNvPr>
          <p:cNvSpPr>
            <a:spLocks noGrp="1"/>
          </p:cNvSpPr>
          <p:nvPr>
            <p:ph type="sldNum" sz="quarter" idx="5"/>
          </p:nvPr>
        </p:nvSpPr>
        <p:spPr/>
        <p:txBody>
          <a:bodyPr/>
          <a:lstStyle/>
          <a:p>
            <a:fld id="{22289C57-55D7-40A4-A101-E74FAC7A092B}" type="slidenum">
              <a:rPr lang="en-US" smtClean="0"/>
              <a:t>9</a:t>
            </a:fld>
            <a:endParaRPr lang="en-US" dirty="0"/>
          </a:p>
        </p:txBody>
      </p:sp>
    </p:spTree>
    <p:extLst>
      <p:ext uri="{BB962C8B-B14F-4D97-AF65-F5344CB8AC3E}">
        <p14:creationId xmlns:p14="http://schemas.microsoft.com/office/powerpoint/2010/main" val="2348079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6A6D4-88DA-B862-EE1A-FD29AB3ABB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394C51-B637-A00D-CCE7-ACDA94ADBC31}"/>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34985406-B4C6-A519-8895-FD7042A967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F23C7D-72C1-D768-CA54-9454501500EF}"/>
              </a:ext>
            </a:extLst>
          </p:cNvPr>
          <p:cNvSpPr>
            <a:spLocks noGrp="1"/>
          </p:cNvSpPr>
          <p:nvPr>
            <p:ph type="sldNum" sz="quarter" idx="5"/>
          </p:nvPr>
        </p:nvSpPr>
        <p:spPr/>
        <p:txBody>
          <a:bodyPr/>
          <a:lstStyle/>
          <a:p>
            <a:fld id="{22289C57-55D7-40A4-A101-E74FAC7A092B}" type="slidenum">
              <a:rPr lang="en-US" smtClean="0"/>
              <a:t>10</a:t>
            </a:fld>
            <a:endParaRPr lang="en-US" dirty="0"/>
          </a:p>
        </p:txBody>
      </p:sp>
    </p:spTree>
    <p:extLst>
      <p:ext uri="{BB962C8B-B14F-4D97-AF65-F5344CB8AC3E}">
        <p14:creationId xmlns:p14="http://schemas.microsoft.com/office/powerpoint/2010/main" val="15142219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831439" y="3329790"/>
            <a:ext cx="3706328" cy="3200400"/>
          </a:xfrm>
        </p:spPr>
        <p:txBody>
          <a:bodyPr anchor="ctr">
            <a:noAutofit/>
          </a:bodyPr>
          <a:lstStyle>
            <a:lvl1pPr algn="l">
              <a:defRPr sz="2700" spc="113"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1"/>
            <a:ext cx="7116234"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3171825" y="0"/>
            <a:ext cx="5972176"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000125" y="1020446"/>
            <a:ext cx="2171700" cy="1325563"/>
          </a:xfrm>
        </p:spPr>
        <p:txBody>
          <a:bodyPr anchor="b">
            <a:normAutofit/>
          </a:bodyPr>
          <a:lstStyle>
            <a:lvl1pPr>
              <a:defRPr sz="2100" spc="113"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000125" y="2674014"/>
            <a:ext cx="2171700" cy="3269589"/>
          </a:xfrm>
        </p:spPr>
        <p:txBody>
          <a:bodyPr>
            <a:normAutofit/>
          </a:bodyPr>
          <a:lstStyle>
            <a:lvl1pPr marL="0" indent="0">
              <a:lnSpc>
                <a:spcPct val="140000"/>
              </a:lnSpc>
              <a:spcBef>
                <a:spcPts val="750"/>
              </a:spcBef>
              <a:buNone/>
              <a:defRPr sz="1350">
                <a:solidFill>
                  <a:schemeClr val="bg1"/>
                </a:solidFill>
              </a:defRPr>
            </a:lvl1pPr>
            <a:lvl2pPr marL="342900" indent="0">
              <a:lnSpc>
                <a:spcPct val="140000"/>
              </a:lnSpc>
              <a:spcBef>
                <a:spcPts val="750"/>
              </a:spcBef>
              <a:buNone/>
              <a:defRPr sz="1350">
                <a:solidFill>
                  <a:schemeClr val="bg1"/>
                </a:solidFill>
              </a:defRPr>
            </a:lvl2pPr>
            <a:lvl3pPr marL="685800" indent="0">
              <a:lnSpc>
                <a:spcPct val="140000"/>
              </a:lnSpc>
              <a:spcBef>
                <a:spcPts val="750"/>
              </a:spcBef>
              <a:buNone/>
              <a:defRPr sz="1350">
                <a:solidFill>
                  <a:schemeClr val="bg1"/>
                </a:solidFill>
              </a:defRPr>
            </a:lvl3pPr>
            <a:lvl4pPr marL="1028700" indent="0">
              <a:lnSpc>
                <a:spcPct val="140000"/>
              </a:lnSpc>
              <a:spcBef>
                <a:spcPts val="750"/>
              </a:spcBef>
              <a:buNone/>
              <a:defRPr sz="1350">
                <a:solidFill>
                  <a:schemeClr val="bg1"/>
                </a:solidFill>
              </a:defRPr>
            </a:lvl4pPr>
            <a:lvl5pPr marL="1371600" indent="0">
              <a:lnSpc>
                <a:spcPct val="140000"/>
              </a:lnSpc>
              <a:spcBef>
                <a:spcPts val="750"/>
              </a:spcBef>
              <a:buNone/>
              <a:defRPr sz="135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000125" y="6356350"/>
            <a:ext cx="2864421" cy="365125"/>
          </a:xfrm>
        </p:spPr>
        <p:txBody>
          <a:bodyPr/>
          <a:lstStyle>
            <a:lvl1pPr algn="l">
              <a:defRPr sz="675"/>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87018"/>
            <a:ext cx="3134678" cy="3377354"/>
          </a:xfrm>
        </p:spPr>
        <p:txBody>
          <a:bodyPr anchor="b">
            <a:noAutofit/>
          </a:bodyPr>
          <a:lstStyle>
            <a:lvl1pPr algn="l">
              <a:defRPr sz="2700" spc="113"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4918364"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87681"/>
            <a:ext cx="3134678" cy="3376691"/>
          </a:xfrm>
        </p:spPr>
        <p:txBody>
          <a:bodyPr anchor="b">
            <a:noAutofit/>
          </a:bodyPr>
          <a:lstStyle>
            <a:lvl1pPr algn="l">
              <a:defRPr sz="2700" spc="113"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2993000" y="1"/>
            <a:ext cx="844709"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1" y="-5080"/>
            <a:ext cx="4932218"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15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991738" y="268361"/>
            <a:ext cx="5466212" cy="2121177"/>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991791" y="2763079"/>
            <a:ext cx="5466159" cy="3407051"/>
          </a:xfrm>
        </p:spPr>
        <p:txBody>
          <a:bodyPr>
            <a:normAutofit/>
          </a:bodyPr>
          <a:lstStyle>
            <a:lvl1pPr marL="0" indent="0">
              <a:lnSpc>
                <a:spcPct val="100000"/>
              </a:lnSpc>
              <a:buFont typeface="Arial" panose="020B0604020202020204" pitchFamily="34" charset="0"/>
              <a:buNone/>
              <a:defRPr sz="1350" b="1"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6822281" y="-25401"/>
            <a:ext cx="2321719"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907930"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000125" y="6356350"/>
            <a:ext cx="2864421" cy="365125"/>
          </a:xfrm>
        </p:spPr>
        <p:txBody>
          <a:bodyPr/>
          <a:lstStyle>
            <a:lvl1pPr algn="l">
              <a:defRPr sz="675"/>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06401"/>
            <a:ext cx="3134678" cy="3457971"/>
          </a:xfrm>
        </p:spPr>
        <p:txBody>
          <a:bodyPr anchor="b">
            <a:noAutofit/>
          </a:bodyPr>
          <a:lstStyle>
            <a:lvl1pPr algn="l">
              <a:defRPr sz="2700" spc="113"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4407694"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19339" y="0"/>
            <a:ext cx="3070225"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200275" y="568961"/>
            <a:ext cx="6315075" cy="1780860"/>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200275" y="2797256"/>
            <a:ext cx="2943225" cy="464499"/>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200276" y="3251596"/>
            <a:ext cx="2957720" cy="3234264"/>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5557630" y="2797256"/>
            <a:ext cx="2957720" cy="464499"/>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5557630" y="3251595"/>
            <a:ext cx="2957720" cy="3234264"/>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226945" y="6356350"/>
            <a:ext cx="2864421" cy="365125"/>
          </a:xfrm>
        </p:spPr>
        <p:txBody>
          <a:bodyPr/>
          <a:lstStyle>
            <a:lvl1pPr algn="l">
              <a:defRPr sz="675"/>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005840" y="558801"/>
            <a:ext cx="7464981" cy="1780860"/>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3322363" y="0"/>
            <a:ext cx="5821637"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005840" y="2960877"/>
            <a:ext cx="2042160" cy="351284"/>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005840" y="3392035"/>
            <a:ext cx="2042160" cy="2907164"/>
          </a:xfrm>
        </p:spPr>
        <p:txBody>
          <a:bodyPr tIns="0">
            <a:normAutofit/>
          </a:bodyPr>
          <a:lstStyle>
            <a:lvl1pPr marL="212598" indent="-212598">
              <a:lnSpc>
                <a:spcPct val="100000"/>
              </a:lnSpc>
              <a:buFont typeface="+mj-lt"/>
              <a:buAutoNum type="arabicPeriod"/>
              <a:defRPr sz="1350" b="0" spc="38" baseline="0"/>
            </a:lvl1pPr>
            <a:lvl2pPr marL="425196" indent="-257175">
              <a:lnSpc>
                <a:spcPct val="100000"/>
              </a:lnSpc>
              <a:spcBef>
                <a:spcPts val="750"/>
              </a:spcBef>
              <a:buFont typeface="+mj-lt"/>
              <a:buAutoNum type="alphaLcPeriod"/>
              <a:defRPr sz="1350" spc="38" baseline="0"/>
            </a:lvl2pPr>
            <a:lvl3pPr marL="637794" indent="-257175">
              <a:lnSpc>
                <a:spcPct val="100000"/>
              </a:lnSpc>
              <a:spcBef>
                <a:spcPts val="750"/>
              </a:spcBef>
              <a:buFont typeface="+mj-lt"/>
              <a:buAutoNum type="arabicParenR"/>
              <a:defRPr sz="1350" spc="38" baseline="0"/>
            </a:lvl3pPr>
            <a:lvl4pPr marL="781812" indent="-257175">
              <a:lnSpc>
                <a:spcPct val="100000"/>
              </a:lnSpc>
              <a:spcBef>
                <a:spcPts val="750"/>
              </a:spcBef>
              <a:buFont typeface="+mj-lt"/>
              <a:buAutoNum type="alphaLcParenR"/>
              <a:defRPr sz="1350" spc="38" baseline="0"/>
            </a:lvl4pPr>
            <a:lvl5pPr marL="805815" indent="-300038">
              <a:lnSpc>
                <a:spcPct val="100000"/>
              </a:lnSpc>
              <a:spcBef>
                <a:spcPts val="750"/>
              </a:spcBef>
              <a:buFont typeface="+mj-lt"/>
              <a:buAutoNum type="romanLcPeriod"/>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3566161" y="2960877"/>
            <a:ext cx="4137660" cy="351284"/>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3566161" y="3324860"/>
            <a:ext cx="4130040" cy="3031489"/>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000125" y="6356350"/>
            <a:ext cx="2864421" cy="365125"/>
          </a:xfrm>
        </p:spPr>
        <p:txBody>
          <a:bodyPr/>
          <a:lstStyle>
            <a:lvl1pPr algn="l">
              <a:defRPr sz="675"/>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320637" y="1"/>
            <a:ext cx="1309255"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4107656" y="1671639"/>
            <a:ext cx="4413020" cy="1204912"/>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1172" y="-9144"/>
            <a:ext cx="4111466"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15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619125" y="6356350"/>
            <a:ext cx="2864421" cy="365125"/>
          </a:xfrm>
        </p:spPr>
        <p:txBody>
          <a:bodyPr/>
          <a:lstStyle>
            <a:lvl1pPr algn="l">
              <a:defRPr sz="675"/>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4090294" y="3660774"/>
            <a:ext cx="4430382" cy="2536826"/>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225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628651" y="895350"/>
            <a:ext cx="2435747" cy="1917700"/>
          </a:xfrm>
        </p:spPr>
        <p:txBody>
          <a:bodyPr>
            <a:normAutofit/>
          </a:bodyPr>
          <a:lstStyle>
            <a:lvl1pPr algn="l">
              <a:defRPr lang="en-US" sz="1800" kern="1200" spc="113"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628650" y="2813050"/>
            <a:ext cx="2435747" cy="3238499"/>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3162297" y="895928"/>
            <a:ext cx="5353053" cy="5115889"/>
          </a:xfrm>
        </p:spPr>
        <p:txBody>
          <a:bodyPr>
            <a:normAutofit/>
          </a:bodyPr>
          <a:lstStyle>
            <a:lvl1pPr marL="0" indent="0" algn="ctr">
              <a:buNone/>
              <a:defRPr sz="15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548711" y="6356350"/>
            <a:ext cx="2864421" cy="365125"/>
          </a:xfrm>
        </p:spPr>
        <p:txBody>
          <a:bodyPr/>
          <a:lstStyle>
            <a:lvl1pPr algn="l">
              <a:defRPr sz="675"/>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1745673"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628650" y="337193"/>
            <a:ext cx="4241398" cy="1997867"/>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628650" y="2705177"/>
            <a:ext cx="4300329" cy="448990"/>
          </a:xfrm>
        </p:spPr>
        <p:txBody>
          <a:bodyPr anchor="ctr">
            <a:no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628650" y="3154167"/>
            <a:ext cx="4300330" cy="3032733"/>
          </a:xfrm>
        </p:spPr>
        <p:txBody>
          <a:bodyPr>
            <a:normAutofit/>
          </a:bodyPr>
          <a:lstStyle>
            <a:lvl1pPr marL="214313" indent="-214313">
              <a:lnSpc>
                <a:spcPct val="100000"/>
              </a:lnSpc>
              <a:buFont typeface="Arial" panose="020B0604020202020204" pitchFamily="34" charset="0"/>
              <a:buChar char="•"/>
              <a:defRPr sz="1350" spc="38" baseline="0"/>
            </a:lvl1pPr>
            <a:lvl2pPr marL="557213" indent="-214313">
              <a:lnSpc>
                <a:spcPct val="100000"/>
              </a:lnSpc>
              <a:buFont typeface="Arial" panose="020B0604020202020204" pitchFamily="34" charset="0"/>
              <a:buChar char="•"/>
              <a:defRPr sz="1350" spc="38" baseline="0"/>
            </a:lvl2pPr>
            <a:lvl3pPr marL="900113" indent="-214313">
              <a:lnSpc>
                <a:spcPct val="100000"/>
              </a:lnSpc>
              <a:buFont typeface="Arial" panose="020B0604020202020204" pitchFamily="34" charset="0"/>
              <a:buChar char="•"/>
              <a:defRPr sz="1350" spc="38" baseline="0"/>
            </a:lvl3pPr>
            <a:lvl4pPr marL="1243013" indent="-214313">
              <a:lnSpc>
                <a:spcPct val="100000"/>
              </a:lnSpc>
              <a:buFont typeface="Arial" panose="020B0604020202020204" pitchFamily="34" charset="0"/>
              <a:buChar char="•"/>
              <a:defRPr sz="1350" spc="38" baseline="0"/>
            </a:lvl4pPr>
            <a:lvl5pPr marL="1585913" indent="-214313">
              <a:lnSpc>
                <a:spcPct val="100000"/>
              </a:lnSpc>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5915332" y="2705178"/>
            <a:ext cx="2957720" cy="448989"/>
          </a:xfrm>
        </p:spPr>
        <p:txBody>
          <a:bodyPr anchor="ctr">
            <a:no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5915331" y="3164868"/>
            <a:ext cx="2957720" cy="3032733"/>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632990" y="6356351"/>
            <a:ext cx="3086100" cy="365125"/>
          </a:xfrm>
        </p:spPr>
        <p:txBody>
          <a:bodyPr/>
          <a:lstStyle>
            <a:lvl1pPr algn="l">
              <a:defRPr sz="675"/>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4731327" y="-11"/>
            <a:ext cx="4412673"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19431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628650" y="353551"/>
            <a:ext cx="7886700" cy="1325563"/>
          </a:xfrm>
        </p:spPr>
        <p:txBody>
          <a:bodyPr anchor="b">
            <a:normAutofit/>
          </a:bodyPr>
          <a:lstStyle>
            <a:lvl1pPr algn="ctr">
              <a:defRPr lang="en-US" sz="2100" kern="1200" spc="113"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628650" y="2111382"/>
            <a:ext cx="7886700" cy="3570963"/>
          </a:xfrm>
        </p:spPr>
        <p:txBody>
          <a:bodyPr>
            <a:normAutofit/>
          </a:bodyPr>
          <a:lstStyle>
            <a:lvl1pPr marL="0" indent="0" algn="ctr">
              <a:buNone/>
              <a:defRPr sz="15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628650" y="6356350"/>
            <a:ext cx="2864421" cy="365125"/>
          </a:xfrm>
        </p:spPr>
        <p:txBody>
          <a:bodyPr/>
          <a:lstStyle>
            <a:lvl1pPr algn="l">
              <a:defRPr sz="675"/>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3200400" y="1615737"/>
            <a:ext cx="3134678" cy="1524735"/>
          </a:xfrm>
        </p:spPr>
        <p:txBody>
          <a:bodyPr anchor="b">
            <a:noAutofit/>
          </a:bodyPr>
          <a:lstStyle>
            <a:lvl1pPr algn="l">
              <a:defRPr sz="2700" spc="113"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3200400" y="3238104"/>
            <a:ext cx="3134678" cy="2850181"/>
          </a:xfrm>
        </p:spPr>
        <p:txBody>
          <a:bodyPr>
            <a:normAutofit/>
          </a:bodyPr>
          <a:lstStyle>
            <a:lvl1pPr marL="0" indent="0" algn="l">
              <a:lnSpc>
                <a:spcPct val="150000"/>
              </a:lnSpc>
              <a:buNone/>
              <a:defRPr sz="1350" spc="38"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2382704"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3200400" y="6356351"/>
            <a:ext cx="3134678" cy="365125"/>
          </a:xfrm>
        </p:spPr>
        <p:txBody>
          <a:bodyPr/>
          <a:lstStyle>
            <a:lvl1pPr algn="l">
              <a:defRPr sz="675"/>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7184572" y="6356351"/>
            <a:ext cx="1330778"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685800" rtl="0" eaLnBrk="1" latinLnBrk="0" hangingPunct="1">
        <a:lnSpc>
          <a:spcPct val="90000"/>
        </a:lnSpc>
        <a:spcBef>
          <a:spcPct val="0"/>
        </a:spcBef>
        <a:buNone/>
        <a:defRPr sz="3300" kern="1200" cap="all" baseline="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5243512" y="1222513"/>
            <a:ext cx="3134678" cy="2533016"/>
          </a:xfrm>
        </p:spPr>
        <p:txBody>
          <a:bodyPr/>
          <a:lstStyle/>
          <a:p>
            <a:r>
              <a:rPr lang="en-US" sz="4400" dirty="0"/>
              <a:t>attitudes</a:t>
            </a:r>
          </a:p>
        </p:txBody>
      </p:sp>
    </p:spTree>
    <p:extLst>
      <p:ext uri="{BB962C8B-B14F-4D97-AF65-F5344CB8AC3E}">
        <p14:creationId xmlns:p14="http://schemas.microsoft.com/office/powerpoint/2010/main" val="608796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042537" y="152401"/>
            <a:ext cx="6911809" cy="585982"/>
          </a:xfrm>
        </p:spPr>
        <p:txBody>
          <a:bodyPr>
            <a:noAutofit/>
          </a:bodyPr>
          <a:lstStyle/>
          <a:p>
            <a:r>
              <a:rPr lang="en-US" sz="4000" b="1" dirty="0"/>
              <a:t>Definition of attitude</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189653" y="1644036"/>
            <a:ext cx="6764694" cy="2298043"/>
          </a:xfrm>
        </p:spPr>
        <p:txBody>
          <a:bodyPr>
            <a:noAutofit/>
          </a:bodyPr>
          <a:lstStyle/>
          <a:p>
            <a:pPr marL="342900" indent="-342900">
              <a:buFont typeface="Wingdings" panose="05000000000000000000" pitchFamily="2" charset="2"/>
              <a:buChar char="Ø"/>
            </a:pPr>
            <a:r>
              <a:rPr lang="en-US" sz="2400" dirty="0"/>
              <a:t>A predisposition or a tendency to respond positively or negatively toward a certain idea, person or situation</a:t>
            </a:r>
          </a:p>
          <a:p>
            <a:pPr marL="342900" indent="-342900">
              <a:buFont typeface="Wingdings" panose="05000000000000000000" pitchFamily="2" charset="2"/>
              <a:buChar char="Ø"/>
            </a:pPr>
            <a:r>
              <a:rPr lang="en-US" sz="2400" dirty="0"/>
              <a:t>The way in which a person views and evaluates something or someone</a:t>
            </a:r>
          </a:p>
        </p:txBody>
      </p:sp>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7780013" y="5624512"/>
            <a:ext cx="740664" cy="273844"/>
          </a:xfrm>
        </p:spPr>
        <p:txBody>
          <a:bodyPr/>
          <a:lstStyle/>
          <a:p>
            <a:fld id="{A49DFD55-3C28-40EF-9E31-A92D2E4017FF}" type="slidenum">
              <a:rPr lang="en-US" smtClean="0"/>
              <a:pPr/>
              <a:t>2</a:t>
            </a:fld>
            <a:endParaRPr lang="en-US" dirty="0"/>
          </a:p>
        </p:txBody>
      </p:sp>
      <p:sp>
        <p:nvSpPr>
          <p:cNvPr id="4" name="TextBox 3">
            <a:extLst>
              <a:ext uri="{FF2B5EF4-FFF2-40B4-BE49-F238E27FC236}">
                <a16:creationId xmlns:a16="http://schemas.microsoft.com/office/drawing/2014/main" id="{2432CAF4-B4ED-2294-728C-0C993F68381A}"/>
              </a:ext>
            </a:extLst>
          </p:cNvPr>
          <p:cNvSpPr txBox="1"/>
          <p:nvPr/>
        </p:nvSpPr>
        <p:spPr>
          <a:xfrm>
            <a:off x="2084070" y="4376439"/>
            <a:ext cx="4975860" cy="1384995"/>
          </a:xfrm>
          <a:prstGeom prst="rect">
            <a:avLst/>
          </a:prstGeom>
          <a:noFill/>
        </p:spPr>
        <p:txBody>
          <a:bodyPr wrap="square" rtlCol="0">
            <a:spAutoFit/>
          </a:bodyPr>
          <a:lstStyle/>
          <a:p>
            <a:pPr algn="ctr"/>
            <a:r>
              <a:rPr lang="en-US" sz="2800" b="1" i="1" dirty="0">
                <a:solidFill>
                  <a:srgbClr val="C00000"/>
                </a:solidFill>
              </a:rPr>
              <a:t>A person’s attitude influences what the say, what the think and what they do</a:t>
            </a:r>
          </a:p>
        </p:txBody>
      </p:sp>
    </p:spTree>
    <p:extLst>
      <p:ext uri="{BB962C8B-B14F-4D97-AF65-F5344CB8AC3E}">
        <p14:creationId xmlns:p14="http://schemas.microsoft.com/office/powerpoint/2010/main" val="357151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7780013" y="5624512"/>
            <a:ext cx="740664" cy="273844"/>
          </a:xfrm>
        </p:spPr>
        <p:txBody>
          <a:bodyPr/>
          <a:lstStyle/>
          <a:p>
            <a:fld id="{A49DFD55-3C28-40EF-9E31-A92D2E4017FF}" type="slidenum">
              <a:rPr lang="en-US" smtClean="0"/>
              <a:pPr/>
              <a:t>3</a:t>
            </a:fld>
            <a:endParaRPr lang="en-US" dirty="0"/>
          </a:p>
        </p:txBody>
      </p:sp>
      <p:sp>
        <p:nvSpPr>
          <p:cNvPr id="5" name="Title 1">
            <a:extLst>
              <a:ext uri="{FF2B5EF4-FFF2-40B4-BE49-F238E27FC236}">
                <a16:creationId xmlns:a16="http://schemas.microsoft.com/office/drawing/2014/main" id="{BC7723EB-8ED4-D88D-D6FC-282FD6712B57}"/>
              </a:ext>
            </a:extLst>
          </p:cNvPr>
          <p:cNvSpPr>
            <a:spLocks noGrp="1"/>
          </p:cNvSpPr>
          <p:nvPr>
            <p:ph type="title"/>
          </p:nvPr>
        </p:nvSpPr>
        <p:spPr>
          <a:xfrm>
            <a:off x="2566537" y="111760"/>
            <a:ext cx="6577463" cy="1205743"/>
          </a:xfrm>
        </p:spPr>
        <p:txBody>
          <a:bodyPr>
            <a:noAutofit/>
          </a:bodyPr>
          <a:lstStyle/>
          <a:p>
            <a:pPr algn="ctr"/>
            <a:r>
              <a:rPr lang="en-US" sz="4000" b="1" dirty="0"/>
              <a:t>4 attitudes important to this congregation</a:t>
            </a:r>
          </a:p>
        </p:txBody>
      </p:sp>
      <p:sp>
        <p:nvSpPr>
          <p:cNvPr id="17" name="Text Placeholder 2">
            <a:extLst>
              <a:ext uri="{FF2B5EF4-FFF2-40B4-BE49-F238E27FC236}">
                <a16:creationId xmlns:a16="http://schemas.microsoft.com/office/drawing/2014/main" id="{F03DBADE-3300-D515-3643-E2EEFAD7B066}"/>
              </a:ext>
            </a:extLst>
          </p:cNvPr>
          <p:cNvSpPr txBox="1">
            <a:spLocks/>
          </p:cNvSpPr>
          <p:nvPr/>
        </p:nvSpPr>
        <p:spPr>
          <a:xfrm>
            <a:off x="890518" y="2700676"/>
            <a:ext cx="8304282" cy="229804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457200">
              <a:buFont typeface="+mj-lt"/>
              <a:buAutoNum type="arabicPeriod"/>
            </a:pPr>
            <a:r>
              <a:rPr lang="en-US" sz="3200" dirty="0"/>
              <a:t>Our attitude toward </a:t>
            </a:r>
            <a:r>
              <a:rPr lang="en-US" sz="3200" b="1" dirty="0"/>
              <a:t>God</a:t>
            </a:r>
          </a:p>
          <a:p>
            <a:pPr marL="457200" indent="-457200">
              <a:buFont typeface="+mj-lt"/>
              <a:buAutoNum type="arabicPeriod"/>
            </a:pPr>
            <a:r>
              <a:rPr lang="en-US" sz="3200" dirty="0"/>
              <a:t>Our attitude about </a:t>
            </a:r>
            <a:r>
              <a:rPr lang="en-US" sz="3200" b="1" dirty="0"/>
              <a:t>Ourselves</a:t>
            </a:r>
          </a:p>
          <a:p>
            <a:pPr marL="457200" indent="-457200">
              <a:buFont typeface="+mj-lt"/>
              <a:buAutoNum type="arabicPeriod"/>
            </a:pPr>
            <a:r>
              <a:rPr lang="en-US" sz="3200" dirty="0"/>
              <a:t>Our attitude toward the other </a:t>
            </a:r>
            <a:r>
              <a:rPr lang="en-US" sz="3200" b="1" dirty="0"/>
              <a:t>Brethren</a:t>
            </a:r>
          </a:p>
          <a:p>
            <a:pPr marL="457200" indent="-457200">
              <a:buFont typeface="+mj-lt"/>
              <a:buAutoNum type="arabicPeriod"/>
            </a:pPr>
            <a:r>
              <a:rPr lang="en-US" sz="3200" dirty="0"/>
              <a:t>Our attitude toward the </a:t>
            </a:r>
            <a:r>
              <a:rPr lang="en-US" sz="3200" b="1" dirty="0"/>
              <a:t>Work</a:t>
            </a:r>
            <a:r>
              <a:rPr lang="en-US" sz="3200" dirty="0"/>
              <a:t> of the Church</a:t>
            </a:r>
          </a:p>
        </p:txBody>
      </p:sp>
    </p:spTree>
    <p:extLst>
      <p:ext uri="{BB962C8B-B14F-4D97-AF65-F5344CB8AC3E}">
        <p14:creationId xmlns:p14="http://schemas.microsoft.com/office/powerpoint/2010/main" val="103458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DB9733A-3ECE-2B25-3F02-C58688CE2418}"/>
              </a:ext>
            </a:extLst>
          </p:cNvPr>
          <p:cNvSpPr>
            <a:spLocks noGrp="1"/>
          </p:cNvSpPr>
          <p:nvPr>
            <p:ph type="title"/>
          </p:nvPr>
        </p:nvSpPr>
        <p:spPr>
          <a:xfrm>
            <a:off x="1865497" y="152401"/>
            <a:ext cx="6911809" cy="585982"/>
          </a:xfrm>
        </p:spPr>
        <p:txBody>
          <a:bodyPr>
            <a:noAutofit/>
          </a:bodyPr>
          <a:lstStyle/>
          <a:p>
            <a:r>
              <a:rPr lang="en-US" sz="4000" b="1" dirty="0"/>
              <a:t>Attitudes toward god</a:t>
            </a:r>
          </a:p>
        </p:txBody>
      </p:sp>
      <p:sp>
        <p:nvSpPr>
          <p:cNvPr id="13" name="Text Placeholder 2">
            <a:extLst>
              <a:ext uri="{FF2B5EF4-FFF2-40B4-BE49-F238E27FC236}">
                <a16:creationId xmlns:a16="http://schemas.microsoft.com/office/drawing/2014/main" id="{C969051E-A71B-B078-1E41-8DE4D7ADB872}"/>
              </a:ext>
            </a:extLst>
          </p:cNvPr>
          <p:cNvSpPr txBox="1">
            <a:spLocks/>
          </p:cNvSpPr>
          <p:nvPr/>
        </p:nvSpPr>
        <p:spPr>
          <a:xfrm>
            <a:off x="630852" y="1349397"/>
            <a:ext cx="8146453" cy="234884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800" b="1" u="sng" dirty="0"/>
              <a:t>Bad Attitudes</a:t>
            </a:r>
          </a:p>
          <a:p>
            <a:pPr marL="342900" indent="-342900">
              <a:buFont typeface="Wingdings" panose="05000000000000000000" pitchFamily="2" charset="2"/>
              <a:buChar char="Ø"/>
            </a:pPr>
            <a:r>
              <a:rPr lang="en-US" sz="2400" dirty="0"/>
              <a:t>Entitlement – The belief that one is inherently deserving of privileges or special treatment</a:t>
            </a:r>
          </a:p>
          <a:p>
            <a:pPr lvl="1"/>
            <a:r>
              <a:rPr lang="en-US" sz="2100" dirty="0"/>
              <a:t>Examples</a:t>
            </a:r>
          </a:p>
          <a:p>
            <a:pPr lvl="2">
              <a:buFont typeface="Courier New" panose="02070309020205020404" pitchFamily="49" charset="0"/>
              <a:buChar char="o"/>
            </a:pPr>
            <a:r>
              <a:rPr lang="en-US" sz="1800" dirty="0"/>
              <a:t> The Jews </a:t>
            </a:r>
            <a:r>
              <a:rPr lang="en-US" sz="1800" i="1" dirty="0"/>
              <a:t>(John 8:33)</a:t>
            </a:r>
          </a:p>
          <a:p>
            <a:pPr marL="914400" lvl="2" indent="-223838">
              <a:buFont typeface="Courier New" panose="02070309020205020404" pitchFamily="49" charset="0"/>
              <a:buChar char="o"/>
            </a:pPr>
            <a:r>
              <a:rPr lang="en-US" sz="1800" dirty="0"/>
              <a:t>9 Lepers </a:t>
            </a:r>
            <a:r>
              <a:rPr lang="en-US" sz="1800" i="1" dirty="0"/>
              <a:t>(Luke 17:11-19)</a:t>
            </a:r>
            <a:endParaRPr lang="en-US" sz="1800" dirty="0"/>
          </a:p>
        </p:txBody>
      </p:sp>
      <p:sp>
        <p:nvSpPr>
          <p:cNvPr id="15" name="TextBox 14">
            <a:extLst>
              <a:ext uri="{FF2B5EF4-FFF2-40B4-BE49-F238E27FC236}">
                <a16:creationId xmlns:a16="http://schemas.microsoft.com/office/drawing/2014/main" id="{CE4A2C28-95C8-735A-84DE-06368C4FDCF8}"/>
              </a:ext>
            </a:extLst>
          </p:cNvPr>
          <p:cNvSpPr txBox="1"/>
          <p:nvPr/>
        </p:nvSpPr>
        <p:spPr>
          <a:xfrm>
            <a:off x="1534160" y="4100175"/>
            <a:ext cx="6075680" cy="2308324"/>
          </a:xfrm>
          <a:prstGeom prst="rect">
            <a:avLst/>
          </a:prstGeom>
          <a:noFill/>
          <a:ln>
            <a:solidFill>
              <a:schemeClr val="tx1"/>
            </a:solidFill>
          </a:ln>
        </p:spPr>
        <p:txBody>
          <a:bodyPr wrap="square">
            <a:spAutoFit/>
          </a:bodyPr>
          <a:lstStyle/>
          <a:p>
            <a:r>
              <a:rPr lang="en-US" dirty="0"/>
              <a:t>Who has first given to me, that I should repay him? Whatever is under the whole heaven is mine.</a:t>
            </a:r>
          </a:p>
          <a:p>
            <a:pPr algn="r"/>
            <a:r>
              <a:rPr lang="en-US" dirty="0"/>
              <a:t>Job 41:11</a:t>
            </a:r>
          </a:p>
          <a:p>
            <a:pPr algn="r"/>
            <a:endParaRPr lang="en-US" dirty="0"/>
          </a:p>
          <a:p>
            <a:r>
              <a:rPr lang="en-US" dirty="0"/>
              <a:t>For by grace you have been saved through faith. And this is not your own doing; it is the </a:t>
            </a:r>
            <a:r>
              <a:rPr lang="en-US" b="1" u="sng" dirty="0"/>
              <a:t>gift</a:t>
            </a:r>
            <a:r>
              <a:rPr lang="en-US" dirty="0"/>
              <a:t> of God, not a result of works, so that no one may boast.</a:t>
            </a:r>
          </a:p>
          <a:p>
            <a:pPr algn="r"/>
            <a:r>
              <a:rPr lang="en-US" dirty="0"/>
              <a:t>Ephesians 2:8-9</a:t>
            </a:r>
          </a:p>
        </p:txBody>
      </p:sp>
    </p:spTree>
    <p:extLst>
      <p:ext uri="{BB962C8B-B14F-4D97-AF65-F5344CB8AC3E}">
        <p14:creationId xmlns:p14="http://schemas.microsoft.com/office/powerpoint/2010/main" val="165816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D60AF-BBC1-E709-A1F5-6400EE333AE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5A616750-4DEF-ADD6-2691-98AD76EE6175}"/>
              </a:ext>
            </a:extLst>
          </p:cNvPr>
          <p:cNvSpPr>
            <a:spLocks noGrp="1"/>
          </p:cNvSpPr>
          <p:nvPr>
            <p:ph type="title"/>
          </p:nvPr>
        </p:nvSpPr>
        <p:spPr>
          <a:xfrm>
            <a:off x="1865497" y="152401"/>
            <a:ext cx="6911809" cy="585982"/>
          </a:xfrm>
        </p:spPr>
        <p:txBody>
          <a:bodyPr>
            <a:noAutofit/>
          </a:bodyPr>
          <a:lstStyle/>
          <a:p>
            <a:r>
              <a:rPr lang="en-US" sz="4000" b="1" dirty="0"/>
              <a:t>Attitudes toward god</a:t>
            </a:r>
          </a:p>
        </p:txBody>
      </p:sp>
      <p:sp>
        <p:nvSpPr>
          <p:cNvPr id="13" name="Text Placeholder 2">
            <a:extLst>
              <a:ext uri="{FF2B5EF4-FFF2-40B4-BE49-F238E27FC236}">
                <a16:creationId xmlns:a16="http://schemas.microsoft.com/office/drawing/2014/main" id="{386543DF-4E84-032B-A016-2DADF4C8158B}"/>
              </a:ext>
            </a:extLst>
          </p:cNvPr>
          <p:cNvSpPr txBox="1">
            <a:spLocks/>
          </p:cNvSpPr>
          <p:nvPr/>
        </p:nvSpPr>
        <p:spPr>
          <a:xfrm>
            <a:off x="630852" y="1349397"/>
            <a:ext cx="8146453" cy="234884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800" b="1" u="sng" dirty="0"/>
              <a:t>Bad Attitudes</a:t>
            </a:r>
          </a:p>
          <a:p>
            <a:pPr marL="342900" indent="-342900">
              <a:buFont typeface="Wingdings" panose="05000000000000000000" pitchFamily="2" charset="2"/>
              <a:buChar char="Ø"/>
            </a:pPr>
            <a:r>
              <a:rPr lang="en-US" sz="2400" dirty="0"/>
              <a:t>Complacency – a feeling of smug or uncritical satisfaction with oneself or one’s achievements</a:t>
            </a:r>
          </a:p>
          <a:p>
            <a:pPr lvl="1"/>
            <a:r>
              <a:rPr lang="en-US" sz="2100" dirty="0"/>
              <a:t>Examples</a:t>
            </a:r>
          </a:p>
          <a:p>
            <a:pPr marL="914400" lvl="2" indent="-223838">
              <a:buFont typeface="Courier New" panose="02070309020205020404" pitchFamily="49" charset="0"/>
              <a:buChar char="o"/>
            </a:pPr>
            <a:r>
              <a:rPr lang="en-US" sz="1800" dirty="0"/>
              <a:t>The Pharisee </a:t>
            </a:r>
            <a:r>
              <a:rPr lang="en-US" sz="1800" i="1" dirty="0"/>
              <a:t>(Luke 18:10-14)</a:t>
            </a:r>
          </a:p>
          <a:p>
            <a:pPr marL="914400" lvl="2" indent="-223838">
              <a:buFont typeface="Courier New" panose="02070309020205020404" pitchFamily="49" charset="0"/>
              <a:buChar char="o"/>
            </a:pPr>
            <a:r>
              <a:rPr lang="en-US" sz="1800" dirty="0"/>
              <a:t>Moses </a:t>
            </a:r>
            <a:r>
              <a:rPr lang="en-US" sz="1800" i="1" dirty="0"/>
              <a:t>(Numbers 20:8-12)</a:t>
            </a:r>
            <a:endParaRPr lang="en-US" sz="1800" dirty="0"/>
          </a:p>
        </p:txBody>
      </p:sp>
      <p:sp>
        <p:nvSpPr>
          <p:cNvPr id="15" name="TextBox 14">
            <a:extLst>
              <a:ext uri="{FF2B5EF4-FFF2-40B4-BE49-F238E27FC236}">
                <a16:creationId xmlns:a16="http://schemas.microsoft.com/office/drawing/2014/main" id="{8D6B6A84-8ABE-3CDE-811D-94CC2B063E1E}"/>
              </a:ext>
            </a:extLst>
          </p:cNvPr>
          <p:cNvSpPr txBox="1"/>
          <p:nvPr/>
        </p:nvSpPr>
        <p:spPr>
          <a:xfrm>
            <a:off x="1534160" y="4100175"/>
            <a:ext cx="6075680" cy="2031325"/>
          </a:xfrm>
          <a:prstGeom prst="rect">
            <a:avLst/>
          </a:prstGeom>
          <a:noFill/>
          <a:ln>
            <a:solidFill>
              <a:schemeClr val="tx1"/>
            </a:solidFill>
          </a:ln>
        </p:spPr>
        <p:txBody>
          <a:bodyPr wrap="square">
            <a:spAutoFit/>
          </a:bodyPr>
          <a:lstStyle/>
          <a:p>
            <a:r>
              <a:rPr lang="en-US" dirty="0"/>
              <a:t>I know your works: you are neither cold nor hot. Would that you were either cold or hot! So, because you are lukewarm, and neither hot nor cold, I will spit you out of my mouth. For you say, I am rich, I have prospered, and I need nothing, not realizing that you are wretched, pitiable, poor, blind, and naked.</a:t>
            </a:r>
          </a:p>
          <a:p>
            <a:pPr algn="r"/>
            <a:r>
              <a:rPr lang="en-US" dirty="0"/>
              <a:t>Revelation 3:15-17</a:t>
            </a:r>
          </a:p>
        </p:txBody>
      </p:sp>
    </p:spTree>
    <p:extLst>
      <p:ext uri="{BB962C8B-B14F-4D97-AF65-F5344CB8AC3E}">
        <p14:creationId xmlns:p14="http://schemas.microsoft.com/office/powerpoint/2010/main" val="2524229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3425F-6331-987E-8D70-A1D095E7CFD7}"/>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A362DC2-7A71-DE01-C9A6-9008EB173577}"/>
              </a:ext>
            </a:extLst>
          </p:cNvPr>
          <p:cNvSpPr>
            <a:spLocks noGrp="1"/>
          </p:cNvSpPr>
          <p:nvPr>
            <p:ph type="title"/>
          </p:nvPr>
        </p:nvSpPr>
        <p:spPr>
          <a:xfrm>
            <a:off x="1865497" y="152401"/>
            <a:ext cx="6911809" cy="585982"/>
          </a:xfrm>
        </p:spPr>
        <p:txBody>
          <a:bodyPr>
            <a:noAutofit/>
          </a:bodyPr>
          <a:lstStyle/>
          <a:p>
            <a:r>
              <a:rPr lang="en-US" sz="4000" b="1" dirty="0"/>
              <a:t>Attitudes toward god</a:t>
            </a:r>
          </a:p>
        </p:txBody>
      </p:sp>
      <p:sp>
        <p:nvSpPr>
          <p:cNvPr id="13" name="Text Placeholder 2">
            <a:extLst>
              <a:ext uri="{FF2B5EF4-FFF2-40B4-BE49-F238E27FC236}">
                <a16:creationId xmlns:a16="http://schemas.microsoft.com/office/drawing/2014/main" id="{F9FDB11F-CDBD-9FCE-B0F2-D69ECFEA922B}"/>
              </a:ext>
            </a:extLst>
          </p:cNvPr>
          <p:cNvSpPr txBox="1">
            <a:spLocks/>
          </p:cNvSpPr>
          <p:nvPr/>
        </p:nvSpPr>
        <p:spPr>
          <a:xfrm>
            <a:off x="630852" y="1349397"/>
            <a:ext cx="8146453" cy="234884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800" b="1" u="sng" dirty="0"/>
              <a:t>Good Attitudes</a:t>
            </a:r>
          </a:p>
          <a:p>
            <a:pPr marL="342900" indent="-342900">
              <a:buFont typeface="Wingdings" panose="05000000000000000000" pitchFamily="2" charset="2"/>
              <a:buChar char="Ø"/>
            </a:pPr>
            <a:r>
              <a:rPr lang="en-US" sz="2400" dirty="0"/>
              <a:t>Love – Unconditional, selfless, focused on serving, willing to sacrifice</a:t>
            </a:r>
            <a:endParaRPr lang="en-US" sz="2000" dirty="0"/>
          </a:p>
          <a:p>
            <a:pPr lvl="1"/>
            <a:r>
              <a:rPr lang="en-US" sz="2100" dirty="0"/>
              <a:t>I Corinthians 13:4-7 – Put God before self</a:t>
            </a:r>
          </a:p>
          <a:p>
            <a:pPr lvl="1"/>
            <a:r>
              <a:rPr lang="en-US" sz="2100" dirty="0"/>
              <a:t>Examples</a:t>
            </a:r>
          </a:p>
          <a:p>
            <a:pPr marL="914400" lvl="2" indent="-223838">
              <a:buFont typeface="Courier New" panose="02070309020205020404" pitchFamily="49" charset="0"/>
              <a:buChar char="o"/>
            </a:pPr>
            <a:r>
              <a:rPr lang="en-US" sz="1800" dirty="0"/>
              <a:t>Daniel </a:t>
            </a:r>
            <a:r>
              <a:rPr lang="en-US" sz="1800" i="1" dirty="0"/>
              <a:t>(Daniel 6)</a:t>
            </a:r>
          </a:p>
          <a:p>
            <a:pPr marL="914400" lvl="2" indent="-223838">
              <a:buFont typeface="Courier New" panose="02070309020205020404" pitchFamily="49" charset="0"/>
              <a:buChar char="o"/>
            </a:pPr>
            <a:r>
              <a:rPr lang="en-US" sz="1800" dirty="0"/>
              <a:t>Shadrach, Meshach, and </a:t>
            </a:r>
            <a:r>
              <a:rPr lang="en-US" sz="1800" dirty="0" err="1"/>
              <a:t>Abendigo</a:t>
            </a:r>
            <a:r>
              <a:rPr lang="en-US" sz="1800" dirty="0"/>
              <a:t> </a:t>
            </a:r>
            <a:r>
              <a:rPr lang="en-US" sz="1800" i="1" dirty="0"/>
              <a:t>(Daniel 3)</a:t>
            </a:r>
          </a:p>
          <a:p>
            <a:pPr marL="914400" lvl="2" indent="-223838">
              <a:buFont typeface="Courier New" panose="02070309020205020404" pitchFamily="49" charset="0"/>
              <a:buChar char="o"/>
            </a:pPr>
            <a:r>
              <a:rPr lang="en-US" sz="1800" dirty="0"/>
              <a:t>Joshua </a:t>
            </a:r>
            <a:r>
              <a:rPr lang="en-US" sz="1800" i="1" dirty="0"/>
              <a:t>(Joshua 24:14-15)</a:t>
            </a:r>
          </a:p>
        </p:txBody>
      </p:sp>
      <p:sp>
        <p:nvSpPr>
          <p:cNvPr id="15" name="TextBox 14">
            <a:extLst>
              <a:ext uri="{FF2B5EF4-FFF2-40B4-BE49-F238E27FC236}">
                <a16:creationId xmlns:a16="http://schemas.microsoft.com/office/drawing/2014/main" id="{87B3E006-7F51-1EC3-5DDD-BC476F578971}"/>
              </a:ext>
            </a:extLst>
          </p:cNvPr>
          <p:cNvSpPr txBox="1"/>
          <p:nvPr/>
        </p:nvSpPr>
        <p:spPr>
          <a:xfrm>
            <a:off x="1534160" y="4818635"/>
            <a:ext cx="6075680" cy="1200329"/>
          </a:xfrm>
          <a:prstGeom prst="rect">
            <a:avLst/>
          </a:prstGeom>
          <a:noFill/>
          <a:ln>
            <a:solidFill>
              <a:schemeClr val="tx1"/>
            </a:solidFill>
          </a:ln>
        </p:spPr>
        <p:txBody>
          <a:bodyPr wrap="square">
            <a:spAutoFit/>
          </a:bodyPr>
          <a:lstStyle/>
          <a:p>
            <a:r>
              <a:rPr lang="en-US" dirty="0"/>
              <a:t>And he said to him, You shall love the Lord your God with all your heart and with all your soul and with all your mind. This is the great and first commandment.</a:t>
            </a:r>
          </a:p>
          <a:p>
            <a:pPr algn="r"/>
            <a:r>
              <a:rPr lang="en-US" dirty="0"/>
              <a:t>Matthew 22:37-38</a:t>
            </a:r>
          </a:p>
        </p:txBody>
      </p:sp>
    </p:spTree>
    <p:extLst>
      <p:ext uri="{BB962C8B-B14F-4D97-AF65-F5344CB8AC3E}">
        <p14:creationId xmlns:p14="http://schemas.microsoft.com/office/powerpoint/2010/main" val="43252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962D69A3-D728-CC3C-D8C7-B5E213FF1D3C}"/>
              </a:ext>
            </a:extLst>
          </p:cNvPr>
          <p:cNvSpPr>
            <a:spLocks noGrp="1"/>
          </p:cNvSpPr>
          <p:nvPr>
            <p:ph type="title"/>
          </p:nvPr>
        </p:nvSpPr>
        <p:spPr>
          <a:xfrm>
            <a:off x="26537" y="528321"/>
            <a:ext cx="6911809" cy="585982"/>
          </a:xfrm>
        </p:spPr>
        <p:txBody>
          <a:bodyPr>
            <a:noAutofit/>
          </a:bodyPr>
          <a:lstStyle/>
          <a:p>
            <a:r>
              <a:rPr lang="en-US" sz="4000" b="1" dirty="0"/>
              <a:t>Attitudes toward god</a:t>
            </a:r>
          </a:p>
        </p:txBody>
      </p:sp>
      <p:sp>
        <p:nvSpPr>
          <p:cNvPr id="20" name="Text Placeholder 2">
            <a:extLst>
              <a:ext uri="{FF2B5EF4-FFF2-40B4-BE49-F238E27FC236}">
                <a16:creationId xmlns:a16="http://schemas.microsoft.com/office/drawing/2014/main" id="{7E8183A2-F705-C150-0126-0BD375FE6C72}"/>
              </a:ext>
            </a:extLst>
          </p:cNvPr>
          <p:cNvSpPr txBox="1">
            <a:spLocks/>
          </p:cNvSpPr>
          <p:nvPr/>
        </p:nvSpPr>
        <p:spPr>
          <a:xfrm>
            <a:off x="661332" y="1369717"/>
            <a:ext cx="8146453" cy="234884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800" b="1" u="sng" dirty="0"/>
              <a:t>Good Attitudes</a:t>
            </a:r>
          </a:p>
          <a:p>
            <a:pPr marL="342900" indent="-342900">
              <a:buFont typeface="Wingdings" panose="05000000000000000000" pitchFamily="2" charset="2"/>
              <a:buChar char="Ø"/>
            </a:pPr>
            <a:r>
              <a:rPr lang="en-US" sz="2400" dirty="0"/>
              <a:t>Thankfulness – Conscious of benefit received</a:t>
            </a:r>
            <a:endParaRPr lang="en-US" sz="2100" dirty="0"/>
          </a:p>
          <a:p>
            <a:pPr lvl="1"/>
            <a:r>
              <a:rPr lang="en-US" sz="2100" dirty="0"/>
              <a:t>Examples</a:t>
            </a:r>
          </a:p>
          <a:p>
            <a:pPr marL="914400" lvl="2" indent="-223838">
              <a:buFont typeface="Courier New" panose="02070309020205020404" pitchFamily="49" charset="0"/>
              <a:buChar char="o"/>
            </a:pPr>
            <a:r>
              <a:rPr lang="en-US" sz="1800" dirty="0"/>
              <a:t>David </a:t>
            </a:r>
            <a:r>
              <a:rPr lang="en-US" sz="1800" i="1" dirty="0"/>
              <a:t>(Psalm 100:4-5)</a:t>
            </a:r>
          </a:p>
          <a:p>
            <a:pPr marL="914400" lvl="2" indent="-223838">
              <a:buFont typeface="Courier New" panose="02070309020205020404" pitchFamily="49" charset="0"/>
              <a:buChar char="o"/>
            </a:pPr>
            <a:r>
              <a:rPr lang="en-US" sz="1800" dirty="0"/>
              <a:t>Samaritan Leper </a:t>
            </a:r>
            <a:r>
              <a:rPr lang="en-US" sz="1800" i="1" dirty="0"/>
              <a:t>(Luke 17:12-16)</a:t>
            </a:r>
          </a:p>
          <a:p>
            <a:pPr marL="914400" lvl="2" indent="-223838">
              <a:buFont typeface="Courier New" panose="02070309020205020404" pitchFamily="49" charset="0"/>
              <a:buChar char="o"/>
            </a:pPr>
            <a:r>
              <a:rPr lang="en-US" sz="1800" dirty="0"/>
              <a:t>Paul </a:t>
            </a:r>
            <a:r>
              <a:rPr lang="en-US" sz="1800" i="1" dirty="0"/>
              <a:t>(Philippians 1:3-5)</a:t>
            </a:r>
          </a:p>
        </p:txBody>
      </p:sp>
      <p:sp>
        <p:nvSpPr>
          <p:cNvPr id="21" name="TextBox 20">
            <a:extLst>
              <a:ext uri="{FF2B5EF4-FFF2-40B4-BE49-F238E27FC236}">
                <a16:creationId xmlns:a16="http://schemas.microsoft.com/office/drawing/2014/main" id="{19065422-38D9-13AE-DA94-BEFFEBA91AF9}"/>
              </a:ext>
            </a:extLst>
          </p:cNvPr>
          <p:cNvSpPr txBox="1"/>
          <p:nvPr/>
        </p:nvSpPr>
        <p:spPr>
          <a:xfrm>
            <a:off x="1534160" y="4100175"/>
            <a:ext cx="6075680" cy="2308324"/>
          </a:xfrm>
          <a:prstGeom prst="rect">
            <a:avLst/>
          </a:prstGeom>
          <a:noFill/>
          <a:ln>
            <a:solidFill>
              <a:schemeClr val="tx1"/>
            </a:solidFill>
          </a:ln>
        </p:spPr>
        <p:txBody>
          <a:bodyPr wrap="square">
            <a:spAutoFit/>
          </a:bodyPr>
          <a:lstStyle/>
          <a:p>
            <a:r>
              <a:rPr lang="en-US" dirty="0"/>
              <a:t>And whatever you do, in word or deed, do everything in the name of the Lord Jesus, </a:t>
            </a:r>
            <a:r>
              <a:rPr lang="en-US" b="1" dirty="0"/>
              <a:t>giving thanks to God </a:t>
            </a:r>
            <a:r>
              <a:rPr lang="en-US" dirty="0"/>
              <a:t>the Father through him.</a:t>
            </a:r>
          </a:p>
          <a:p>
            <a:pPr algn="r"/>
            <a:r>
              <a:rPr lang="en-US" dirty="0"/>
              <a:t>Colossians 3:17</a:t>
            </a:r>
          </a:p>
          <a:p>
            <a:pPr algn="r"/>
            <a:endParaRPr lang="en-US" dirty="0"/>
          </a:p>
          <a:p>
            <a:r>
              <a:rPr lang="en-US" b="1" dirty="0"/>
              <a:t>giving thanks always and for everything to God </a:t>
            </a:r>
            <a:r>
              <a:rPr lang="en-US" dirty="0"/>
              <a:t>the Father in the name of our Lord Jesus Christ,</a:t>
            </a:r>
          </a:p>
          <a:p>
            <a:pPr algn="r"/>
            <a:r>
              <a:rPr lang="en-US" dirty="0"/>
              <a:t>Ephesians 5:20</a:t>
            </a:r>
          </a:p>
        </p:txBody>
      </p:sp>
    </p:spTree>
    <p:extLst>
      <p:ext uri="{BB962C8B-B14F-4D97-AF65-F5344CB8AC3E}">
        <p14:creationId xmlns:p14="http://schemas.microsoft.com/office/powerpoint/2010/main" val="63692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287E9-0B1A-F572-1B15-2F27448BA795}"/>
            </a:ext>
          </a:extLst>
        </p:cNvPr>
        <p:cNvGrpSpPr/>
        <p:nvPr/>
      </p:nvGrpSpPr>
      <p:grpSpPr>
        <a:xfrm>
          <a:off x="0" y="0"/>
          <a:ext cx="0" cy="0"/>
          <a:chOff x="0" y="0"/>
          <a:chExt cx="0" cy="0"/>
        </a:xfrm>
      </p:grpSpPr>
      <p:sp>
        <p:nvSpPr>
          <p:cNvPr id="19" name="Title 1">
            <a:extLst>
              <a:ext uri="{FF2B5EF4-FFF2-40B4-BE49-F238E27FC236}">
                <a16:creationId xmlns:a16="http://schemas.microsoft.com/office/drawing/2014/main" id="{0C58BF6C-02EB-65A7-F2D5-74812CE63BB8}"/>
              </a:ext>
            </a:extLst>
          </p:cNvPr>
          <p:cNvSpPr>
            <a:spLocks noGrp="1"/>
          </p:cNvSpPr>
          <p:nvPr>
            <p:ph type="title"/>
          </p:nvPr>
        </p:nvSpPr>
        <p:spPr>
          <a:xfrm>
            <a:off x="26537" y="528321"/>
            <a:ext cx="6911809" cy="585982"/>
          </a:xfrm>
        </p:spPr>
        <p:txBody>
          <a:bodyPr>
            <a:noAutofit/>
          </a:bodyPr>
          <a:lstStyle/>
          <a:p>
            <a:r>
              <a:rPr lang="en-US" sz="4000" b="1" dirty="0"/>
              <a:t>Attitudes toward god</a:t>
            </a:r>
          </a:p>
        </p:txBody>
      </p:sp>
      <p:sp>
        <p:nvSpPr>
          <p:cNvPr id="20" name="Text Placeholder 2">
            <a:extLst>
              <a:ext uri="{FF2B5EF4-FFF2-40B4-BE49-F238E27FC236}">
                <a16:creationId xmlns:a16="http://schemas.microsoft.com/office/drawing/2014/main" id="{6C43BAB2-8E45-25CE-59C1-14EF58C19060}"/>
              </a:ext>
            </a:extLst>
          </p:cNvPr>
          <p:cNvSpPr txBox="1">
            <a:spLocks/>
          </p:cNvSpPr>
          <p:nvPr/>
        </p:nvSpPr>
        <p:spPr>
          <a:xfrm>
            <a:off x="661332" y="1369717"/>
            <a:ext cx="8146453" cy="234884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800" b="1" u="sng" dirty="0"/>
              <a:t>Good Attitudes</a:t>
            </a:r>
          </a:p>
          <a:p>
            <a:pPr marL="342900" indent="-342900">
              <a:buFont typeface="Wingdings" panose="05000000000000000000" pitchFamily="2" charset="2"/>
              <a:buChar char="Ø"/>
            </a:pPr>
            <a:r>
              <a:rPr lang="en-US" sz="2400" dirty="0"/>
              <a:t>Trust – Assured reliance on the character, ability, strength and truth of someone</a:t>
            </a:r>
            <a:endParaRPr lang="en-US" sz="2100" dirty="0"/>
          </a:p>
          <a:p>
            <a:pPr lvl="1"/>
            <a:r>
              <a:rPr lang="en-US" sz="2100" dirty="0"/>
              <a:t>Examples</a:t>
            </a:r>
          </a:p>
          <a:p>
            <a:pPr marL="914400" lvl="2" indent="-223838">
              <a:buFont typeface="Courier New" panose="02070309020205020404" pitchFamily="49" charset="0"/>
              <a:buChar char="o"/>
            </a:pPr>
            <a:r>
              <a:rPr lang="en-US" sz="1800" dirty="0"/>
              <a:t>Abraham </a:t>
            </a:r>
            <a:r>
              <a:rPr lang="en-US" sz="1800" i="1" dirty="0"/>
              <a:t>(Genesis 22:1-19)</a:t>
            </a:r>
          </a:p>
          <a:p>
            <a:pPr marL="914400" lvl="2" indent="-223838">
              <a:buFont typeface="Courier New" panose="02070309020205020404" pitchFamily="49" charset="0"/>
              <a:buChar char="o"/>
            </a:pPr>
            <a:r>
              <a:rPr lang="en-US" sz="1800" dirty="0"/>
              <a:t>David </a:t>
            </a:r>
            <a:r>
              <a:rPr lang="en-US" sz="1800" i="1" dirty="0"/>
              <a:t>(I Samuel 17:37)</a:t>
            </a:r>
          </a:p>
          <a:p>
            <a:pPr marL="914400" lvl="2" indent="-223838">
              <a:buFont typeface="Courier New" panose="02070309020205020404" pitchFamily="49" charset="0"/>
              <a:buChar char="o"/>
            </a:pPr>
            <a:r>
              <a:rPr lang="en-US" sz="1800" dirty="0"/>
              <a:t>Paul </a:t>
            </a:r>
            <a:r>
              <a:rPr lang="en-US" sz="1800" i="1" dirty="0"/>
              <a:t>(II Timothy 4:6-8)</a:t>
            </a:r>
          </a:p>
        </p:txBody>
      </p:sp>
      <p:sp>
        <p:nvSpPr>
          <p:cNvPr id="21" name="TextBox 20">
            <a:extLst>
              <a:ext uri="{FF2B5EF4-FFF2-40B4-BE49-F238E27FC236}">
                <a16:creationId xmlns:a16="http://schemas.microsoft.com/office/drawing/2014/main" id="{244C8533-2E1A-8B99-80F3-EFEF97FBDD19}"/>
              </a:ext>
            </a:extLst>
          </p:cNvPr>
          <p:cNvSpPr txBox="1"/>
          <p:nvPr/>
        </p:nvSpPr>
        <p:spPr>
          <a:xfrm>
            <a:off x="1534160" y="4100175"/>
            <a:ext cx="6075680" cy="2031325"/>
          </a:xfrm>
          <a:prstGeom prst="rect">
            <a:avLst/>
          </a:prstGeom>
          <a:noFill/>
          <a:ln>
            <a:solidFill>
              <a:schemeClr val="tx1"/>
            </a:solidFill>
          </a:ln>
        </p:spPr>
        <p:txBody>
          <a:bodyPr wrap="square">
            <a:spAutoFit/>
          </a:bodyPr>
          <a:lstStyle/>
          <a:p>
            <a:r>
              <a:rPr lang="en-US" dirty="0"/>
              <a:t>Commit your way to the LORD; </a:t>
            </a:r>
            <a:r>
              <a:rPr lang="en-US" b="1" dirty="0"/>
              <a:t>trust in him</a:t>
            </a:r>
            <a:r>
              <a:rPr lang="en-US" dirty="0"/>
              <a:t>, and he will act.</a:t>
            </a:r>
          </a:p>
          <a:p>
            <a:pPr algn="r"/>
            <a:r>
              <a:rPr lang="en-US" dirty="0"/>
              <a:t>Psalm 37:5</a:t>
            </a:r>
          </a:p>
          <a:p>
            <a:pPr algn="r"/>
            <a:endParaRPr lang="en-US" dirty="0"/>
          </a:p>
          <a:p>
            <a:r>
              <a:rPr lang="en-US" dirty="0"/>
              <a:t>Behold, God is my salvation; </a:t>
            </a:r>
            <a:r>
              <a:rPr lang="en-US" b="1" dirty="0"/>
              <a:t>I will trust, and will not be afraid</a:t>
            </a:r>
            <a:r>
              <a:rPr lang="en-US" dirty="0"/>
              <a:t>; for the LORD GOD is my strength and my song, and he has become my salvation.</a:t>
            </a:r>
          </a:p>
          <a:p>
            <a:pPr algn="r"/>
            <a:r>
              <a:rPr lang="en-US" dirty="0"/>
              <a:t>Isaiah 12:2</a:t>
            </a:r>
          </a:p>
        </p:txBody>
      </p:sp>
    </p:spTree>
    <p:extLst>
      <p:ext uri="{BB962C8B-B14F-4D97-AF65-F5344CB8AC3E}">
        <p14:creationId xmlns:p14="http://schemas.microsoft.com/office/powerpoint/2010/main" val="150156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FC208-DE6C-5500-9E7C-3817E300752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7F0C20C-D5AA-6105-0F54-FCA3694E9C71}"/>
              </a:ext>
            </a:extLst>
          </p:cNvPr>
          <p:cNvSpPr txBox="1"/>
          <p:nvPr/>
        </p:nvSpPr>
        <p:spPr>
          <a:xfrm>
            <a:off x="180853" y="2192527"/>
            <a:ext cx="4409440" cy="1754326"/>
          </a:xfrm>
          <a:prstGeom prst="rect">
            <a:avLst/>
          </a:prstGeom>
          <a:noFill/>
        </p:spPr>
        <p:txBody>
          <a:bodyPr wrap="square">
            <a:spAutoFit/>
          </a:bodyPr>
          <a:lstStyle/>
          <a:p>
            <a:r>
              <a:rPr lang="en-US" dirty="0"/>
              <a:t>But when the archangel Michael, contending with the devil, was disputing about the body of Moses, he did not presume to pronounce a blasphemous judgment, but said, "The Lord rebuke you."</a:t>
            </a:r>
          </a:p>
          <a:p>
            <a:pPr algn="r"/>
            <a:r>
              <a:rPr lang="en-US" dirty="0"/>
              <a:t>Jude 9</a:t>
            </a:r>
          </a:p>
        </p:txBody>
      </p:sp>
      <p:sp>
        <p:nvSpPr>
          <p:cNvPr id="8" name="Title 1">
            <a:extLst>
              <a:ext uri="{FF2B5EF4-FFF2-40B4-BE49-F238E27FC236}">
                <a16:creationId xmlns:a16="http://schemas.microsoft.com/office/drawing/2014/main" id="{B1F7D977-1504-7653-4470-C110459373A4}"/>
              </a:ext>
            </a:extLst>
          </p:cNvPr>
          <p:cNvSpPr>
            <a:spLocks noGrp="1"/>
          </p:cNvSpPr>
          <p:nvPr>
            <p:ph type="title"/>
          </p:nvPr>
        </p:nvSpPr>
        <p:spPr>
          <a:xfrm>
            <a:off x="180853" y="142569"/>
            <a:ext cx="3599244" cy="585982"/>
          </a:xfrm>
        </p:spPr>
        <p:txBody>
          <a:bodyPr>
            <a:noAutofit/>
          </a:bodyPr>
          <a:lstStyle/>
          <a:p>
            <a:r>
              <a:rPr lang="en-US" sz="4000" b="1" dirty="0"/>
              <a:t>Trust god</a:t>
            </a:r>
          </a:p>
        </p:txBody>
      </p:sp>
      <p:sp>
        <p:nvSpPr>
          <p:cNvPr id="9" name="TextBox 8">
            <a:extLst>
              <a:ext uri="{FF2B5EF4-FFF2-40B4-BE49-F238E27FC236}">
                <a16:creationId xmlns:a16="http://schemas.microsoft.com/office/drawing/2014/main" id="{DEC0186C-B785-BC99-17A2-37D5BF31E10C}"/>
              </a:ext>
            </a:extLst>
          </p:cNvPr>
          <p:cNvSpPr txBox="1"/>
          <p:nvPr/>
        </p:nvSpPr>
        <p:spPr>
          <a:xfrm>
            <a:off x="5024287" y="2192527"/>
            <a:ext cx="4145341" cy="1754326"/>
          </a:xfrm>
          <a:prstGeom prst="rect">
            <a:avLst/>
          </a:prstGeom>
          <a:noFill/>
        </p:spPr>
        <p:txBody>
          <a:bodyPr wrap="square" rtlCol="0">
            <a:spAutoFit/>
          </a:bodyPr>
          <a:lstStyle/>
          <a:p>
            <a:pPr marL="285750" indent="-285750">
              <a:buFont typeface="Arial" panose="020B0604020202020204" pitchFamily="34" charset="0"/>
              <a:buChar char="•"/>
            </a:pPr>
            <a:r>
              <a:rPr lang="en-US" b="1" dirty="0"/>
              <a:t>Who is archangel Michael?</a:t>
            </a:r>
          </a:p>
          <a:p>
            <a:pPr marL="285750" indent="-285750">
              <a:buFont typeface="Arial" panose="020B0604020202020204" pitchFamily="34" charset="0"/>
              <a:buChar char="•"/>
            </a:pPr>
            <a:r>
              <a:rPr lang="en-US" b="1" dirty="0"/>
              <a:t>Where did he come from?</a:t>
            </a:r>
          </a:p>
          <a:p>
            <a:pPr marL="285750" indent="-285750">
              <a:buFont typeface="Arial" panose="020B0604020202020204" pitchFamily="34" charset="0"/>
              <a:buChar char="•"/>
            </a:pPr>
            <a:r>
              <a:rPr lang="en-US" b="1" dirty="0"/>
              <a:t>How is he different from other angels?</a:t>
            </a:r>
          </a:p>
          <a:p>
            <a:pPr marL="285750" indent="-285750">
              <a:buFont typeface="Arial" panose="020B0604020202020204" pitchFamily="34" charset="0"/>
              <a:buChar char="•"/>
            </a:pPr>
            <a:r>
              <a:rPr lang="en-US" b="1" dirty="0"/>
              <a:t>Why was he disputing with the devil about the body of Moses?</a:t>
            </a:r>
          </a:p>
        </p:txBody>
      </p:sp>
      <p:sp>
        <p:nvSpPr>
          <p:cNvPr id="11" name="TextBox 10">
            <a:extLst>
              <a:ext uri="{FF2B5EF4-FFF2-40B4-BE49-F238E27FC236}">
                <a16:creationId xmlns:a16="http://schemas.microsoft.com/office/drawing/2014/main" id="{AC5AF410-991B-5651-865A-FF1000A735DA}"/>
              </a:ext>
            </a:extLst>
          </p:cNvPr>
          <p:cNvSpPr txBox="1"/>
          <p:nvPr/>
        </p:nvSpPr>
        <p:spPr>
          <a:xfrm>
            <a:off x="403687" y="4827512"/>
            <a:ext cx="8373212" cy="954107"/>
          </a:xfrm>
          <a:prstGeom prst="rect">
            <a:avLst/>
          </a:prstGeom>
          <a:noFill/>
        </p:spPr>
        <p:txBody>
          <a:bodyPr wrap="square">
            <a:spAutoFit/>
          </a:bodyPr>
          <a:lstStyle/>
          <a:p>
            <a:r>
              <a:rPr lang="en-US" dirty="0"/>
              <a:t>In him we have obtained an inheritance, having been predestined according to the purpose of </a:t>
            </a:r>
            <a:r>
              <a:rPr lang="en-US" sz="2000" b="1" u="sng" dirty="0"/>
              <a:t>him who works all things according to the counsel of his will</a:t>
            </a:r>
            <a:r>
              <a:rPr lang="en-US" dirty="0"/>
              <a:t>,</a:t>
            </a:r>
          </a:p>
          <a:p>
            <a:pPr algn="r"/>
            <a:r>
              <a:rPr lang="en-US" dirty="0"/>
              <a:t>Ephesians 1:11</a:t>
            </a:r>
          </a:p>
        </p:txBody>
      </p:sp>
      <p:sp>
        <p:nvSpPr>
          <p:cNvPr id="12" name="TextBox 11">
            <a:extLst>
              <a:ext uri="{FF2B5EF4-FFF2-40B4-BE49-F238E27FC236}">
                <a16:creationId xmlns:a16="http://schemas.microsoft.com/office/drawing/2014/main" id="{6661A1F0-5B8A-9383-797D-2E90D7C41FA1}"/>
              </a:ext>
            </a:extLst>
          </p:cNvPr>
          <p:cNvSpPr txBox="1"/>
          <p:nvPr/>
        </p:nvSpPr>
        <p:spPr>
          <a:xfrm>
            <a:off x="2499328" y="5716495"/>
            <a:ext cx="4145341" cy="646331"/>
          </a:xfrm>
          <a:prstGeom prst="rect">
            <a:avLst/>
          </a:prstGeom>
          <a:noFill/>
        </p:spPr>
        <p:txBody>
          <a:bodyPr wrap="square" rtlCol="0">
            <a:spAutoFit/>
          </a:bodyPr>
          <a:lstStyle/>
          <a:p>
            <a:pPr algn="ctr"/>
            <a:r>
              <a:rPr lang="en-US" sz="3600" b="1" dirty="0"/>
              <a:t>God is in control </a:t>
            </a:r>
          </a:p>
        </p:txBody>
      </p:sp>
    </p:spTree>
    <p:extLst>
      <p:ext uri="{BB962C8B-B14F-4D97-AF65-F5344CB8AC3E}">
        <p14:creationId xmlns:p14="http://schemas.microsoft.com/office/powerpoint/2010/main" val="197688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187-E03F-F670-3ED3-D65D7FBA8A7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C6C34C9-4BD1-FFC9-D665-3AA3EF2C9907}"/>
              </a:ext>
            </a:extLst>
          </p:cNvPr>
          <p:cNvPicPr>
            <a:picLocks noChangeAspect="1"/>
          </p:cNvPicPr>
          <p:nvPr/>
        </p:nvPicPr>
        <p:blipFill>
          <a:blip r:embed="rId3"/>
          <a:srcRect l="7860" r="8093"/>
          <a:stretch/>
        </p:blipFill>
        <p:spPr>
          <a:xfrm>
            <a:off x="579466" y="1459743"/>
            <a:ext cx="3200631" cy="3033701"/>
          </a:xfrm>
          <a:prstGeom prst="rect">
            <a:avLst/>
          </a:prstGeom>
        </p:spPr>
      </p:pic>
      <p:sp>
        <p:nvSpPr>
          <p:cNvPr id="5" name="TextBox 4">
            <a:extLst>
              <a:ext uri="{FF2B5EF4-FFF2-40B4-BE49-F238E27FC236}">
                <a16:creationId xmlns:a16="http://schemas.microsoft.com/office/drawing/2014/main" id="{9D146D1C-8AF2-A148-00C5-0A0070A619C2}"/>
              </a:ext>
            </a:extLst>
          </p:cNvPr>
          <p:cNvSpPr txBox="1"/>
          <p:nvPr/>
        </p:nvSpPr>
        <p:spPr>
          <a:xfrm>
            <a:off x="1120939" y="4493444"/>
            <a:ext cx="2204258" cy="1477328"/>
          </a:xfrm>
          <a:prstGeom prst="rect">
            <a:avLst/>
          </a:prstGeom>
          <a:noFill/>
        </p:spPr>
        <p:txBody>
          <a:bodyPr wrap="none" rtlCol="0">
            <a:spAutoFit/>
          </a:bodyPr>
          <a:lstStyle/>
          <a:p>
            <a:r>
              <a:rPr lang="en-US" u="sng" dirty="0"/>
              <a:t>Things in our control</a:t>
            </a:r>
          </a:p>
          <a:p>
            <a:pPr marL="285750" indent="-285750">
              <a:buFont typeface="Arial" panose="020B0604020202020204" pitchFamily="34" charset="0"/>
              <a:buChar char="•"/>
            </a:pPr>
            <a:r>
              <a:rPr lang="en-US" dirty="0"/>
              <a:t>What we say</a:t>
            </a:r>
          </a:p>
          <a:p>
            <a:pPr marL="285750" indent="-285750">
              <a:buFont typeface="Arial" panose="020B0604020202020204" pitchFamily="34" charset="0"/>
              <a:buChar char="•"/>
            </a:pPr>
            <a:r>
              <a:rPr lang="en-US" dirty="0"/>
              <a:t>What we do</a:t>
            </a:r>
          </a:p>
          <a:p>
            <a:pPr marL="285750" indent="-285750">
              <a:buFont typeface="Arial" panose="020B0604020202020204" pitchFamily="34" charset="0"/>
              <a:buChar char="•"/>
            </a:pPr>
            <a:r>
              <a:rPr lang="en-US" dirty="0"/>
              <a:t>What we think</a:t>
            </a:r>
          </a:p>
          <a:p>
            <a:pPr marL="285750" indent="-285750">
              <a:buFont typeface="Arial" panose="020B0604020202020204" pitchFamily="34" charset="0"/>
              <a:buChar char="•"/>
            </a:pPr>
            <a:r>
              <a:rPr lang="en-US" b="1" dirty="0"/>
              <a:t>Our attitude</a:t>
            </a:r>
          </a:p>
        </p:txBody>
      </p:sp>
      <p:sp>
        <p:nvSpPr>
          <p:cNvPr id="6" name="TextBox 5">
            <a:extLst>
              <a:ext uri="{FF2B5EF4-FFF2-40B4-BE49-F238E27FC236}">
                <a16:creationId xmlns:a16="http://schemas.microsoft.com/office/drawing/2014/main" id="{F4ED2DFA-A658-00A4-8FF3-938A4C642114}"/>
              </a:ext>
            </a:extLst>
          </p:cNvPr>
          <p:cNvSpPr txBox="1"/>
          <p:nvPr/>
        </p:nvSpPr>
        <p:spPr>
          <a:xfrm>
            <a:off x="4402850" y="1902996"/>
            <a:ext cx="4409440" cy="3970318"/>
          </a:xfrm>
          <a:prstGeom prst="rect">
            <a:avLst/>
          </a:prstGeom>
          <a:noFill/>
        </p:spPr>
        <p:txBody>
          <a:bodyPr wrap="square">
            <a:spAutoFit/>
          </a:bodyPr>
          <a:lstStyle/>
          <a:p>
            <a:r>
              <a:rPr lang="en-US" dirty="0"/>
              <a:t>When I am afraid, I put my trust in you. In God, whose word I praise, </a:t>
            </a:r>
            <a:r>
              <a:rPr lang="en-US" b="1" dirty="0"/>
              <a:t>in God I trust</a:t>
            </a:r>
            <a:r>
              <a:rPr lang="en-US" dirty="0"/>
              <a:t>; I shall not be afraid. What can flesh do to me?</a:t>
            </a:r>
          </a:p>
          <a:p>
            <a:pPr algn="r"/>
            <a:r>
              <a:rPr lang="en-US" dirty="0"/>
              <a:t>Psalm 56:3-4</a:t>
            </a:r>
          </a:p>
          <a:p>
            <a:endParaRPr lang="en-US" dirty="0"/>
          </a:p>
          <a:p>
            <a:r>
              <a:rPr lang="en-US" dirty="0"/>
              <a:t>Do not be anxious about anything, but in everything by prayer and supplication with thanksgiving let your requests be made known to God. And </a:t>
            </a:r>
            <a:r>
              <a:rPr lang="en-US" b="1" dirty="0"/>
              <a:t>the peace of God</a:t>
            </a:r>
            <a:r>
              <a:rPr lang="en-US" dirty="0"/>
              <a:t>, which surpasses all understanding, will guard your hearts and your minds in Christ Jesus.</a:t>
            </a:r>
          </a:p>
          <a:p>
            <a:pPr algn="r"/>
            <a:r>
              <a:rPr lang="en-US" dirty="0"/>
              <a:t>Philippians 4:6-7</a:t>
            </a:r>
          </a:p>
        </p:txBody>
      </p:sp>
      <p:sp>
        <p:nvSpPr>
          <p:cNvPr id="7" name="Title 1">
            <a:extLst>
              <a:ext uri="{FF2B5EF4-FFF2-40B4-BE49-F238E27FC236}">
                <a16:creationId xmlns:a16="http://schemas.microsoft.com/office/drawing/2014/main" id="{3FAE1EF3-DF49-8B7E-3E70-F9A1D6877393}"/>
              </a:ext>
            </a:extLst>
          </p:cNvPr>
          <p:cNvSpPr>
            <a:spLocks noGrp="1"/>
          </p:cNvSpPr>
          <p:nvPr>
            <p:ph type="title"/>
          </p:nvPr>
        </p:nvSpPr>
        <p:spPr>
          <a:xfrm>
            <a:off x="180853" y="142569"/>
            <a:ext cx="3599244" cy="585982"/>
          </a:xfrm>
        </p:spPr>
        <p:txBody>
          <a:bodyPr>
            <a:noAutofit/>
          </a:bodyPr>
          <a:lstStyle/>
          <a:p>
            <a:r>
              <a:rPr lang="en-US" sz="4000" b="1" dirty="0"/>
              <a:t>Trust god</a:t>
            </a:r>
          </a:p>
        </p:txBody>
      </p:sp>
    </p:spTree>
    <p:extLst>
      <p:ext uri="{BB962C8B-B14F-4D97-AF65-F5344CB8AC3E}">
        <p14:creationId xmlns:p14="http://schemas.microsoft.com/office/powerpoint/2010/main" val="1312104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168DCE-134F-4610-A6AA-88CEBE8D71D2}">
  <ds:schemaRefs>
    <ds:schemaRef ds:uri="16c05727-aa75-4e4a-9b5f-8a80a1165891"/>
    <ds:schemaRef ds:uri="http://www.w3.org/XML/1998/namespace"/>
    <ds:schemaRef ds:uri="http://purl.org/dc/terms/"/>
    <ds:schemaRef ds:uri="230e9df3-be65-4c73-a93b-d1236ebd677e"/>
    <ds:schemaRef ds:uri="http://schemas.microsoft.com/office/2006/documentManagement/types"/>
    <ds:schemaRef ds:uri="http://purl.org/dc/dcmitype/"/>
    <ds:schemaRef ds:uri="http://schemas.microsoft.com/office/infopath/2007/PartnerControls"/>
    <ds:schemaRef ds:uri="http://schemas.microsoft.com/sharepoint/v3"/>
    <ds:schemaRef ds:uri="http://schemas.openxmlformats.org/package/2006/metadata/core-properties"/>
    <ds:schemaRef ds:uri="71af3243-3dd4-4a8d-8c0d-dd76da1f02a5"/>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ABF691C-888B-4061-8A6F-D5CE84A0254B}">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{FE03C6BF-7878-4CDB-B0A1-9E48F9A8DB6D}tf67328976_win32</Template>
  <TotalTime>815</TotalTime>
  <Words>799</Words>
  <Application>Microsoft Office PowerPoint</Application>
  <PresentationFormat>On-screen Show (4:3)</PresentationFormat>
  <Paragraphs>97</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Courier New</vt:lpstr>
      <vt:lpstr>Tenorite</vt:lpstr>
      <vt:lpstr>Wingdings</vt:lpstr>
      <vt:lpstr>Custom</vt:lpstr>
      <vt:lpstr>attitudes</vt:lpstr>
      <vt:lpstr>Definition of attitude</vt:lpstr>
      <vt:lpstr>4 attitudes important to this congregation</vt:lpstr>
      <vt:lpstr>Attitudes toward god</vt:lpstr>
      <vt:lpstr>Attitudes toward god</vt:lpstr>
      <vt:lpstr>Attitudes toward god</vt:lpstr>
      <vt:lpstr>Attitudes toward god</vt:lpstr>
      <vt:lpstr>Attitudes toward god</vt:lpstr>
      <vt:lpstr>Trust god</vt:lpstr>
      <vt:lpstr>Trust god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Mary Jo Hetrick</cp:lastModifiedBy>
  <cp:revision>12</cp:revision>
  <cp:lastPrinted>2024-10-27T01:17:05Z</cp:lastPrinted>
  <dcterms:created xsi:type="dcterms:W3CDTF">2024-10-24T14:44:24Z</dcterms:created>
  <dcterms:modified xsi:type="dcterms:W3CDTF">2024-10-27T13:53:13Z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