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7"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108" d="100"/>
          <a:sy n="108" d="100"/>
        </p:scale>
        <p:origin x="160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5D0D500-56EA-4357-BF5C-EADAF8F1D2C2}"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1435189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D0D500-56EA-4357-BF5C-EADAF8F1D2C2}"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4043831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D0D500-56EA-4357-BF5C-EADAF8F1D2C2}"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3443311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D0D500-56EA-4357-BF5C-EADAF8F1D2C2}" type="datetimeFigureOut">
              <a:rPr lang="en-US" smtClean="0"/>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345184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D0D500-56EA-4357-BF5C-EADAF8F1D2C2}" type="datetimeFigureOut">
              <a:rPr lang="en-US" smtClean="0"/>
              <a:t>10/4/2024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194319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D0D500-56EA-4357-BF5C-EADAF8F1D2C2}" type="datetimeFigureOut">
              <a:rPr lang="en-US" smtClean="0"/>
              <a:t>10/4/2024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1559950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0D500-56EA-4357-BF5C-EADAF8F1D2C2}" type="datetimeFigureOut">
              <a:rPr lang="en-US" smtClean="0"/>
              <a:t>10/4/2024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3035475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D0D500-56EA-4357-BF5C-EADAF8F1D2C2}" type="datetimeFigureOut">
              <a:rPr lang="en-US" smtClean="0"/>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271600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D0D500-56EA-4357-BF5C-EADAF8F1D2C2}" type="datetimeFigureOut">
              <a:rPr lang="en-US" smtClean="0"/>
              <a:t>10/4/2024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1651344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D0D500-56EA-4357-BF5C-EADAF8F1D2C2}"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2006136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D0D500-56EA-4357-BF5C-EADAF8F1D2C2}" type="datetimeFigureOut">
              <a:rPr lang="en-US" smtClean="0"/>
              <a:t>10/4/2024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8D2F6-EA98-4231-B2E6-6CB7FAFF5CB2}" type="slidenum">
              <a:rPr lang="en-US" smtClean="0"/>
              <a:t>‹#›</a:t>
            </a:fld>
            <a:endParaRPr lang="en-US"/>
          </a:p>
        </p:txBody>
      </p:sp>
    </p:spTree>
    <p:extLst>
      <p:ext uri="{BB962C8B-B14F-4D97-AF65-F5344CB8AC3E}">
        <p14:creationId xmlns:p14="http://schemas.microsoft.com/office/powerpoint/2010/main" val="3032529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0D500-56EA-4357-BF5C-EADAF8F1D2C2}" type="datetimeFigureOut">
              <a:rPr lang="en-US" smtClean="0"/>
              <a:t>10/4/2024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D8D2F6-EA98-4231-B2E6-6CB7FAFF5CB2}" type="slidenum">
              <a:rPr lang="en-US" smtClean="0"/>
              <a:t>‹#›</a:t>
            </a:fld>
            <a:endParaRPr lang="en-US"/>
          </a:p>
        </p:txBody>
      </p:sp>
    </p:spTree>
    <p:extLst>
      <p:ext uri="{BB962C8B-B14F-4D97-AF65-F5344CB8AC3E}">
        <p14:creationId xmlns:p14="http://schemas.microsoft.com/office/powerpoint/2010/main" val="1496868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44876" t="13271" r="27581" b="14754"/>
          <a:stretch/>
        </p:blipFill>
        <p:spPr>
          <a:xfrm>
            <a:off x="-1524000" y="0"/>
            <a:ext cx="3118104" cy="6866556"/>
          </a:xfrm>
          <a:prstGeom prst="rect">
            <a:avLst/>
          </a:prstGeom>
        </p:spPr>
      </p:pic>
      <p:sp>
        <p:nvSpPr>
          <p:cNvPr id="8" name="TextBox 7">
            <a:extLst>
              <a:ext uri="{FF2B5EF4-FFF2-40B4-BE49-F238E27FC236}">
                <a16:creationId xmlns:a16="http://schemas.microsoft.com/office/drawing/2014/main" id="{FA9D0EA2-929A-4F4D-9101-B8CB3097998A}"/>
              </a:ext>
            </a:extLst>
          </p:cNvPr>
          <p:cNvSpPr txBox="1"/>
          <p:nvPr/>
        </p:nvSpPr>
        <p:spPr>
          <a:xfrm>
            <a:off x="2357111" y="3335765"/>
            <a:ext cx="6271235" cy="646331"/>
          </a:xfrm>
          <a:prstGeom prst="rect">
            <a:avLst/>
          </a:prstGeom>
          <a:noFill/>
        </p:spPr>
        <p:txBody>
          <a:bodyPr wrap="square" rtlCol="0">
            <a:spAutoFit/>
          </a:bodyPr>
          <a:lstStyle/>
          <a:p>
            <a:r>
              <a:rPr lang="en-IN" sz="3600" b="1" dirty="0">
                <a:effectLst>
                  <a:outerShdw blurRad="38100" dist="38100" dir="2700000" algn="tl">
                    <a:srgbClr val="000000">
                      <a:alpha val="43137"/>
                    </a:srgbClr>
                  </a:outerShdw>
                </a:effectLst>
                <a:latin typeface="Georgia" panose="02040502050405020303" pitchFamily="18" charset="0"/>
                <a:ea typeface="Cambria" panose="02040503050406030204" pitchFamily="18" charset="0"/>
                <a:cs typeface="+mj-cs"/>
              </a:rPr>
              <a:t>Changing Seasons</a:t>
            </a:r>
            <a:endParaRPr lang="en-US" sz="3600" b="1" dirty="0">
              <a:effectLst>
                <a:outerShdw blurRad="38100" dist="38100" dir="2700000" algn="tl">
                  <a:srgbClr val="000000">
                    <a:alpha val="43137"/>
                  </a:srgbClr>
                </a:outerShdw>
              </a:effectLst>
              <a:latin typeface="Georgia" panose="02040502050405020303" pitchFamily="18" charset="0"/>
              <a:ea typeface="Cambria" panose="02040503050406030204" pitchFamily="18" charset="0"/>
              <a:cs typeface="+mj-cs"/>
            </a:endParaRPr>
          </a:p>
        </p:txBody>
      </p:sp>
      <p:sp>
        <p:nvSpPr>
          <p:cNvPr id="9" name="TextBox 8">
            <a:extLst>
              <a:ext uri="{FF2B5EF4-FFF2-40B4-BE49-F238E27FC236}">
                <a16:creationId xmlns:a16="http://schemas.microsoft.com/office/drawing/2014/main" id="{57D9D8E3-22CA-417B-9DC3-DB75651DD39F}"/>
              </a:ext>
            </a:extLst>
          </p:cNvPr>
          <p:cNvSpPr txBox="1"/>
          <p:nvPr/>
        </p:nvSpPr>
        <p:spPr>
          <a:xfrm>
            <a:off x="2439016" y="4072259"/>
            <a:ext cx="5868539" cy="400110"/>
          </a:xfrm>
          <a:prstGeom prst="rect">
            <a:avLst/>
          </a:prstGeom>
          <a:noFill/>
        </p:spPr>
        <p:txBody>
          <a:bodyPr wrap="square" rtlCol="0">
            <a:spAutoFit/>
          </a:bodyPr>
          <a:lstStyle/>
          <a:p>
            <a:pPr lvl="0"/>
            <a:r>
              <a:rPr lang="en-US" sz="2000" b="1" dirty="0">
                <a:latin typeface="Georgia Pro Light" panose="02040302050405020303" pitchFamily="18" charset="0"/>
              </a:rPr>
              <a:t>Ecclesiastes 3:1</a:t>
            </a:r>
          </a:p>
        </p:txBody>
      </p:sp>
      <p:sp>
        <p:nvSpPr>
          <p:cNvPr id="10" name="Rectangle: Rounded Corners 9">
            <a:extLst>
              <a:ext uri="{FF2B5EF4-FFF2-40B4-BE49-F238E27FC236}">
                <a16:creationId xmlns:a16="http://schemas.microsoft.com/office/drawing/2014/main" id="{28153CA0-F981-4D23-AE76-AEAEB86CE6EF}"/>
              </a:ext>
            </a:extLst>
          </p:cNvPr>
          <p:cNvSpPr/>
          <p:nvPr/>
        </p:nvSpPr>
        <p:spPr>
          <a:xfrm>
            <a:off x="2439017" y="3935341"/>
            <a:ext cx="1883391" cy="4675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385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44876" t="13271" r="27581" b="14754"/>
          <a:stretch/>
        </p:blipFill>
        <p:spPr>
          <a:xfrm>
            <a:off x="-1524000" y="0"/>
            <a:ext cx="311810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210312" y="2377440"/>
            <a:ext cx="8449056" cy="2862322"/>
          </a:xfrm>
          <a:prstGeom prst="rect">
            <a:avLst/>
          </a:prstGeom>
          <a:noFill/>
        </p:spPr>
        <p:txBody>
          <a:bodyPr wrap="square" rtlCol="0">
            <a:spAutoFit/>
          </a:bodyPr>
          <a:lstStyle/>
          <a:p>
            <a:r>
              <a:rPr lang="en-US" sz="4800" dirty="0"/>
              <a:t>No man ever steps in the same river twice, for it’s not the same river and he’s not the same man.</a:t>
            </a:r>
          </a:p>
          <a:p>
            <a:pPr algn="r"/>
            <a:r>
              <a:rPr lang="en-US" sz="3600" dirty="0"/>
              <a:t>Heraclitus   </a:t>
            </a:r>
          </a:p>
        </p:txBody>
      </p:sp>
    </p:spTree>
    <p:extLst>
      <p:ext uri="{BB962C8B-B14F-4D97-AF65-F5344CB8AC3E}">
        <p14:creationId xmlns:p14="http://schemas.microsoft.com/office/powerpoint/2010/main" val="428989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River</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5262979"/>
          </a:xfrm>
          <a:prstGeom prst="rect">
            <a:avLst/>
          </a:prstGeom>
          <a:noFill/>
        </p:spPr>
        <p:txBody>
          <a:bodyPr wrap="square" rtlCol="0">
            <a:spAutoFit/>
          </a:bodyPr>
          <a:lstStyle/>
          <a:p>
            <a:r>
              <a:rPr lang="en-US" sz="2400" baseline="30000" dirty="0"/>
              <a:t>1</a:t>
            </a:r>
            <a:r>
              <a:rPr lang="en-US" sz="2400" dirty="0"/>
              <a:t> For everything there is a season, and a time for every matter under heaven: </a:t>
            </a:r>
            <a:r>
              <a:rPr lang="en-US" sz="2400" baseline="30000" dirty="0"/>
              <a:t>2</a:t>
            </a:r>
            <a:r>
              <a:rPr lang="en-US" sz="2400" dirty="0"/>
              <a:t> a time to be born, and a time to die; a time to plant, and a time to pluck up what is planted; </a:t>
            </a:r>
            <a:r>
              <a:rPr lang="en-US" sz="2400" baseline="30000" dirty="0"/>
              <a:t>3</a:t>
            </a:r>
            <a:r>
              <a:rPr lang="en-US" sz="2400" dirty="0"/>
              <a:t> a time to kill, and a time to heal; a time to break down, and a time to build up; </a:t>
            </a:r>
            <a:r>
              <a:rPr lang="en-US" sz="2400" baseline="30000" dirty="0"/>
              <a:t>4</a:t>
            </a:r>
            <a:r>
              <a:rPr lang="en-US" sz="2400" dirty="0"/>
              <a:t> a time to weep, and a time to laugh; a time to mourn, and a time to dance; </a:t>
            </a:r>
            <a:r>
              <a:rPr lang="en-US" sz="2400" baseline="30000" dirty="0"/>
              <a:t>5</a:t>
            </a:r>
            <a:r>
              <a:rPr lang="en-US" sz="2400" dirty="0"/>
              <a:t> a time to cast away stones, and a time to gather stones together; a time to embrace, and a time to refrain from embracing; </a:t>
            </a:r>
            <a:r>
              <a:rPr lang="en-US" sz="2400" baseline="30000" dirty="0"/>
              <a:t>6</a:t>
            </a:r>
            <a:r>
              <a:rPr lang="en-US" sz="2400" dirty="0"/>
              <a:t> a time to seek, and a time to lose; a time to keep, and a time to cast away; </a:t>
            </a:r>
            <a:r>
              <a:rPr lang="en-US" sz="2400" baseline="30000" dirty="0"/>
              <a:t>7</a:t>
            </a:r>
            <a:r>
              <a:rPr lang="en-US" sz="2400" dirty="0"/>
              <a:t> a time to tear, and a time to sew; a time to keep silence, and a time to speak; </a:t>
            </a:r>
            <a:r>
              <a:rPr lang="en-US" sz="2400" baseline="30000" dirty="0"/>
              <a:t>8</a:t>
            </a:r>
            <a:r>
              <a:rPr lang="en-US" sz="2400" dirty="0"/>
              <a:t> a time to love, and a time to hate; a time for war, and a time for peace.</a:t>
            </a:r>
          </a:p>
          <a:p>
            <a:pPr algn="r"/>
            <a:r>
              <a:rPr lang="en-US" sz="2400" b="1" dirty="0"/>
              <a:t>Ecclesiastes 3:1-8</a:t>
            </a:r>
          </a:p>
        </p:txBody>
      </p:sp>
    </p:spTree>
    <p:extLst>
      <p:ext uri="{BB962C8B-B14F-4D97-AF65-F5344CB8AC3E}">
        <p14:creationId xmlns:p14="http://schemas.microsoft.com/office/powerpoint/2010/main" val="3850541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River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3539430"/>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example of Job</a:t>
            </a:r>
          </a:p>
          <a:p>
            <a:pPr marL="800100" lvl="1" indent="-342900">
              <a:buFont typeface="Courier New" panose="02070309020205020404" pitchFamily="49" charset="0"/>
              <a:buChar char="o"/>
            </a:pPr>
            <a:r>
              <a:rPr lang="en-US" sz="2000" baseline="30000" dirty="0"/>
              <a:t>8</a:t>
            </a:r>
            <a:r>
              <a:rPr lang="en-US" sz="2000" dirty="0"/>
              <a:t> And the LORD said to Satan, "Have you considered my servant Job, that there is none like him on the earth, a blameless and upright man, who fears God and turns away from evil?" </a:t>
            </a:r>
            <a:r>
              <a:rPr lang="en-US" sz="2000" baseline="30000" dirty="0"/>
              <a:t>9</a:t>
            </a:r>
            <a:r>
              <a:rPr lang="en-US" sz="2000" dirty="0"/>
              <a:t> Then Satan answered the LORD and said, "Does Job fear God for no reason? </a:t>
            </a:r>
            <a:r>
              <a:rPr lang="en-US" sz="2000" baseline="30000" dirty="0"/>
              <a:t>10</a:t>
            </a:r>
            <a:r>
              <a:rPr lang="en-US" sz="2000" dirty="0"/>
              <a:t> Have you not put a hedge around him and his house and all that he has, on every side? You have blessed the work of his hands, and his possessions have increased in the land. </a:t>
            </a:r>
            <a:r>
              <a:rPr lang="en-US" sz="2000" baseline="30000" dirty="0"/>
              <a:t>11</a:t>
            </a:r>
            <a:r>
              <a:rPr lang="en-US" sz="2000" dirty="0"/>
              <a:t> But stretch out your hand and touch all that he has, and he will curse you to your face.“</a:t>
            </a:r>
          </a:p>
          <a:p>
            <a:pPr lvl="1" algn="r"/>
            <a:r>
              <a:rPr lang="en-US" sz="2000" b="1" dirty="0"/>
              <a:t>Job 1:8-11</a:t>
            </a:r>
          </a:p>
        </p:txBody>
      </p:sp>
      <p:sp>
        <p:nvSpPr>
          <p:cNvPr id="6" name="TextBox 5">
            <a:extLst>
              <a:ext uri="{FF2B5EF4-FFF2-40B4-BE49-F238E27FC236}">
                <a16:creationId xmlns:a16="http://schemas.microsoft.com/office/drawing/2014/main" id="{A9816115-2062-3FE5-F0B2-E9FB57DE6846}"/>
              </a:ext>
            </a:extLst>
          </p:cNvPr>
          <p:cNvSpPr txBox="1"/>
          <p:nvPr/>
        </p:nvSpPr>
        <p:spPr>
          <a:xfrm>
            <a:off x="137533" y="4855708"/>
            <a:ext cx="8392875" cy="584775"/>
          </a:xfrm>
          <a:prstGeom prst="rect">
            <a:avLst/>
          </a:prstGeom>
          <a:noFill/>
        </p:spPr>
        <p:txBody>
          <a:bodyPr wrap="none" rtlCol="0">
            <a:spAutoFit/>
          </a:bodyPr>
          <a:lstStyle/>
          <a:p>
            <a:r>
              <a:rPr lang="en-US" sz="3200" b="1" i="1" dirty="0"/>
              <a:t>From this point Job’s life will be forever changed</a:t>
            </a:r>
          </a:p>
        </p:txBody>
      </p:sp>
    </p:spTree>
    <p:extLst>
      <p:ext uri="{BB962C8B-B14F-4D97-AF65-F5344CB8AC3E}">
        <p14:creationId xmlns:p14="http://schemas.microsoft.com/office/powerpoint/2010/main" val="89397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River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3539430"/>
          </a:xfrm>
          <a:prstGeom prst="rect">
            <a:avLst/>
          </a:prstGeom>
          <a:noFill/>
        </p:spPr>
        <p:txBody>
          <a:bodyPr wrap="square" rtlCol="0">
            <a:spAutoFit/>
          </a:bodyPr>
          <a:lstStyle/>
          <a:p>
            <a:pPr marL="342900" indent="-342900">
              <a:buFont typeface="Arial" panose="020B0604020202020204" pitchFamily="34" charset="0"/>
              <a:buChar char="•"/>
            </a:pPr>
            <a:r>
              <a:rPr lang="en-US" sz="2400" dirty="0"/>
              <a:t>Job (and his friends) needed to learn something</a:t>
            </a:r>
          </a:p>
          <a:p>
            <a:pPr marL="800100" lvl="1" indent="-342900">
              <a:buFont typeface="Courier New" panose="02070309020205020404" pitchFamily="49" charset="0"/>
              <a:buChar char="o"/>
            </a:pPr>
            <a:r>
              <a:rPr lang="en-US" sz="2000" baseline="30000" dirty="0"/>
              <a:t>1</a:t>
            </a:r>
            <a:r>
              <a:rPr lang="en-US" sz="2000" dirty="0"/>
              <a:t> Then Job answered the LORD and said: </a:t>
            </a:r>
            <a:r>
              <a:rPr lang="en-US" sz="2000" baseline="30000" dirty="0"/>
              <a:t>2</a:t>
            </a:r>
            <a:r>
              <a:rPr lang="en-US" sz="2000" dirty="0"/>
              <a:t> "I know that you can do all things, and that no purpose of yours can be thwarted. </a:t>
            </a:r>
            <a:r>
              <a:rPr lang="en-US" sz="2000" baseline="30000" dirty="0"/>
              <a:t>3</a:t>
            </a:r>
            <a:r>
              <a:rPr lang="en-US" sz="2000" dirty="0"/>
              <a:t> 'Who is this that hides counsel without knowledge?' Therefore I have uttered what I did not understand, things too wonderful for me, which I did not know. </a:t>
            </a:r>
            <a:r>
              <a:rPr lang="en-US" sz="2000" baseline="30000" dirty="0"/>
              <a:t>4</a:t>
            </a:r>
            <a:r>
              <a:rPr lang="en-US" sz="2000" dirty="0"/>
              <a:t> 'Hear, and I will speak; I will question you, and you make it known to me.' </a:t>
            </a:r>
            <a:r>
              <a:rPr lang="en-US" sz="2000" baseline="30000" dirty="0"/>
              <a:t>5</a:t>
            </a:r>
            <a:r>
              <a:rPr lang="en-US" sz="2000" dirty="0"/>
              <a:t> I had heard of you by the hearing of the ear, but now my eye sees you; </a:t>
            </a:r>
            <a:r>
              <a:rPr lang="en-US" sz="2000" baseline="30000" dirty="0"/>
              <a:t>6</a:t>
            </a:r>
            <a:r>
              <a:rPr lang="en-US" sz="2000" dirty="0"/>
              <a:t> therefore I despise myself, and repent in dust and ashes.“</a:t>
            </a:r>
          </a:p>
          <a:p>
            <a:pPr lvl="1" algn="r"/>
            <a:r>
              <a:rPr lang="en-US" sz="2000" b="1" dirty="0"/>
              <a:t>Job 42:1-6</a:t>
            </a:r>
          </a:p>
        </p:txBody>
      </p:sp>
      <p:sp>
        <p:nvSpPr>
          <p:cNvPr id="6" name="TextBox 5">
            <a:extLst>
              <a:ext uri="{FF2B5EF4-FFF2-40B4-BE49-F238E27FC236}">
                <a16:creationId xmlns:a16="http://schemas.microsoft.com/office/drawing/2014/main" id="{A9816115-2062-3FE5-F0B2-E9FB57DE6846}"/>
              </a:ext>
            </a:extLst>
          </p:cNvPr>
          <p:cNvSpPr txBox="1"/>
          <p:nvPr/>
        </p:nvSpPr>
        <p:spPr>
          <a:xfrm>
            <a:off x="-219083" y="4855708"/>
            <a:ext cx="9264459" cy="584775"/>
          </a:xfrm>
          <a:prstGeom prst="rect">
            <a:avLst/>
          </a:prstGeom>
          <a:noFill/>
        </p:spPr>
        <p:txBody>
          <a:bodyPr wrap="none" rtlCol="0">
            <a:spAutoFit/>
          </a:bodyPr>
          <a:lstStyle/>
          <a:p>
            <a:r>
              <a:rPr lang="en-US" sz="3200" b="1" i="1" dirty="0"/>
              <a:t>Job grew spiritually from the change he experienced</a:t>
            </a:r>
          </a:p>
        </p:txBody>
      </p:sp>
    </p:spTree>
    <p:extLst>
      <p:ext uri="{BB962C8B-B14F-4D97-AF65-F5344CB8AC3E}">
        <p14:creationId xmlns:p14="http://schemas.microsoft.com/office/powerpoint/2010/main" val="4075922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River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Change is not all bad</a:t>
            </a:r>
          </a:p>
          <a:p>
            <a:pPr marL="800100" lvl="1" indent="-342900">
              <a:buFont typeface="Courier New" panose="02070309020205020404" pitchFamily="49" charset="0"/>
              <a:buChar char="o"/>
            </a:pPr>
            <a:r>
              <a:rPr lang="en-US" sz="2000" baseline="30000" dirty="0"/>
              <a:t>2</a:t>
            </a:r>
            <a:r>
              <a:rPr lang="en-US" sz="2000" dirty="0"/>
              <a:t> Count it all joy, my brothers, when you meet </a:t>
            </a:r>
            <a:r>
              <a:rPr lang="en-US" sz="2000" b="1" i="1" dirty="0"/>
              <a:t>trials of various kinds</a:t>
            </a:r>
            <a:r>
              <a:rPr lang="en-US" sz="2000" dirty="0"/>
              <a:t>, </a:t>
            </a:r>
            <a:r>
              <a:rPr lang="en-US" sz="2000" baseline="30000" dirty="0"/>
              <a:t>3</a:t>
            </a:r>
            <a:r>
              <a:rPr lang="en-US" sz="2000" dirty="0"/>
              <a:t> for you know that the testing of your faith produces steadfastness. </a:t>
            </a:r>
            <a:r>
              <a:rPr lang="en-US" sz="2000" baseline="30000" dirty="0"/>
              <a:t>4</a:t>
            </a:r>
            <a:r>
              <a:rPr lang="en-US" sz="2000" dirty="0"/>
              <a:t> And let steadfastness have its full effect, that you may be perfect and complete, lacking in nothing.</a:t>
            </a:r>
          </a:p>
          <a:p>
            <a:pPr lvl="1" algn="r"/>
            <a:r>
              <a:rPr lang="en-US" sz="2000" dirty="0"/>
              <a:t>James 1:2-4</a:t>
            </a:r>
          </a:p>
        </p:txBody>
      </p:sp>
      <p:sp>
        <p:nvSpPr>
          <p:cNvPr id="6" name="TextBox 5">
            <a:extLst>
              <a:ext uri="{FF2B5EF4-FFF2-40B4-BE49-F238E27FC236}">
                <a16:creationId xmlns:a16="http://schemas.microsoft.com/office/drawing/2014/main" id="{A9816115-2062-3FE5-F0B2-E9FB57DE6846}"/>
              </a:ext>
            </a:extLst>
          </p:cNvPr>
          <p:cNvSpPr txBox="1"/>
          <p:nvPr/>
        </p:nvSpPr>
        <p:spPr>
          <a:xfrm>
            <a:off x="1162703" y="4420702"/>
            <a:ext cx="7191269" cy="1077218"/>
          </a:xfrm>
          <a:prstGeom prst="rect">
            <a:avLst/>
          </a:prstGeom>
          <a:noFill/>
        </p:spPr>
        <p:txBody>
          <a:bodyPr wrap="square" rtlCol="0">
            <a:spAutoFit/>
          </a:bodyPr>
          <a:lstStyle/>
          <a:p>
            <a:pPr algn="ctr"/>
            <a:r>
              <a:rPr lang="en-US" sz="3200" b="1" i="1" dirty="0"/>
              <a:t>Changes in our life give us the opportunity to learn</a:t>
            </a:r>
          </a:p>
        </p:txBody>
      </p:sp>
    </p:spTree>
    <p:extLst>
      <p:ext uri="{BB962C8B-B14F-4D97-AF65-F5344CB8AC3E}">
        <p14:creationId xmlns:p14="http://schemas.microsoft.com/office/powerpoint/2010/main" val="2584222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River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Like Job, we need to understand God is in charge</a:t>
            </a:r>
          </a:p>
          <a:p>
            <a:pPr marL="800100" lvl="1" indent="-342900">
              <a:buFont typeface="Courier New" panose="02070309020205020404" pitchFamily="49" charset="0"/>
              <a:buChar char="o"/>
            </a:pPr>
            <a:r>
              <a:rPr lang="en-US" sz="2000" baseline="30000" dirty="0"/>
              <a:t>11</a:t>
            </a:r>
            <a:r>
              <a:rPr lang="en-US" sz="2000" dirty="0"/>
              <a:t> For I know the plans I have for you, declares the LORD, plans for welfare and not for evil, to give you a future and a hope. </a:t>
            </a:r>
            <a:r>
              <a:rPr lang="en-US" sz="2000" baseline="30000" dirty="0"/>
              <a:t>12</a:t>
            </a:r>
            <a:r>
              <a:rPr lang="en-US" sz="2000" dirty="0"/>
              <a:t> Then you will call upon me and come and pray to me, and I will hear you. </a:t>
            </a:r>
            <a:r>
              <a:rPr lang="en-US" sz="2000" baseline="30000" dirty="0"/>
              <a:t>13</a:t>
            </a:r>
            <a:r>
              <a:rPr lang="en-US" sz="2000" dirty="0"/>
              <a:t> You will seek me and find me, when you seek me with all your heart.</a:t>
            </a:r>
          </a:p>
          <a:p>
            <a:pPr lvl="1" algn="r"/>
            <a:r>
              <a:rPr lang="en-US" sz="2000" dirty="0"/>
              <a:t>Jeremiah 29:11-13</a:t>
            </a:r>
          </a:p>
          <a:p>
            <a:pPr lvl="1" algn="r"/>
            <a:endParaRPr lang="en-US" sz="2000" dirty="0"/>
          </a:p>
          <a:p>
            <a:pPr marL="346075" lvl="1" indent="-346075">
              <a:buFont typeface="Arial" panose="020B0604020202020204" pitchFamily="34" charset="0"/>
              <a:buChar char="•"/>
            </a:pPr>
            <a:r>
              <a:rPr lang="en-US" sz="2400" dirty="0"/>
              <a:t>We need to remember God is watching out for us</a:t>
            </a:r>
          </a:p>
          <a:p>
            <a:pPr marL="803275" lvl="2" indent="-346075">
              <a:buFont typeface="Courier New" panose="02070309020205020404" pitchFamily="49" charset="0"/>
              <a:buChar char="o"/>
            </a:pPr>
            <a:r>
              <a:rPr lang="en-US" sz="2000" dirty="0"/>
              <a:t>No temptation has overtaken you that is not common to man. God is faithful, and </a:t>
            </a:r>
            <a:r>
              <a:rPr lang="en-US" sz="2000" b="1" dirty="0"/>
              <a:t>he will not let you be tempted beyond your ability</a:t>
            </a:r>
            <a:r>
              <a:rPr lang="en-US" sz="2000" dirty="0"/>
              <a:t>, but with the temptation he will also provide the way of escape, that you may be able to endure it.</a:t>
            </a:r>
          </a:p>
          <a:p>
            <a:pPr marL="457200" lvl="2" algn="r"/>
            <a:r>
              <a:rPr lang="en-US" sz="2000" dirty="0"/>
              <a:t>I Corinthians 10:13</a:t>
            </a:r>
          </a:p>
        </p:txBody>
      </p:sp>
    </p:spTree>
    <p:extLst>
      <p:ext uri="{BB962C8B-B14F-4D97-AF65-F5344CB8AC3E}">
        <p14:creationId xmlns:p14="http://schemas.microsoft.com/office/powerpoint/2010/main" val="2915961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Man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We should be learning from the changes in our life</a:t>
            </a:r>
          </a:p>
          <a:p>
            <a:pPr marL="800100" lvl="1" indent="-342900">
              <a:buFont typeface="Courier New" panose="02070309020205020404" pitchFamily="49" charset="0"/>
              <a:buChar char="o"/>
            </a:pPr>
            <a:r>
              <a:rPr lang="en-US" sz="2000" baseline="30000" dirty="0"/>
              <a:t>2</a:t>
            </a:r>
            <a:r>
              <a:rPr lang="en-US" sz="2000" dirty="0"/>
              <a:t> Count it all joy, my brothers, when you meet trials of various kinds, </a:t>
            </a:r>
            <a:r>
              <a:rPr lang="en-US" sz="2000" baseline="30000" dirty="0"/>
              <a:t>3</a:t>
            </a:r>
            <a:r>
              <a:rPr lang="en-US" sz="2000" dirty="0"/>
              <a:t> for you know that the </a:t>
            </a:r>
            <a:r>
              <a:rPr lang="en-US" sz="2000" b="1" dirty="0"/>
              <a:t>testing of your faith produces steadfastness</a:t>
            </a:r>
            <a:r>
              <a:rPr lang="en-US" sz="2000" dirty="0"/>
              <a:t>. </a:t>
            </a:r>
            <a:r>
              <a:rPr lang="en-US" sz="2000" baseline="30000" dirty="0"/>
              <a:t>4</a:t>
            </a:r>
            <a:r>
              <a:rPr lang="en-US" sz="2000" dirty="0"/>
              <a:t> And let steadfastness have its full effect, </a:t>
            </a:r>
            <a:r>
              <a:rPr lang="en-US" sz="2000" b="1" dirty="0"/>
              <a:t>that you may be perfect and complete</a:t>
            </a:r>
            <a:r>
              <a:rPr lang="en-US" sz="2000" dirty="0"/>
              <a:t>, lacking in nothing.</a:t>
            </a:r>
          </a:p>
          <a:p>
            <a:pPr lvl="1" algn="r"/>
            <a:r>
              <a:rPr lang="en-US" sz="2000" dirty="0"/>
              <a:t>James 1:2-4</a:t>
            </a:r>
          </a:p>
        </p:txBody>
      </p:sp>
      <p:sp>
        <p:nvSpPr>
          <p:cNvPr id="6" name="TextBox 5">
            <a:extLst>
              <a:ext uri="{FF2B5EF4-FFF2-40B4-BE49-F238E27FC236}">
                <a16:creationId xmlns:a16="http://schemas.microsoft.com/office/drawing/2014/main" id="{A9816115-2062-3FE5-F0B2-E9FB57DE6846}"/>
              </a:ext>
            </a:extLst>
          </p:cNvPr>
          <p:cNvSpPr txBox="1"/>
          <p:nvPr/>
        </p:nvSpPr>
        <p:spPr>
          <a:xfrm>
            <a:off x="1162703" y="4420702"/>
            <a:ext cx="7191269" cy="1569660"/>
          </a:xfrm>
          <a:prstGeom prst="rect">
            <a:avLst/>
          </a:prstGeom>
          <a:noFill/>
        </p:spPr>
        <p:txBody>
          <a:bodyPr wrap="square" rtlCol="0">
            <a:spAutoFit/>
          </a:bodyPr>
          <a:lstStyle/>
          <a:p>
            <a:pPr algn="ctr"/>
            <a:r>
              <a:rPr lang="en-US" sz="3200" b="1" i="1" dirty="0"/>
              <a:t>If we learn and grow from the changes we experience, we will grow spiritually just as Job did</a:t>
            </a:r>
          </a:p>
        </p:txBody>
      </p:sp>
    </p:spTree>
    <p:extLst>
      <p:ext uri="{BB962C8B-B14F-4D97-AF65-F5344CB8AC3E}">
        <p14:creationId xmlns:p14="http://schemas.microsoft.com/office/powerpoint/2010/main" val="4023606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Man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4832092"/>
          </a:xfrm>
          <a:prstGeom prst="rect">
            <a:avLst/>
          </a:prstGeom>
          <a:noFill/>
        </p:spPr>
        <p:txBody>
          <a:bodyPr wrap="square" rtlCol="0">
            <a:spAutoFit/>
          </a:bodyPr>
          <a:lstStyle/>
          <a:p>
            <a:pPr marL="342900" indent="-342900">
              <a:buFont typeface="Arial" panose="020B0604020202020204" pitchFamily="34" charset="0"/>
              <a:buChar char="•"/>
            </a:pPr>
            <a:r>
              <a:rPr lang="en-US" sz="2400" dirty="0"/>
              <a:t>We need to be growing</a:t>
            </a:r>
          </a:p>
          <a:p>
            <a:pPr marL="800100" lvl="1" indent="-342900">
              <a:buFont typeface="Courier New" panose="02070309020205020404" pitchFamily="49" charset="0"/>
              <a:buChar char="o"/>
            </a:pPr>
            <a:r>
              <a:rPr lang="en-US" sz="2000" baseline="30000" dirty="0"/>
              <a:t>18</a:t>
            </a:r>
            <a:r>
              <a:rPr lang="en-US" sz="2000" dirty="0"/>
              <a:t> But grow in the grace and knowledge of our Lord and Savior Jesus Christ. To him be the glory both now and to the day of eternity. Amen.</a:t>
            </a:r>
          </a:p>
          <a:p>
            <a:pPr lvl="1" algn="r"/>
            <a:r>
              <a:rPr lang="en-US" sz="2000" dirty="0"/>
              <a:t>II Peter 3:18</a:t>
            </a:r>
          </a:p>
          <a:p>
            <a:pPr lvl="1" algn="r"/>
            <a:endParaRPr lang="en-US" sz="2000" dirty="0"/>
          </a:p>
          <a:p>
            <a:pPr marL="346075" lvl="1" indent="-346075">
              <a:buFont typeface="Arial" panose="020B0604020202020204" pitchFamily="34" charset="0"/>
              <a:buChar char="•"/>
            </a:pPr>
            <a:r>
              <a:rPr lang="en-US" sz="2400" dirty="0"/>
              <a:t>We must continue to strengthen ourselves spiritually</a:t>
            </a:r>
          </a:p>
          <a:p>
            <a:pPr marL="803275" lvl="2" indent="-346075">
              <a:buFont typeface="Courier New" panose="02070309020205020404" pitchFamily="49" charset="0"/>
              <a:buChar char="o"/>
            </a:pPr>
            <a:r>
              <a:rPr lang="en-US" sz="2000" baseline="30000" dirty="0"/>
              <a:t>12</a:t>
            </a:r>
            <a:r>
              <a:rPr lang="en-US" sz="2000" dirty="0"/>
              <a:t> For though by this time you ought to be teachers, you need someone to teach you again the basic principles of the oracles of God. You need milk, not solid food, </a:t>
            </a:r>
            <a:r>
              <a:rPr lang="en-US" sz="2000" baseline="30000" dirty="0"/>
              <a:t>13</a:t>
            </a:r>
            <a:r>
              <a:rPr lang="en-US" sz="2000" dirty="0"/>
              <a:t> for everyone who lives on milk is unskilled in the word of righteousness, since he is a child. </a:t>
            </a:r>
            <a:r>
              <a:rPr lang="en-US" sz="2000" baseline="30000" dirty="0"/>
              <a:t>14</a:t>
            </a:r>
            <a:r>
              <a:rPr lang="en-US" sz="2000" dirty="0"/>
              <a:t> But solid food is for the mature, for those who have their powers of discernment trained by constant practice to distinguish good from evil.</a:t>
            </a:r>
          </a:p>
          <a:p>
            <a:pPr marL="457200" lvl="2" algn="r"/>
            <a:r>
              <a:rPr lang="en-US" sz="2000" dirty="0"/>
              <a:t>Hebrews 5:12-14</a:t>
            </a:r>
          </a:p>
        </p:txBody>
      </p:sp>
      <p:sp>
        <p:nvSpPr>
          <p:cNvPr id="6" name="TextBox 5">
            <a:extLst>
              <a:ext uri="{FF2B5EF4-FFF2-40B4-BE49-F238E27FC236}">
                <a16:creationId xmlns:a16="http://schemas.microsoft.com/office/drawing/2014/main" id="{A9816115-2062-3FE5-F0B2-E9FB57DE6846}"/>
              </a:ext>
            </a:extLst>
          </p:cNvPr>
          <p:cNvSpPr txBox="1"/>
          <p:nvPr/>
        </p:nvSpPr>
        <p:spPr>
          <a:xfrm>
            <a:off x="1207008" y="6124303"/>
            <a:ext cx="7191269" cy="584775"/>
          </a:xfrm>
          <a:prstGeom prst="rect">
            <a:avLst/>
          </a:prstGeom>
          <a:noFill/>
        </p:spPr>
        <p:txBody>
          <a:bodyPr wrap="square" rtlCol="0">
            <a:spAutoFit/>
          </a:bodyPr>
          <a:lstStyle/>
          <a:p>
            <a:pPr algn="ctr"/>
            <a:r>
              <a:rPr lang="en-US" sz="3200" b="1" i="1" dirty="0"/>
              <a:t>If we aren’t growing we are regressing</a:t>
            </a:r>
          </a:p>
        </p:txBody>
      </p:sp>
    </p:spTree>
    <p:extLst>
      <p:ext uri="{BB962C8B-B14F-4D97-AF65-F5344CB8AC3E}">
        <p14:creationId xmlns:p14="http://schemas.microsoft.com/office/powerpoint/2010/main" val="3967298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1207008" y="108304"/>
            <a:ext cx="7333488" cy="707886"/>
          </a:xfrm>
          <a:prstGeom prst="rect">
            <a:avLst/>
          </a:prstGeom>
          <a:noFill/>
        </p:spPr>
        <p:txBody>
          <a:bodyPr wrap="square" rtlCol="0">
            <a:spAutoFit/>
          </a:bodyPr>
          <a:lstStyle/>
          <a:p>
            <a:r>
              <a:rPr lang="en-US" sz="4000" b="1" dirty="0"/>
              <a:t>Not the Same Man – Why?</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279608"/>
            <a:ext cx="7333488" cy="4154984"/>
          </a:xfrm>
          <a:prstGeom prst="rect">
            <a:avLst/>
          </a:prstGeom>
          <a:noFill/>
        </p:spPr>
        <p:txBody>
          <a:bodyPr wrap="square" rtlCol="0">
            <a:spAutoFit/>
          </a:bodyPr>
          <a:lstStyle/>
          <a:p>
            <a:pPr marL="346075" lvl="1" indent="-346075">
              <a:buFont typeface="Arial" panose="020B0604020202020204" pitchFamily="34" charset="0"/>
              <a:buChar char="•"/>
            </a:pPr>
            <a:r>
              <a:rPr lang="en-US" sz="2400" dirty="0"/>
              <a:t>We can’t regress</a:t>
            </a:r>
          </a:p>
          <a:p>
            <a:pPr marL="803275" lvl="2" indent="-346075">
              <a:buFont typeface="Courier New" panose="02070309020205020404" pitchFamily="49" charset="0"/>
              <a:buChar char="o"/>
            </a:pPr>
            <a:r>
              <a:rPr lang="en-US" sz="2000" baseline="30000" dirty="0"/>
              <a:t>37</a:t>
            </a:r>
            <a:r>
              <a:rPr lang="en-US" sz="2000" dirty="0"/>
              <a:t> For, "Yet a little while, and the coming one will come and will not delay; </a:t>
            </a:r>
            <a:r>
              <a:rPr lang="en-US" sz="2000" baseline="30000" dirty="0"/>
              <a:t>38</a:t>
            </a:r>
            <a:r>
              <a:rPr lang="en-US" sz="2000" dirty="0"/>
              <a:t> but my righteous one shall live by faith, and </a:t>
            </a:r>
            <a:r>
              <a:rPr lang="en-US" sz="2000" b="1" dirty="0"/>
              <a:t>if he shrinks back, my soul has no pleasure in him</a:t>
            </a:r>
            <a:r>
              <a:rPr lang="en-US" sz="2000" dirty="0"/>
              <a:t>." </a:t>
            </a:r>
            <a:r>
              <a:rPr lang="en-US" sz="2000" baseline="30000" dirty="0"/>
              <a:t>39</a:t>
            </a:r>
            <a:r>
              <a:rPr lang="en-US" sz="2000" dirty="0"/>
              <a:t> But we are not of those who shrink back and are destroyed, but of those who have faith and preserve their souls.</a:t>
            </a:r>
          </a:p>
          <a:p>
            <a:pPr marL="457200" lvl="2" algn="r"/>
            <a:r>
              <a:rPr lang="en-US" sz="2000" dirty="0"/>
              <a:t>Hebrews 10:37-39</a:t>
            </a:r>
          </a:p>
          <a:p>
            <a:pPr marL="457200" lvl="2" algn="r"/>
            <a:endParaRPr lang="en-US" sz="2000" dirty="0"/>
          </a:p>
          <a:p>
            <a:pPr marL="800100" lvl="2" indent="-342900">
              <a:buFont typeface="Courier New" panose="02070309020205020404" pitchFamily="49" charset="0"/>
              <a:buChar char="o"/>
            </a:pPr>
            <a:r>
              <a:rPr lang="en-US" sz="2000" baseline="30000" dirty="0"/>
              <a:t>1</a:t>
            </a:r>
            <a:r>
              <a:rPr lang="en-US" sz="2000" dirty="0"/>
              <a:t> I am the true vine, and my Father is the vinedresser. </a:t>
            </a:r>
            <a:r>
              <a:rPr lang="en-US" sz="2000" baseline="30000" dirty="0"/>
              <a:t>2</a:t>
            </a:r>
            <a:r>
              <a:rPr lang="en-US" sz="2000" dirty="0"/>
              <a:t> Every branch in me that does not bear fruit he takes away, and every branch that does bear fruit he prunes, that it may bear more fruit.</a:t>
            </a:r>
          </a:p>
          <a:p>
            <a:pPr marL="457200" lvl="2" algn="r"/>
            <a:r>
              <a:rPr lang="en-US" sz="2000" dirty="0"/>
              <a:t>John 15:1-2</a:t>
            </a:r>
          </a:p>
        </p:txBody>
      </p:sp>
      <p:sp>
        <p:nvSpPr>
          <p:cNvPr id="6" name="TextBox 5">
            <a:extLst>
              <a:ext uri="{FF2B5EF4-FFF2-40B4-BE49-F238E27FC236}">
                <a16:creationId xmlns:a16="http://schemas.microsoft.com/office/drawing/2014/main" id="{A9816115-2062-3FE5-F0B2-E9FB57DE6846}"/>
              </a:ext>
            </a:extLst>
          </p:cNvPr>
          <p:cNvSpPr txBox="1"/>
          <p:nvPr/>
        </p:nvSpPr>
        <p:spPr>
          <a:xfrm>
            <a:off x="319596" y="6124303"/>
            <a:ext cx="8762260" cy="584775"/>
          </a:xfrm>
          <a:prstGeom prst="rect">
            <a:avLst/>
          </a:prstGeom>
          <a:noFill/>
        </p:spPr>
        <p:txBody>
          <a:bodyPr wrap="square" rtlCol="0">
            <a:spAutoFit/>
          </a:bodyPr>
          <a:lstStyle/>
          <a:p>
            <a:pPr algn="ctr"/>
            <a:r>
              <a:rPr lang="en-US" sz="3200" b="1" i="1" dirty="0"/>
              <a:t>Not growing and producing fruit is not acceptable</a:t>
            </a:r>
          </a:p>
        </p:txBody>
      </p:sp>
    </p:spTree>
    <p:extLst>
      <p:ext uri="{BB962C8B-B14F-4D97-AF65-F5344CB8AC3E}">
        <p14:creationId xmlns:p14="http://schemas.microsoft.com/office/powerpoint/2010/main" val="1966822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230830" y="72792"/>
            <a:ext cx="9144000" cy="707886"/>
          </a:xfrm>
          <a:prstGeom prst="rect">
            <a:avLst/>
          </a:prstGeom>
          <a:noFill/>
        </p:spPr>
        <p:txBody>
          <a:bodyPr wrap="square" rtlCol="0">
            <a:spAutoFit/>
          </a:bodyPr>
          <a:lstStyle/>
          <a:p>
            <a:r>
              <a:rPr lang="en-US" sz="4000" b="1" dirty="0"/>
              <a:t>There Are Some Things That Don’t Change</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924499"/>
            <a:ext cx="7333488"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t>Jesus</a:t>
            </a:r>
          </a:p>
          <a:p>
            <a:pPr marL="800100" lvl="1" indent="-342900">
              <a:buFont typeface="Courier New" panose="02070309020205020404" pitchFamily="49" charset="0"/>
              <a:buChar char="o"/>
            </a:pPr>
            <a:r>
              <a:rPr lang="en-US" sz="2000" baseline="30000" dirty="0"/>
              <a:t>8 </a:t>
            </a:r>
            <a:r>
              <a:rPr lang="en-US" sz="2000" b="1" dirty="0"/>
              <a:t>Jesus Christ is the same</a:t>
            </a:r>
            <a:r>
              <a:rPr lang="en-US" sz="2000" dirty="0"/>
              <a:t> yesterday and today and </a:t>
            </a:r>
            <a:r>
              <a:rPr lang="en-US" sz="2000" b="1" dirty="0"/>
              <a:t>forever</a:t>
            </a:r>
            <a:r>
              <a:rPr lang="en-US" sz="2000" dirty="0"/>
              <a:t>.</a:t>
            </a:r>
          </a:p>
          <a:p>
            <a:pPr lvl="1" algn="r"/>
            <a:r>
              <a:rPr lang="en-US" sz="2000" dirty="0"/>
              <a:t>Hebrews 13:8</a:t>
            </a:r>
          </a:p>
          <a:p>
            <a:pPr lvl="1" algn="r"/>
            <a:endParaRPr lang="en-US" sz="2000" dirty="0"/>
          </a:p>
          <a:p>
            <a:pPr marL="346075" lvl="1" indent="-346075">
              <a:buFont typeface="Arial" panose="020B0604020202020204" pitchFamily="34" charset="0"/>
              <a:buChar char="•"/>
            </a:pPr>
            <a:r>
              <a:rPr lang="en-US" sz="2400" dirty="0"/>
              <a:t>God</a:t>
            </a:r>
          </a:p>
          <a:p>
            <a:pPr marL="803275" lvl="2" indent="-346075">
              <a:buFont typeface="Courier New" panose="02070309020205020404" pitchFamily="49" charset="0"/>
              <a:buChar char="o"/>
            </a:pPr>
            <a:r>
              <a:rPr lang="en-US" sz="2000" baseline="30000" dirty="0"/>
              <a:t>6</a:t>
            </a:r>
            <a:r>
              <a:rPr lang="en-US" sz="2000" dirty="0"/>
              <a:t> For </a:t>
            </a:r>
            <a:r>
              <a:rPr lang="en-US" sz="2000" b="1" dirty="0"/>
              <a:t>I the LORD do not change</a:t>
            </a:r>
            <a:r>
              <a:rPr lang="en-US" sz="2000" dirty="0"/>
              <a:t>; therefore you, O children of Jacob, are not consumed.</a:t>
            </a:r>
          </a:p>
          <a:p>
            <a:pPr marL="457200" lvl="2" algn="r"/>
            <a:r>
              <a:rPr lang="en-US" sz="2000" dirty="0"/>
              <a:t>Malachi 3:6</a:t>
            </a:r>
          </a:p>
          <a:p>
            <a:pPr marL="457200" lvl="2" algn="r"/>
            <a:endParaRPr lang="en-US" sz="2000" dirty="0"/>
          </a:p>
          <a:p>
            <a:pPr marL="346075" lvl="2" indent="-346075">
              <a:buFont typeface="Arial" panose="020B0604020202020204" pitchFamily="34" charset="0"/>
              <a:buChar char="•"/>
            </a:pPr>
            <a:r>
              <a:rPr lang="en-US" sz="2400" dirty="0"/>
              <a:t>God’s Word</a:t>
            </a:r>
          </a:p>
          <a:p>
            <a:pPr marL="803275" lvl="3" indent="-346075">
              <a:buFont typeface="Courier New" panose="02070309020205020404" pitchFamily="49" charset="0"/>
              <a:buChar char="o"/>
            </a:pPr>
            <a:r>
              <a:rPr lang="en-US" sz="2000" baseline="30000" dirty="0"/>
              <a:t>24</a:t>
            </a:r>
            <a:r>
              <a:rPr lang="en-US" sz="2000" dirty="0"/>
              <a:t> for "All flesh is like grass and all its glory like the flower of grass. The grass withers, and the flower falls, </a:t>
            </a:r>
            <a:r>
              <a:rPr lang="en-US" sz="2000" baseline="30000" dirty="0"/>
              <a:t>25</a:t>
            </a:r>
            <a:r>
              <a:rPr lang="en-US" sz="2000" dirty="0"/>
              <a:t> but </a:t>
            </a:r>
            <a:r>
              <a:rPr lang="en-US" sz="2000" b="1" dirty="0"/>
              <a:t>the word of the Lord remains forever.</a:t>
            </a:r>
            <a:r>
              <a:rPr lang="en-US" sz="2000" dirty="0"/>
              <a:t>" And this word is the good news that was preached to you.</a:t>
            </a:r>
          </a:p>
          <a:p>
            <a:pPr marL="457200" lvl="3" algn="r"/>
            <a:r>
              <a:rPr lang="en-US" sz="2000" dirty="0"/>
              <a:t>I Peter 1:24-25</a:t>
            </a:r>
          </a:p>
        </p:txBody>
      </p:sp>
      <p:sp>
        <p:nvSpPr>
          <p:cNvPr id="6" name="TextBox 5">
            <a:extLst>
              <a:ext uri="{FF2B5EF4-FFF2-40B4-BE49-F238E27FC236}">
                <a16:creationId xmlns:a16="http://schemas.microsoft.com/office/drawing/2014/main" id="{A9816115-2062-3FE5-F0B2-E9FB57DE6846}"/>
              </a:ext>
            </a:extLst>
          </p:cNvPr>
          <p:cNvSpPr txBox="1"/>
          <p:nvPr/>
        </p:nvSpPr>
        <p:spPr>
          <a:xfrm>
            <a:off x="408194" y="6142065"/>
            <a:ext cx="8327612" cy="584775"/>
          </a:xfrm>
          <a:prstGeom prst="rect">
            <a:avLst/>
          </a:prstGeom>
          <a:noFill/>
        </p:spPr>
        <p:txBody>
          <a:bodyPr wrap="square" rtlCol="0">
            <a:spAutoFit/>
          </a:bodyPr>
          <a:lstStyle/>
          <a:p>
            <a:pPr algn="ctr"/>
            <a:r>
              <a:rPr lang="en-US" sz="3200" b="1" i="1" dirty="0"/>
              <a:t>God’s promises and expectations do not change</a:t>
            </a:r>
          </a:p>
        </p:txBody>
      </p:sp>
    </p:spTree>
    <p:extLst>
      <p:ext uri="{BB962C8B-B14F-4D97-AF65-F5344CB8AC3E}">
        <p14:creationId xmlns:p14="http://schemas.microsoft.com/office/powerpoint/2010/main" val="1094361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levision, screen, monitor, orange&#10;&#10;Description automatically generated">
            <a:extLst>
              <a:ext uri="{FF2B5EF4-FFF2-40B4-BE49-F238E27FC236}">
                <a16:creationId xmlns:a16="http://schemas.microsoft.com/office/drawing/2014/main" id="{C9CA418B-9743-44C9-A1BA-0E5AA0EC7D69}"/>
              </a:ext>
            </a:extLst>
          </p:cNvPr>
          <p:cNvPicPr>
            <a:picLocks noChangeAspect="1"/>
          </p:cNvPicPr>
          <p:nvPr/>
        </p:nvPicPr>
        <p:blipFill rotWithShape="1">
          <a:blip r:embed="rId2">
            <a:extLst>
              <a:ext uri="{28A0092B-C50C-407E-A947-70E740481C1C}">
                <a14:useLocalDpi xmlns:a14="http://schemas.microsoft.com/office/drawing/2010/main" val="0"/>
              </a:ext>
            </a:extLst>
          </a:blip>
          <a:srcRect l="53895" t="13271" r="27581" b="14754"/>
          <a:stretch/>
        </p:blipFill>
        <p:spPr>
          <a:xfrm>
            <a:off x="-502920" y="0"/>
            <a:ext cx="2097024" cy="6866556"/>
          </a:xfrm>
          <a:prstGeom prst="rect">
            <a:avLst/>
          </a:prstGeom>
        </p:spPr>
      </p:pic>
      <p:sp>
        <p:nvSpPr>
          <p:cNvPr id="2" name="TextBox 1">
            <a:extLst>
              <a:ext uri="{FF2B5EF4-FFF2-40B4-BE49-F238E27FC236}">
                <a16:creationId xmlns:a16="http://schemas.microsoft.com/office/drawing/2014/main" id="{A8927CF6-73B6-F349-29A3-540F67E23C1C}"/>
              </a:ext>
            </a:extLst>
          </p:cNvPr>
          <p:cNvSpPr txBox="1"/>
          <p:nvPr/>
        </p:nvSpPr>
        <p:spPr>
          <a:xfrm>
            <a:off x="-230830" y="72792"/>
            <a:ext cx="9144000" cy="707886"/>
          </a:xfrm>
          <a:prstGeom prst="rect">
            <a:avLst/>
          </a:prstGeom>
          <a:noFill/>
        </p:spPr>
        <p:txBody>
          <a:bodyPr wrap="square" rtlCol="0">
            <a:spAutoFit/>
          </a:bodyPr>
          <a:lstStyle/>
          <a:p>
            <a:pPr algn="ctr"/>
            <a:r>
              <a:rPr lang="en-US" sz="4000" b="1" dirty="0"/>
              <a:t>There is a Reward for Being Faithful</a:t>
            </a:r>
          </a:p>
        </p:txBody>
      </p:sp>
      <p:sp>
        <p:nvSpPr>
          <p:cNvPr id="3" name="TextBox 2">
            <a:extLst>
              <a:ext uri="{FF2B5EF4-FFF2-40B4-BE49-F238E27FC236}">
                <a16:creationId xmlns:a16="http://schemas.microsoft.com/office/drawing/2014/main" id="{73606F31-9FC1-5AE0-6C09-70EA5A6908F7}"/>
              </a:ext>
            </a:extLst>
          </p:cNvPr>
          <p:cNvSpPr txBox="1"/>
          <p:nvPr/>
        </p:nvSpPr>
        <p:spPr>
          <a:xfrm>
            <a:off x="1402318" y="1439404"/>
            <a:ext cx="7333488" cy="3600986"/>
          </a:xfrm>
          <a:prstGeom prst="rect">
            <a:avLst/>
          </a:prstGeom>
          <a:noFill/>
        </p:spPr>
        <p:txBody>
          <a:bodyPr wrap="square" rtlCol="0">
            <a:spAutoFit/>
          </a:bodyPr>
          <a:lstStyle/>
          <a:p>
            <a:pPr marL="342900" indent="-342900">
              <a:buFont typeface="Arial" panose="020B0604020202020204" pitchFamily="34" charset="0"/>
              <a:buChar char="•"/>
            </a:pPr>
            <a:r>
              <a:rPr lang="en-US" sz="2400" dirty="0"/>
              <a:t>Job was rewarded for staying faithful</a:t>
            </a:r>
          </a:p>
          <a:p>
            <a:pPr marL="800100" lvl="1" indent="-342900">
              <a:buFont typeface="Courier New" panose="02070309020205020404" pitchFamily="49" charset="0"/>
              <a:buChar char="o"/>
            </a:pPr>
            <a:r>
              <a:rPr lang="en-US" sz="2000" baseline="30000" dirty="0"/>
              <a:t>12 </a:t>
            </a:r>
            <a:r>
              <a:rPr lang="en-US" sz="2000" dirty="0"/>
              <a:t>And the LORD blessed the latter days of Job more than his beginning. And he had 14,000 sheep, 6,000 camels, 1,000 yoke of oxen, and 1,000 female donkeys</a:t>
            </a:r>
            <a:r>
              <a:rPr lang="en-US" sz="2000" b="1" dirty="0"/>
              <a:t>.</a:t>
            </a:r>
          </a:p>
          <a:p>
            <a:pPr lvl="1" algn="r"/>
            <a:r>
              <a:rPr lang="en-US" sz="2000" dirty="0"/>
              <a:t>Job 42:12</a:t>
            </a:r>
          </a:p>
          <a:p>
            <a:pPr lvl="1" algn="r"/>
            <a:endParaRPr lang="en-US" sz="2000" dirty="0"/>
          </a:p>
          <a:p>
            <a:pPr marL="346075" lvl="1" indent="-346075">
              <a:buFont typeface="Arial" panose="020B0604020202020204" pitchFamily="34" charset="0"/>
              <a:buChar char="•"/>
            </a:pPr>
            <a:r>
              <a:rPr lang="en-US" sz="2400" dirty="0"/>
              <a:t>God will reward us as well</a:t>
            </a:r>
          </a:p>
          <a:p>
            <a:pPr marL="803275" lvl="2" indent="-346075">
              <a:buFont typeface="Courier New" panose="02070309020205020404" pitchFamily="49" charset="0"/>
              <a:buChar char="o"/>
            </a:pPr>
            <a:r>
              <a:rPr lang="en-US" sz="2000" baseline="30000" dirty="0"/>
              <a:t>12</a:t>
            </a:r>
            <a:r>
              <a:rPr lang="en-US" sz="2000" dirty="0"/>
              <a:t> Blessed is the man who remains steadfast under trial, for when he has stood the test he will receive the crown of life, which God has promised to those who love him.</a:t>
            </a:r>
          </a:p>
          <a:p>
            <a:pPr marL="457200" lvl="2" algn="r"/>
            <a:r>
              <a:rPr lang="en-US" sz="2000" dirty="0"/>
              <a:t>James 1:12</a:t>
            </a:r>
          </a:p>
        </p:txBody>
      </p:sp>
    </p:spTree>
    <p:extLst>
      <p:ext uri="{BB962C8B-B14F-4D97-AF65-F5344CB8AC3E}">
        <p14:creationId xmlns:p14="http://schemas.microsoft.com/office/powerpoint/2010/main" val="89466346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1916</TotalTime>
  <Words>1314</Words>
  <Application>Microsoft Office PowerPoint</Application>
  <PresentationFormat>On-screen Show (4:3)</PresentationFormat>
  <Paragraphs>73</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Courier New</vt:lpstr>
      <vt:lpstr>Georgia</vt:lpstr>
      <vt:lpstr>Georgia Pro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Kavitha</dc:creator>
  <cp:lastModifiedBy>Hetrick, Mark</cp:lastModifiedBy>
  <cp:revision>6</cp:revision>
  <dcterms:created xsi:type="dcterms:W3CDTF">2020-10-14T05:46:25Z</dcterms:created>
  <dcterms:modified xsi:type="dcterms:W3CDTF">2024-10-05T21:34:11Z</dcterms:modified>
</cp:coreProperties>
</file>