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88" r:id="rId2"/>
    <p:sldId id="289" r:id="rId3"/>
    <p:sldId id="291" r:id="rId4"/>
    <p:sldId id="290" r:id="rId5"/>
    <p:sldId id="256" r:id="rId6"/>
    <p:sldId id="284" r:id="rId7"/>
    <p:sldId id="286" r:id="rId8"/>
    <p:sldId id="258" r:id="rId9"/>
    <p:sldId id="259" r:id="rId10"/>
    <p:sldId id="260" r:id="rId11"/>
    <p:sldId id="261" r:id="rId12"/>
    <p:sldId id="262" r:id="rId13"/>
    <p:sldId id="263" r:id="rId14"/>
    <p:sldId id="28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80" r:id="rId29"/>
    <p:sldId id="279" r:id="rId30"/>
    <p:sldId id="292" r:id="rId31"/>
    <p:sldId id="293" r:id="rId32"/>
    <p:sldId id="281" r:id="rId33"/>
    <p:sldId id="282" r:id="rId3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45" d="100"/>
          <a:sy n="45" d="100"/>
        </p:scale>
        <p:origin x="-126" y="-14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448B07-2C06-4CF2-8E91-F7385E71E2CB}" type="datetimeFigureOut">
              <a:rPr lang="en-US" smtClean="0"/>
              <a:pPr/>
              <a:t>8/14/2024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54908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smtClean="0"/>
              <a:pPr/>
              <a:t>8/14/2024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20274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DDD67DAC-232D-4042-B5C0-E64770A42A28}" type="datetimeFigureOut">
              <a:rPr lang="en-US" smtClean="0"/>
              <a:pPr/>
              <a:t>8/14/2024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42875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smtClean="0"/>
              <a:pPr/>
              <a:t>8/14/2024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3802429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smtClean="0"/>
              <a:pPr/>
              <a:t>8/14/2024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88690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smtClean="0"/>
              <a:pPr/>
              <a:t>8/14/2024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61685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smtClean="0"/>
              <a:pPr/>
              <a:t>8/14/2024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673937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8827A6-8947-4115-8D9E-E89B1EC0518D}" type="datetimeFigureOut">
              <a:rPr lang="en-US" smtClean="0"/>
              <a:pPr/>
              <a:t>8/14/2024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277155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460A6F-F31A-4CA3-B222-0B3C224FF998}" type="datetimeFigureOut">
              <a:rPr lang="en-US" smtClean="0"/>
              <a:pPr/>
              <a:t>8/14/2024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358200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smtClean="0"/>
              <a:pPr/>
              <a:t>8/14/2024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758576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smtClean="0"/>
              <a:pPr/>
              <a:t>8/14/2024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413961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8A1663-7765-4EF4-B97F-A02E70C6265E}" type="datetimeFigureOut">
              <a:rPr lang="en-US" smtClean="0"/>
              <a:pPr/>
              <a:t>8/14/2024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 xmlns:p14="http://schemas.microsoft.com/office/powerpoint/2010/main" val="135445320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kern="1200" cap="none" baseline="0">
          <a:blipFill>
            <a:blip r:embed="rId15">
              <a:extLst>
                <a:ext uri="{28A0092B-C50C-407E-A947-70E740481C1C}">
                  <a14:useLocalDpi xmlns=""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6.wdp"/><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 xmlns:a16="http://schemas.microsoft.com/office/drawing/2014/main" id="{C977AFBA-A686-4EAF-9A7C-0D2F1C0CA4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33" name="Rectangle 1032">
            <a:extLst>
              <a:ext uri="{FF2B5EF4-FFF2-40B4-BE49-F238E27FC236}">
                <a16:creationId xmlns="" xmlns:a16="http://schemas.microsoft.com/office/drawing/2014/main" id="{1416FE69-D6A9-45F6-BDB8-E92D42B863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28A0092B-C50C-407E-A947-70E740481C1C}">
                  <a14:useLocalDpi xmlns=""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 xmlns:a16="http://schemas.microsoft.com/office/drawing/2014/main" id="{B690AA42-8665-4734-A104-CCBB37092EB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25F8FA5-AFF3-65DB-5FA1-D0E02D95CD71}"/>
              </a:ext>
            </a:extLst>
          </p:cNvPr>
          <p:cNvSpPr>
            <a:spLocks noGrp="1"/>
          </p:cNvSpPr>
          <p:nvPr>
            <p:ph type="ctrTitle"/>
          </p:nvPr>
        </p:nvSpPr>
        <p:spPr>
          <a:xfrm>
            <a:off x="6729999" y="473820"/>
            <a:ext cx="4615180" cy="3736099"/>
          </a:xfrm>
        </p:spPr>
        <p:txBody>
          <a:bodyPr anchor="ctr">
            <a:normAutofit/>
          </a:bodyPr>
          <a:lstStyle/>
          <a:p>
            <a:pPr algn="ctr"/>
            <a:r>
              <a:rPr lang="en-US" sz="7400" dirty="0">
                <a:solidFill>
                  <a:schemeClr val="accent1">
                    <a:lumMod val="75000"/>
                  </a:schemeClr>
                </a:solidFill>
                <a:effectLst>
                  <a:outerShdw blurRad="38100" dist="38100" dir="2700000" algn="tl">
                    <a:srgbClr val="000000">
                      <a:alpha val="43137"/>
                    </a:srgbClr>
                  </a:outerShdw>
                </a:effectLst>
              </a:rPr>
              <a:t>Paul’s Magnum Opus</a:t>
            </a:r>
          </a:p>
        </p:txBody>
      </p:sp>
      <p:sp>
        <p:nvSpPr>
          <p:cNvPr id="3" name="Subtitle 2">
            <a:extLst>
              <a:ext uri="{FF2B5EF4-FFF2-40B4-BE49-F238E27FC236}">
                <a16:creationId xmlns="" xmlns:a16="http://schemas.microsoft.com/office/drawing/2014/main" id="{86A3FCA6-EBEF-39B6-83CF-1AAA97F329D4}"/>
              </a:ext>
            </a:extLst>
          </p:cNvPr>
          <p:cNvSpPr>
            <a:spLocks noGrp="1"/>
          </p:cNvSpPr>
          <p:nvPr>
            <p:ph type="subTitle" idx="1"/>
          </p:nvPr>
        </p:nvSpPr>
        <p:spPr>
          <a:xfrm>
            <a:off x="6408406" y="4250260"/>
            <a:ext cx="5149595" cy="668769"/>
          </a:xfrm>
        </p:spPr>
        <p:txBody>
          <a:bodyPr>
            <a:noAutofit/>
          </a:bodyPr>
          <a:lstStyle/>
          <a:p>
            <a:pPr algn="ctr"/>
            <a:r>
              <a:rPr lang="en-US" sz="3600" i="1" dirty="0">
                <a:solidFill>
                  <a:schemeClr val="accent1">
                    <a:lumMod val="75000"/>
                  </a:schemeClr>
                </a:solidFill>
                <a:effectLst>
                  <a:outerShdw blurRad="38100" dist="38100" dir="2700000" algn="tl">
                    <a:srgbClr val="000000">
                      <a:alpha val="43137"/>
                    </a:srgbClr>
                  </a:outerShdw>
                </a:effectLst>
                <a:latin typeface="+mj-lt"/>
              </a:rPr>
              <a:t>Epistle of Romans</a:t>
            </a:r>
          </a:p>
        </p:txBody>
      </p:sp>
      <p:pic>
        <p:nvPicPr>
          <p:cNvPr id="1026" name="Picture 2" descr="How Paul Coped With Hard Times – By Milton Hook">
            <a:extLst>
              <a:ext uri="{FF2B5EF4-FFF2-40B4-BE49-F238E27FC236}">
                <a16:creationId xmlns="" xmlns:a16="http://schemas.microsoft.com/office/drawing/2014/main" id="{67CA6777-8E6B-3FBF-862D-BA6A197CD16C}"/>
              </a:ext>
            </a:extLst>
          </p:cNvPr>
          <p:cNvPicPr>
            <a:picLocks noChangeAspect="1" noChangeArrowheads="1"/>
          </p:cNvPicPr>
          <p:nvPr/>
        </p:nvPicPr>
        <p:blipFill rotWithShape="1">
          <a:blip r:embed="rId3">
            <a:extLst>
              <a:ext uri="{28A0092B-C50C-407E-A947-70E740481C1C}">
                <a14:useLocalDpi xmlns="" xmlns:a14="http://schemas.microsoft.com/office/drawing/2010/main" val="0"/>
              </a:ext>
            </a:extLst>
          </a:blip>
          <a:srcRect r="-1" b="3712"/>
          <a:stretch/>
        </p:blipFill>
        <p:spPr bwMode="auto">
          <a:xfrm>
            <a:off x="633999" y="1054100"/>
            <a:ext cx="5462001" cy="4382677"/>
          </a:xfrm>
          <a:prstGeom prst="rect">
            <a:avLst/>
          </a:prstGeom>
          <a:extLst>
            <a:ext uri="{909E8E84-426E-40DD-AFC4-6F175D3DCCD1}">
              <a14:hiddenFill xmlns="" xmlns:a14="http://schemas.microsoft.com/office/drawing/2010/main">
                <a:solidFill>
                  <a:srgbClr val="FFFFFF"/>
                </a:solidFill>
              </a14:hiddenFill>
            </a:ext>
          </a:extLst>
        </p:spPr>
      </p:pic>
      <p:sp>
        <p:nvSpPr>
          <p:cNvPr id="1037" name="Rectangle 1036">
            <a:extLst>
              <a:ext uri="{FF2B5EF4-FFF2-40B4-BE49-F238E27FC236}">
                <a16:creationId xmlns="" xmlns:a16="http://schemas.microsoft.com/office/drawing/2014/main" id="{E1089FB5-9D7C-4462-9E99-1B324AC29B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28A0092B-C50C-407E-A947-70E740481C1C}">
                  <a14:useLocalDpi xmlns=""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9" name="Group 1038">
            <a:extLst>
              <a:ext uri="{FF2B5EF4-FFF2-40B4-BE49-F238E27FC236}">
                <a16:creationId xmlns="" xmlns:a16="http://schemas.microsoft.com/office/drawing/2014/main" id="{BC6F7530-F73A-4281-BCBC-979C59783A7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6920" y="5257800"/>
            <a:ext cx="1080904" cy="1080902"/>
            <a:chOff x="9685338" y="4460675"/>
            <a:chExt cx="1080904" cy="1080902"/>
          </a:xfrm>
        </p:grpSpPr>
        <p:sp>
          <p:nvSpPr>
            <p:cNvPr id="1040" name="Oval 1039">
              <a:extLst>
                <a:ext uri="{FF2B5EF4-FFF2-40B4-BE49-F238E27FC236}">
                  <a16:creationId xmlns="" xmlns:a16="http://schemas.microsoft.com/office/drawing/2014/main" id="{4FA9A092-2982-4859-897D-EA6E3C0AA28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41" name="Oval 1040">
              <a:extLst>
                <a:ext uri="{FF2B5EF4-FFF2-40B4-BE49-F238E27FC236}">
                  <a16:creationId xmlns="" xmlns:a16="http://schemas.microsoft.com/office/drawing/2014/main" id="{E906658A-2D78-4C75-A4FE-BC8A1CC3567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 xmlns:p14="http://schemas.microsoft.com/office/powerpoint/2010/main" val="3292831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chaikovsky, Pyotr Il'yich - Classical Music">
            <a:extLst>
              <a:ext uri="{FF2B5EF4-FFF2-40B4-BE49-F238E27FC236}">
                <a16:creationId xmlns="" xmlns:a16="http://schemas.microsoft.com/office/drawing/2014/main" id="{DB35246D-E518-CB37-0A5B-91BEDCBB9BD8}"/>
              </a:ext>
            </a:extLst>
          </p:cNvPr>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5860" r="-1" b="-1"/>
          <a:stretch/>
        </p:blipFill>
        <p:spPr bwMode="auto">
          <a:xfrm>
            <a:off x="1" y="10"/>
            <a:ext cx="6066502" cy="6857989"/>
          </a:xfrm>
          <a:prstGeom prst="rect">
            <a:avLst/>
          </a:prstGeom>
          <a:noFill/>
          <a:extLst>
            <a:ext uri="{909E8E84-426E-40DD-AFC4-6F175D3DCCD1}">
              <a14:hiddenFill xmlns="" xmlns:a14="http://schemas.microsoft.com/office/drawing/2010/main">
                <a:solidFill>
                  <a:srgbClr val="FFFFFF"/>
                </a:solidFill>
              </a14:hiddenFill>
            </a:ext>
          </a:extLst>
        </p:spPr>
      </p:pic>
      <p:sp>
        <p:nvSpPr>
          <p:cNvPr id="2055" name="Rectangle 2054">
            <a:extLst>
              <a:ext uri="{FF2B5EF4-FFF2-40B4-BE49-F238E27FC236}">
                <a16:creationId xmlns="" xmlns:a16="http://schemas.microsoft.com/office/drawing/2014/main" id="{8C4EA0CB-817F-4705-860A-1632125EC7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66502" y="0"/>
            <a:ext cx="6125497" cy="6857999"/>
          </a:xfrm>
          <a:prstGeom prst="rect">
            <a:avLst/>
          </a:prstGeom>
          <a:blipFill dpi="0" rotWithShape="1">
            <a:blip r:embed="rId3">
              <a:alphaModFix amt="60000"/>
              <a:lum bright="70000" contrast="-70000"/>
              <a:extLs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72F84DC-74DA-34E3-A92F-2F3826EAD51C}"/>
              </a:ext>
            </a:extLst>
          </p:cNvPr>
          <p:cNvSpPr>
            <a:spLocks noGrp="1"/>
          </p:cNvSpPr>
          <p:nvPr>
            <p:ph type="title"/>
          </p:nvPr>
        </p:nvSpPr>
        <p:spPr>
          <a:xfrm>
            <a:off x="5457372" y="252404"/>
            <a:ext cx="5299586" cy="1609344"/>
          </a:xfrm>
          <a:ln>
            <a:noFill/>
          </a:ln>
        </p:spPr>
        <p:txBody>
          <a:bodyPr>
            <a:normAutofit/>
          </a:bodyPr>
          <a:lstStyle/>
          <a:p>
            <a:pPr algn="ctr"/>
            <a:r>
              <a:rPr lang="en-US" sz="4000" dirty="0">
                <a:solidFill>
                  <a:schemeClr val="accent1">
                    <a:lumMod val="75000"/>
                  </a:schemeClr>
                </a:solidFill>
                <a:effectLst>
                  <a:outerShdw blurRad="38100" dist="38100" dir="2700000" algn="tl">
                    <a:srgbClr val="000000">
                      <a:alpha val="43137"/>
                    </a:srgbClr>
                  </a:outerShdw>
                </a:effectLst>
              </a:rPr>
              <a:t>Tchaikovsky’s 1812 Overture</a:t>
            </a:r>
          </a:p>
        </p:txBody>
      </p:sp>
      <p:grpSp>
        <p:nvGrpSpPr>
          <p:cNvPr id="2057" name="Group 2056">
            <a:extLst>
              <a:ext uri="{FF2B5EF4-FFF2-40B4-BE49-F238E27FC236}">
                <a16:creationId xmlns="" xmlns:a16="http://schemas.microsoft.com/office/drawing/2014/main" id="{D375E0AD-E718-4EE0-BA3D-496A7C5E361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1401725" y="6229681"/>
            <a:ext cx="457200" cy="457200"/>
            <a:chOff x="11361456" y="6195813"/>
            <a:chExt cx="548640" cy="548640"/>
          </a:xfrm>
        </p:grpSpPr>
        <p:sp>
          <p:nvSpPr>
            <p:cNvPr id="2058" name="Oval 2057">
              <a:extLst>
                <a:ext uri="{FF2B5EF4-FFF2-40B4-BE49-F238E27FC236}">
                  <a16:creationId xmlns="" xmlns:a16="http://schemas.microsoft.com/office/drawing/2014/main" id="{EAD86D46-DFEB-48BD-AAD3-F56155CB92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59" name="Oval 2058">
              <a:extLst>
                <a:ext uri="{FF2B5EF4-FFF2-40B4-BE49-F238E27FC236}">
                  <a16:creationId xmlns="" xmlns:a16="http://schemas.microsoft.com/office/drawing/2014/main" id="{8E9AADDA-24F7-40FF-B2DC-649C2D13A11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2054" name="Picture 6" descr="Quaker Puffed Rice: Shot from Guns! | Playing in the World Game">
            <a:extLst>
              <a:ext uri="{FF2B5EF4-FFF2-40B4-BE49-F238E27FC236}">
                <a16:creationId xmlns="" xmlns:a16="http://schemas.microsoft.com/office/drawing/2014/main" id="{FB45A95C-1CD8-9EAF-32CC-B89F94C40689}"/>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8824686" y="3276281"/>
            <a:ext cx="2322285" cy="32734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075137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 xmlns:a16="http://schemas.microsoft.com/office/drawing/2014/main" id="{8C4EA0CB-817F-4705-860A-1632125EC7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72F84DC-74DA-34E3-A92F-2F3826EAD51C}"/>
              </a:ext>
            </a:extLst>
          </p:cNvPr>
          <p:cNvSpPr>
            <a:spLocks noGrp="1"/>
          </p:cNvSpPr>
          <p:nvPr>
            <p:ph type="title"/>
          </p:nvPr>
        </p:nvSpPr>
        <p:spPr>
          <a:xfrm>
            <a:off x="6559339" y="61495"/>
            <a:ext cx="5299586" cy="1609344"/>
          </a:xfrm>
          <a:ln>
            <a:noFill/>
          </a:ln>
        </p:spPr>
        <p:txBody>
          <a:bodyPr>
            <a:normAutofit/>
          </a:bodyPr>
          <a:lstStyle/>
          <a:p>
            <a:pPr algn="ctr"/>
            <a:r>
              <a:rPr lang="en-US" sz="4000" dirty="0">
                <a:solidFill>
                  <a:schemeClr val="accent1">
                    <a:lumMod val="75000"/>
                  </a:schemeClr>
                </a:solidFill>
                <a:effectLst>
                  <a:outerShdw blurRad="38100" dist="38100" dir="2700000" algn="tl">
                    <a:srgbClr val="000000">
                      <a:alpha val="43137"/>
                    </a:srgbClr>
                  </a:outerShdw>
                </a:effectLst>
              </a:rPr>
              <a:t>Paul’s 57 Overture</a:t>
            </a:r>
          </a:p>
        </p:txBody>
      </p:sp>
      <p:grpSp>
        <p:nvGrpSpPr>
          <p:cNvPr id="2057" name="Group 2056">
            <a:extLst>
              <a:ext uri="{FF2B5EF4-FFF2-40B4-BE49-F238E27FC236}">
                <a16:creationId xmlns="" xmlns:a16="http://schemas.microsoft.com/office/drawing/2014/main" id="{D375E0AD-E718-4EE0-BA3D-496A7C5E361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1401725" y="6229681"/>
            <a:ext cx="457200" cy="457200"/>
            <a:chOff x="11361456" y="6195813"/>
            <a:chExt cx="548640" cy="548640"/>
          </a:xfrm>
        </p:grpSpPr>
        <p:sp>
          <p:nvSpPr>
            <p:cNvPr id="2058" name="Oval 2057">
              <a:extLst>
                <a:ext uri="{FF2B5EF4-FFF2-40B4-BE49-F238E27FC236}">
                  <a16:creationId xmlns="" xmlns:a16="http://schemas.microsoft.com/office/drawing/2014/main" id="{EAD86D46-DFEB-48BD-AAD3-F56155CB92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59" name="Oval 2058">
              <a:extLst>
                <a:ext uri="{FF2B5EF4-FFF2-40B4-BE49-F238E27FC236}">
                  <a16:creationId xmlns="" xmlns:a16="http://schemas.microsoft.com/office/drawing/2014/main" id="{8E9AADDA-24F7-40FF-B2DC-649C2D13A11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4100" name="Picture 4" descr="letter from the apostle paul&quot; - Playground">
            <a:extLst>
              <a:ext uri="{FF2B5EF4-FFF2-40B4-BE49-F238E27FC236}">
                <a16:creationId xmlns="" xmlns:a16="http://schemas.microsoft.com/office/drawing/2014/main" id="{5B4C4E50-8C3B-71DD-13D4-822B38E1F2E0}"/>
              </a:ext>
            </a:extLst>
          </p:cNvPr>
          <p:cNvPicPr>
            <a:picLocks noChangeAspect="1" noChangeArrowheads="1"/>
          </p:cNvPicPr>
          <p:nvPr/>
        </p:nvPicPr>
        <p:blipFill>
          <a:blip r:embed="rId4">
            <a:extLst>
              <a:ext uri="{BEBA8EAE-BF5A-486C-A8C5-ECC9F3942E4B}">
                <a14:imgProps xmlns="" xmlns:a14="http://schemas.microsoft.com/office/drawing/2010/main">
                  <a14:imgLayer r:embed="rId5">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0" y="-47490"/>
            <a:ext cx="6559339"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7AA2B1B2-559A-2A90-942C-04F6BA1E2A6E}"/>
              </a:ext>
            </a:extLst>
          </p:cNvPr>
          <p:cNvSpPr/>
          <p:nvPr/>
        </p:nvSpPr>
        <p:spPr>
          <a:xfrm rot="20378059">
            <a:off x="6746307" y="2727639"/>
            <a:ext cx="5041765"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cap="none" spc="0" dirty="0">
                <a:ln/>
                <a:solidFill>
                  <a:schemeClr val="accent1">
                    <a:lumMod val="75000"/>
                  </a:schemeClr>
                </a:solidFill>
                <a:effectLst>
                  <a:outerShdw blurRad="38100" dist="38100" dir="2700000" algn="tl">
                    <a:srgbClr val="000000">
                      <a:alpha val="43137"/>
                    </a:srgbClr>
                  </a:outerShdw>
                </a:effectLst>
              </a:rPr>
              <a:t>Romans</a:t>
            </a:r>
          </a:p>
        </p:txBody>
      </p:sp>
    </p:spTree>
    <p:extLst>
      <p:ext uri="{BB962C8B-B14F-4D97-AF65-F5344CB8AC3E}">
        <p14:creationId xmlns="" xmlns:p14="http://schemas.microsoft.com/office/powerpoint/2010/main" val="36460684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Fireworks Images - Free Download on Freepik">
            <a:extLst>
              <a:ext uri="{FF2B5EF4-FFF2-40B4-BE49-F238E27FC236}">
                <a16:creationId xmlns="" xmlns:a16="http://schemas.microsoft.com/office/drawing/2014/main" id="{C022B63A-297E-6E29-DF79-6ED1DEB0FB23}"/>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255221"/>
            <a:ext cx="12192000" cy="811322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184484B2-AA72-EF46-DC41-E899B7B19F8C}"/>
              </a:ext>
            </a:extLst>
          </p:cNvPr>
          <p:cNvSpPr>
            <a:spLocks noGrp="1"/>
          </p:cNvSpPr>
          <p:nvPr>
            <p:ph type="title"/>
          </p:nvPr>
        </p:nvSpPr>
        <p:spPr>
          <a:xfrm>
            <a:off x="1577848" y="5390460"/>
            <a:ext cx="10058400" cy="1609344"/>
          </a:xfrm>
        </p:spPr>
        <p:txBody>
          <a:bodyPr>
            <a:normAutofit/>
          </a:bodyPr>
          <a:lstStyle/>
          <a:p>
            <a:pPr algn="ctr"/>
            <a:r>
              <a:rPr lang="en-US" sz="2800" dirty="0">
                <a:solidFill>
                  <a:schemeClr val="bg1"/>
                </a:solidFill>
                <a:effectLst>
                  <a:outerShdw blurRad="38100" dist="38100" dir="2700000" algn="tl">
                    <a:srgbClr val="000000">
                      <a:alpha val="43137"/>
                    </a:srgbClr>
                  </a:outerShdw>
                </a:effectLst>
              </a:rPr>
              <a:t>Romans 8 – The Finale</a:t>
            </a:r>
          </a:p>
        </p:txBody>
      </p:sp>
    </p:spTree>
    <p:extLst>
      <p:ext uri="{BB962C8B-B14F-4D97-AF65-F5344CB8AC3E}">
        <p14:creationId xmlns="" xmlns:p14="http://schemas.microsoft.com/office/powerpoint/2010/main" val="1162312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 xmlns:a16="http://schemas.microsoft.com/office/drawing/2014/main" id="{578BB25B-4DBD-4E4F-B100-10994DEA02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7" name="Rectangle 2056">
            <a:extLst>
              <a:ext uri="{FF2B5EF4-FFF2-40B4-BE49-F238E27FC236}">
                <a16:creationId xmlns="" xmlns:a16="http://schemas.microsoft.com/office/drawing/2014/main" id="{7E7D9064-D7BB-499C-8F3F-85A7D3672D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 xmlns:a16="http://schemas.microsoft.com/office/drawing/2014/main" id="{3A31763C-2356-4307-A8D0-248B51CE21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5B299702-93D6-4CE0-9EB6-48F196B14EB5}"/>
              </a:ext>
            </a:extLst>
          </p:cNvPr>
          <p:cNvSpPr>
            <a:spLocks noGrp="1"/>
          </p:cNvSpPr>
          <p:nvPr>
            <p:ph type="ctrTitle"/>
          </p:nvPr>
        </p:nvSpPr>
        <p:spPr>
          <a:xfrm>
            <a:off x="4928017" y="1225108"/>
            <a:ext cx="6057144" cy="3357976"/>
          </a:xfrm>
        </p:spPr>
        <p:txBody>
          <a:bodyPr>
            <a:normAutofit/>
          </a:bodyPr>
          <a:lstStyle/>
          <a:p>
            <a:pPr algn="ctr"/>
            <a:r>
              <a:rPr lang="en-US" sz="8000" dirty="0">
                <a:solidFill>
                  <a:schemeClr val="accent1">
                    <a:lumMod val="75000"/>
                  </a:schemeClr>
                </a:solidFill>
                <a:effectLst>
                  <a:outerShdw blurRad="38100" dist="38100" dir="2700000" algn="tl">
                    <a:srgbClr val="000000">
                      <a:alpha val="43137"/>
                    </a:srgbClr>
                  </a:outerShdw>
                </a:effectLst>
              </a:rPr>
              <a:t>Romans 8:31-39</a:t>
            </a:r>
            <a:endParaRPr lang="es-MX" sz="8000" dirty="0">
              <a:solidFill>
                <a:schemeClr val="accent1">
                  <a:lumMod val="75000"/>
                </a:schemeClr>
              </a:solidFill>
              <a:effectLst>
                <a:outerShdw blurRad="38100" dist="38100" dir="2700000" algn="tl">
                  <a:srgbClr val="000000">
                    <a:alpha val="43137"/>
                  </a:srgbClr>
                </a:outerShdw>
              </a:effectLst>
            </a:endParaRPr>
          </a:p>
        </p:txBody>
      </p:sp>
      <p:sp>
        <p:nvSpPr>
          <p:cNvPr id="3" name="Subtitle 2">
            <a:extLst>
              <a:ext uri="{FF2B5EF4-FFF2-40B4-BE49-F238E27FC236}">
                <a16:creationId xmlns="" xmlns:a16="http://schemas.microsoft.com/office/drawing/2014/main" id="{FBDFFA8A-D29D-43B8-A7E9-C0761DDD03EF}"/>
              </a:ext>
            </a:extLst>
          </p:cNvPr>
          <p:cNvSpPr>
            <a:spLocks noGrp="1"/>
          </p:cNvSpPr>
          <p:nvPr>
            <p:ph type="subTitle" idx="1"/>
          </p:nvPr>
        </p:nvSpPr>
        <p:spPr>
          <a:xfrm>
            <a:off x="4831132" y="4220564"/>
            <a:ext cx="6440710" cy="1390848"/>
          </a:xfrm>
        </p:spPr>
        <p:txBody>
          <a:bodyPr>
            <a:normAutofit/>
          </a:bodyPr>
          <a:lstStyle/>
          <a:p>
            <a:pPr algn="ctr"/>
            <a:r>
              <a:rPr lang="en-US" sz="3200" dirty="0">
                <a:effectLst>
                  <a:outerShdw blurRad="38100" dist="38100" dir="2700000" algn="tl">
                    <a:srgbClr val="000000">
                      <a:alpha val="43137"/>
                    </a:srgbClr>
                  </a:outerShdw>
                </a:effectLst>
                <a:latin typeface="+mj-lt"/>
              </a:rPr>
              <a:t>12 Questions</a:t>
            </a:r>
            <a:br>
              <a:rPr lang="en-US" sz="3200" dirty="0">
                <a:effectLst>
                  <a:outerShdw blurRad="38100" dist="38100" dir="2700000" algn="tl">
                    <a:srgbClr val="000000">
                      <a:alpha val="43137"/>
                    </a:srgbClr>
                  </a:outerShdw>
                </a:effectLst>
                <a:latin typeface="+mj-lt"/>
              </a:rPr>
            </a:br>
            <a:r>
              <a:rPr lang="en-US" sz="3200" dirty="0">
                <a:effectLst>
                  <a:outerShdw blurRad="38100" dist="38100" dir="2700000" algn="tl">
                    <a:srgbClr val="000000">
                      <a:alpha val="43137"/>
                    </a:srgbClr>
                  </a:outerShdw>
                </a:effectLst>
                <a:latin typeface="+mj-lt"/>
              </a:rPr>
              <a:t>Every Saint Must Answer</a:t>
            </a:r>
            <a:endParaRPr lang="en-US" sz="3200" dirty="0">
              <a:effectLst>
                <a:outerShdw blurRad="38100" dist="38100" dir="2700000" algn="tl">
                  <a:srgbClr val="000000">
                    <a:alpha val="43137"/>
                  </a:srgbClr>
                </a:outerShdw>
              </a:effectLst>
            </a:endParaRPr>
          </a:p>
          <a:p>
            <a:endParaRPr lang="en-US" sz="2000" b="1" dirty="0"/>
          </a:p>
        </p:txBody>
      </p:sp>
      <p:pic>
        <p:nvPicPr>
          <p:cNvPr id="2050" name="Picture 2" descr="If God Is For Us Phone Wallpaper | Romans 8:31, Romans 8, Romans 8 28">
            <a:extLst>
              <a:ext uri="{FF2B5EF4-FFF2-40B4-BE49-F238E27FC236}">
                <a16:creationId xmlns="" xmlns:a16="http://schemas.microsoft.com/office/drawing/2014/main" id="{8061EC4E-BCE1-4162-B6E8-CFA3796B1C78}"/>
              </a:ext>
            </a:extLst>
          </p:cNvPr>
          <p:cNvPicPr>
            <a:picLocks noChangeAspect="1" noChangeArrowheads="1"/>
          </p:cNvPicPr>
          <p:nvPr/>
        </p:nvPicPr>
        <p:blipFill rotWithShape="1">
          <a:blip r:embed="rId4">
            <a:extLst>
              <a:ext uri="{28A0092B-C50C-407E-A947-70E740481C1C}">
                <a14:useLocalDpi xmlns="" xmlns:a14="http://schemas.microsoft.com/office/drawing/2010/main" val="0"/>
              </a:ext>
            </a:extLst>
          </a:blip>
          <a:srcRect t="14227" r="2" b="16609"/>
          <a:stretch/>
        </p:blipFill>
        <p:spPr bwMode="auto">
          <a:xfrm>
            <a:off x="0" y="-39467"/>
            <a:ext cx="4641336" cy="685800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2061" name="Rectangle 2060">
            <a:extLst>
              <a:ext uri="{FF2B5EF4-FFF2-40B4-BE49-F238E27FC236}">
                <a16:creationId xmlns="" xmlns:a16="http://schemas.microsoft.com/office/drawing/2014/main" id="{3F5464F3-A9F2-4B5F-8202-B10B704323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 xmlns:a14="http://schemas.microsoft.com/office/drawing/2010/main">
                    <a14:imgLayer r:embed="rId3">
                      <a14:imgEffect>
                        <a14:sharpenSoften amount="61000"/>
                      </a14:imgEffect>
                    </a14:imgLayer>
                  </a14:imgProps>
                </a:ext>
                <a:ext uri="{28A0092B-C50C-407E-A947-70E740481C1C}">
                  <a14:useLocalDpi xmlns=""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3" name="Group 2062">
            <a:extLst>
              <a:ext uri="{FF2B5EF4-FFF2-40B4-BE49-F238E27FC236}">
                <a16:creationId xmlns="" xmlns:a16="http://schemas.microsoft.com/office/drawing/2014/main" id="{EC79E9A4-961E-4C91-81D3-C635EBF97717}"/>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6920" y="5257800"/>
            <a:ext cx="1080904" cy="1080902"/>
            <a:chOff x="9685338" y="4460675"/>
            <a:chExt cx="1080904" cy="1080902"/>
          </a:xfrm>
        </p:grpSpPr>
        <p:sp>
          <p:nvSpPr>
            <p:cNvPr id="2064" name="Oval 2063">
              <a:extLst>
                <a:ext uri="{FF2B5EF4-FFF2-40B4-BE49-F238E27FC236}">
                  <a16:creationId xmlns="" xmlns:a16="http://schemas.microsoft.com/office/drawing/2014/main" id="{2D8AC53A-96F9-4B3F-9E17-0F9FAAC27B2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65" name="Oval 2064">
              <a:extLst>
                <a:ext uri="{FF2B5EF4-FFF2-40B4-BE49-F238E27FC236}">
                  <a16:creationId xmlns="" xmlns:a16="http://schemas.microsoft.com/office/drawing/2014/main" id="{55D97F20-0E0D-41EB-B87E-ADD535E8564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Rectangle 3">
            <a:extLst>
              <a:ext uri="{FF2B5EF4-FFF2-40B4-BE49-F238E27FC236}">
                <a16:creationId xmlns="" xmlns:a16="http://schemas.microsoft.com/office/drawing/2014/main" id="{8F05E2F5-F277-6C4A-D7F9-FFCFF7520C74}"/>
              </a:ext>
            </a:extLst>
          </p:cNvPr>
          <p:cNvSpPr/>
          <p:nvPr/>
        </p:nvSpPr>
        <p:spPr>
          <a:xfrm>
            <a:off x="406400" y="1654629"/>
            <a:ext cx="1291771" cy="28228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21C096C8-80C9-DCD7-2AB0-8B2B3E5651D9}"/>
              </a:ext>
            </a:extLst>
          </p:cNvPr>
          <p:cNvSpPr/>
          <p:nvPr/>
        </p:nvSpPr>
        <p:spPr>
          <a:xfrm>
            <a:off x="406400" y="5312026"/>
            <a:ext cx="1291771" cy="28228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18460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 xmlns:a16="http://schemas.microsoft.com/office/drawing/2014/main" id="{E3EFD864-FD7B-0BE2-4677-81F3C110CBE2}"/>
              </a:ext>
            </a:extLst>
          </p:cNvPr>
          <p:cNvPicPr>
            <a:picLocks noChangeAspect="1" noChangeArrowheads="1"/>
          </p:cNvPicPr>
          <p:nvPr/>
        </p:nvPicPr>
        <p:blipFill rotWithShape="1">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t="1173" r="-2" b="7978"/>
          <a:stretch/>
        </p:blipFill>
        <p:spPr bwMode="auto">
          <a:xfrm>
            <a:off x="3343" y="10"/>
            <a:ext cx="7548923" cy="6857990"/>
          </a:xfrm>
          <a:prstGeom prst="rect">
            <a:avLst/>
          </a:prstGeom>
          <a:noFill/>
          <a:extLst>
            <a:ext uri="{909E8E84-426E-40DD-AFC4-6F175D3DCCD1}">
              <a14:hiddenFill xmlns="" xmlns:a14="http://schemas.microsoft.com/office/drawing/2010/main">
                <a:solidFill>
                  <a:srgbClr val="FFFFFF"/>
                </a:solidFill>
              </a14:hiddenFill>
            </a:ext>
          </a:extLst>
        </p:spPr>
      </p:pic>
      <p:sp>
        <p:nvSpPr>
          <p:cNvPr id="1031" name="Rectangle 1030">
            <a:extLst>
              <a:ext uri="{FF2B5EF4-FFF2-40B4-BE49-F238E27FC236}">
                <a16:creationId xmlns="" xmlns:a16="http://schemas.microsoft.com/office/drawing/2014/main" id="{E3884964-73BC-4492-9C4B-01BD487C1E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52266" y="0"/>
            <a:ext cx="4639734" cy="6857999"/>
          </a:xfrm>
          <a:prstGeom prst="rect">
            <a:avLst/>
          </a:prstGeom>
          <a:blipFill dpi="0" rotWithShape="1">
            <a:blip r:embed="rId4">
              <a:alphaModFix amt="60000"/>
              <a:lum bright="70000" contrast="-70000"/>
              <a:extLst>
                <a:ext uri="{BEBA8EAE-BF5A-486C-A8C5-ECC9F3942E4B}">
                  <a14:imgProps xmlns="" xmlns:a14="http://schemas.microsoft.com/office/drawing/2010/main">
                    <a14:imgLayer r:embed="rId5">
                      <a14:imgEffect>
                        <a14:sharpenSoften amount="61000"/>
                      </a14:imgEffect>
                    </a14:imgLayer>
                  </a14:imgProps>
                </a:ext>
                <a:ext uri="{28A0092B-C50C-407E-A947-70E740481C1C}">
                  <a14:useLocalDpi xmlns=""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2FAFD4E-7CAF-CB20-6E86-652C125059B0}"/>
              </a:ext>
            </a:extLst>
          </p:cNvPr>
          <p:cNvSpPr>
            <a:spLocks noGrp="1"/>
          </p:cNvSpPr>
          <p:nvPr>
            <p:ph type="title"/>
          </p:nvPr>
        </p:nvSpPr>
        <p:spPr>
          <a:xfrm>
            <a:off x="7883611" y="484632"/>
            <a:ext cx="3816775" cy="1609344"/>
          </a:xfrm>
          <a:ln>
            <a:noFill/>
          </a:ln>
        </p:spPr>
        <p:txBody>
          <a:bodyPr>
            <a:normAutofit/>
          </a:bodyPr>
          <a:lstStyle/>
          <a:p>
            <a:pPr algn="ctr"/>
            <a:r>
              <a:rPr lang="en-US" dirty="0">
                <a:solidFill>
                  <a:srgbClr val="C00000"/>
                </a:solidFill>
                <a:effectLst>
                  <a:outerShdw blurRad="38100" dist="38100" dir="2700000" algn="tl">
                    <a:srgbClr val="000000">
                      <a:alpha val="43137"/>
                    </a:srgbClr>
                  </a:outerShdw>
                </a:effectLst>
              </a:rPr>
              <a:t>Paul &amp; Me</a:t>
            </a:r>
          </a:p>
        </p:txBody>
      </p:sp>
      <p:sp>
        <p:nvSpPr>
          <p:cNvPr id="3" name="Content Placeholder 2">
            <a:extLst>
              <a:ext uri="{FF2B5EF4-FFF2-40B4-BE49-F238E27FC236}">
                <a16:creationId xmlns="" xmlns:a16="http://schemas.microsoft.com/office/drawing/2014/main" id="{8C3AB7FF-C837-2442-678E-BFBFB2BC5245}"/>
              </a:ext>
            </a:extLst>
          </p:cNvPr>
          <p:cNvSpPr>
            <a:spLocks noGrp="1"/>
          </p:cNvSpPr>
          <p:nvPr>
            <p:ph idx="1"/>
          </p:nvPr>
        </p:nvSpPr>
        <p:spPr>
          <a:xfrm>
            <a:off x="7883611" y="2121408"/>
            <a:ext cx="3816774" cy="4050792"/>
          </a:xfrm>
        </p:spPr>
        <p:txBody>
          <a:bodyPr>
            <a:normAutofit/>
          </a:bodyPr>
          <a:lstStyle/>
          <a:p>
            <a:r>
              <a:rPr lang="en-US" sz="2800" dirty="0">
                <a:latin typeface="+mj-lt"/>
              </a:rPr>
              <a:t>If this man could talk to us today</a:t>
            </a:r>
            <a:br>
              <a:rPr lang="en-US" sz="2800" dirty="0">
                <a:latin typeface="+mj-lt"/>
              </a:rPr>
            </a:br>
            <a:endParaRPr lang="en-US" sz="2800" dirty="0">
              <a:latin typeface="+mj-lt"/>
            </a:endParaRPr>
          </a:p>
          <a:p>
            <a:r>
              <a:rPr lang="en-US" sz="2800" dirty="0">
                <a:latin typeface="+mj-lt"/>
              </a:rPr>
              <a:t>Ask 12 Questions</a:t>
            </a:r>
            <a:br>
              <a:rPr lang="en-US" sz="2800" dirty="0">
                <a:latin typeface="+mj-lt"/>
              </a:rPr>
            </a:br>
            <a:endParaRPr lang="en-US" sz="2800" dirty="0">
              <a:latin typeface="+mj-lt"/>
            </a:endParaRPr>
          </a:p>
          <a:p>
            <a:r>
              <a:rPr lang="en-US" sz="2800" dirty="0">
                <a:latin typeface="+mj-lt"/>
              </a:rPr>
              <a:t>Answer me!</a:t>
            </a:r>
          </a:p>
        </p:txBody>
      </p:sp>
      <p:grpSp>
        <p:nvGrpSpPr>
          <p:cNvPr id="1033" name="Group 1032">
            <a:extLst>
              <a:ext uri="{FF2B5EF4-FFF2-40B4-BE49-F238E27FC236}">
                <a16:creationId xmlns="" xmlns:a16="http://schemas.microsoft.com/office/drawing/2014/main" id="{CCC59035-11A0-4F69-86CA-B9E9251919F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1401725" y="6229681"/>
            <a:ext cx="457200" cy="457200"/>
            <a:chOff x="11361456" y="6195813"/>
            <a:chExt cx="548640" cy="548640"/>
          </a:xfrm>
        </p:grpSpPr>
        <p:sp>
          <p:nvSpPr>
            <p:cNvPr id="1034" name="Oval 1033">
              <a:extLst>
                <a:ext uri="{FF2B5EF4-FFF2-40B4-BE49-F238E27FC236}">
                  <a16:creationId xmlns="" xmlns:a16="http://schemas.microsoft.com/office/drawing/2014/main" id="{33BAE490-B91A-418F-A7AB-68EB822F42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35" name="Oval 1034">
              <a:extLst>
                <a:ext uri="{FF2B5EF4-FFF2-40B4-BE49-F238E27FC236}">
                  <a16:creationId xmlns="" xmlns:a16="http://schemas.microsoft.com/office/drawing/2014/main" id="{8DB05369-8B7F-486A-A4F1-F37A0DFB930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 xmlns:p14="http://schemas.microsoft.com/office/powerpoint/2010/main" val="1247587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558799" y="-199008"/>
            <a:ext cx="7333165" cy="1609344"/>
          </a:xfrm>
        </p:spPr>
        <p:txBody>
          <a:bodyPr/>
          <a:lstStyle/>
          <a:p>
            <a:r>
              <a:rPr lang="en-US" b="1" dirty="0">
                <a:solidFill>
                  <a:srgbClr val="00B0F0"/>
                </a:solidFill>
                <a:effectLst>
                  <a:outerShdw blurRad="38100" dist="38100" dir="2700000" algn="tl">
                    <a:srgbClr val="000000">
                      <a:alpha val="43137"/>
                    </a:srgbClr>
                  </a:outerShdw>
                </a:effectLst>
              </a:rPr>
              <a:t>12 Critical Questions</a:t>
            </a:r>
            <a:endParaRPr lang="es-MX" b="1" dirty="0">
              <a:solidFill>
                <a:srgbClr val="00B0F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443356" y="2486537"/>
            <a:ext cx="11569991" cy="4050792"/>
          </a:xfrm>
        </p:spPr>
        <p:txBody>
          <a:bodyPr>
            <a:normAutofit/>
          </a:bodyPr>
          <a:lstStyle/>
          <a:p>
            <a:pPr marL="457200" indent="-457200">
              <a:buFont typeface="+mj-lt"/>
              <a:buAutoNum type="arabicPeriod"/>
            </a:pPr>
            <a:r>
              <a:rPr lang="en-US" sz="2800" b="1" i="1" u="sng" dirty="0">
                <a:solidFill>
                  <a:srgbClr val="C00000"/>
                </a:solidFill>
                <a:effectLst>
                  <a:outerShdw blurRad="38100" dist="38100" dir="2700000" algn="tl">
                    <a:srgbClr val="000000">
                      <a:alpha val="43137"/>
                    </a:srgbClr>
                  </a:outerShdw>
                </a:effectLst>
                <a:latin typeface="+mj-lt"/>
              </a:rPr>
              <a:t>What</a:t>
            </a:r>
            <a:r>
              <a:rPr lang="en-US" sz="2800" b="1" dirty="0">
                <a:effectLst>
                  <a:outerShdw blurRad="38100" dist="38100" dir="2700000" algn="tl">
                    <a:srgbClr val="000000">
                      <a:alpha val="43137"/>
                    </a:srgbClr>
                  </a:outerShdw>
                </a:effectLst>
                <a:latin typeface="+mj-lt"/>
              </a:rPr>
              <a:t> then shall we say to </a:t>
            </a:r>
            <a:r>
              <a:rPr lang="en-US" sz="2800" b="1" i="1" u="sng" dirty="0">
                <a:effectLst>
                  <a:outerShdw blurRad="38100" dist="38100" dir="2700000" algn="tl">
                    <a:srgbClr val="000000">
                      <a:alpha val="43137"/>
                    </a:srgbClr>
                  </a:outerShdw>
                </a:effectLst>
                <a:latin typeface="+mj-lt"/>
              </a:rPr>
              <a:t>these things </a:t>
            </a:r>
            <a:r>
              <a:rPr lang="en-US" sz="2800" b="1" dirty="0">
                <a:effectLst>
                  <a:outerShdw blurRad="38100" dist="38100" dir="2700000" algn="tl">
                    <a:srgbClr val="000000">
                      <a:alpha val="43137"/>
                    </a:srgbClr>
                  </a:outerShdw>
                </a:effectLst>
                <a:latin typeface="+mj-lt"/>
              </a:rPr>
              <a:t>?</a:t>
            </a:r>
            <a:br>
              <a:rPr lang="en-US" sz="2800" b="1" dirty="0">
                <a:effectLst>
                  <a:outerShdw blurRad="38100" dist="38100" dir="2700000" algn="tl">
                    <a:srgbClr val="000000">
                      <a:alpha val="43137"/>
                    </a:srgbClr>
                  </a:outerShdw>
                </a:effectLst>
                <a:latin typeface="+mj-lt"/>
              </a:rPr>
            </a:br>
            <a:r>
              <a:rPr lang="en-US" sz="1200" b="1" dirty="0">
                <a:effectLst>
                  <a:outerShdw blurRad="38100" dist="38100" dir="2700000" algn="tl">
                    <a:srgbClr val="000000">
                      <a:alpha val="43137"/>
                    </a:srgbClr>
                  </a:outerShdw>
                </a:effectLst>
                <a:latin typeface="+mj-lt"/>
              </a:rPr>
              <a:t>   </a:t>
            </a:r>
          </a:p>
          <a:p>
            <a:pPr marL="457200" indent="-457200">
              <a:buFont typeface="+mj-lt"/>
              <a:buAutoNum type="arabicPeriod"/>
            </a:pPr>
            <a:r>
              <a:rPr lang="en-US" sz="2800" b="1" i="1" u="sng" dirty="0">
                <a:solidFill>
                  <a:srgbClr val="C00000"/>
                </a:solidFill>
                <a:effectLst>
                  <a:outerShdw blurRad="38100" dist="38100" dir="2700000" algn="tl">
                    <a:srgbClr val="000000">
                      <a:alpha val="43137"/>
                    </a:srgbClr>
                  </a:outerShdw>
                </a:effectLst>
                <a:latin typeface="+mj-lt"/>
              </a:rPr>
              <a:t>Who</a:t>
            </a:r>
            <a:r>
              <a:rPr lang="en-US" sz="2800" b="1" dirty="0">
                <a:effectLst>
                  <a:outerShdw blurRad="38100" dist="38100" dir="2700000" algn="tl">
                    <a:srgbClr val="000000">
                      <a:alpha val="43137"/>
                    </a:srgbClr>
                  </a:outerShdw>
                </a:effectLst>
                <a:latin typeface="+mj-lt"/>
              </a:rPr>
              <a:t> can be against us (if God is for us)? </a:t>
            </a:r>
            <a:br>
              <a:rPr lang="en-US" sz="2800" b="1" dirty="0">
                <a:effectLst>
                  <a:outerShdw blurRad="38100" dist="38100" dir="2700000" algn="tl">
                    <a:srgbClr val="000000">
                      <a:alpha val="43137"/>
                    </a:srgbClr>
                  </a:outerShdw>
                </a:effectLst>
                <a:latin typeface="+mj-lt"/>
              </a:rPr>
            </a:br>
            <a:r>
              <a:rPr lang="en-US" sz="1200" b="1" dirty="0">
                <a:effectLst>
                  <a:outerShdw blurRad="38100" dist="38100" dir="2700000" algn="tl">
                    <a:srgbClr val="000000">
                      <a:alpha val="43137"/>
                    </a:srgbClr>
                  </a:outerShdw>
                </a:effectLst>
                <a:latin typeface="+mj-lt"/>
              </a:rPr>
              <a:t> </a:t>
            </a:r>
            <a:endParaRPr lang="en-US" sz="2800" b="1" dirty="0">
              <a:effectLst>
                <a:outerShdw blurRad="38100" dist="38100" dir="2700000" algn="tl">
                  <a:srgbClr val="000000">
                    <a:alpha val="43137"/>
                  </a:srgbClr>
                </a:outerShdw>
              </a:effectLst>
              <a:latin typeface="+mj-lt"/>
            </a:endParaRPr>
          </a:p>
          <a:p>
            <a:pPr marL="457200" indent="-457200">
              <a:buFont typeface="+mj-lt"/>
              <a:buAutoNum type="arabicPeriod"/>
            </a:pPr>
            <a:r>
              <a:rPr lang="en-US" sz="2800" b="1" i="1" u="sng" dirty="0">
                <a:solidFill>
                  <a:srgbClr val="C00000"/>
                </a:solidFill>
                <a:effectLst>
                  <a:outerShdw blurRad="38100" dist="38100" dir="2700000" algn="tl">
                    <a:srgbClr val="000000">
                      <a:alpha val="43137"/>
                    </a:srgbClr>
                  </a:outerShdw>
                </a:effectLst>
                <a:latin typeface="+mj-lt"/>
              </a:rPr>
              <a:t>How</a:t>
            </a:r>
            <a:r>
              <a:rPr lang="en-US" sz="2800" b="1" dirty="0">
                <a:effectLst>
                  <a:outerShdw blurRad="38100" dist="38100" dir="2700000" algn="tl">
                    <a:srgbClr val="000000">
                      <a:alpha val="43137"/>
                    </a:srgbClr>
                  </a:outerShdw>
                </a:effectLst>
                <a:latin typeface="+mj-lt"/>
              </a:rPr>
              <a:t> shall He not with Christ freely give us all things?</a:t>
            </a:r>
            <a:br>
              <a:rPr lang="en-US" sz="2800" b="1" dirty="0">
                <a:effectLst>
                  <a:outerShdw blurRad="38100" dist="38100" dir="2700000" algn="tl">
                    <a:srgbClr val="000000">
                      <a:alpha val="43137"/>
                    </a:srgbClr>
                  </a:outerShdw>
                </a:effectLst>
                <a:latin typeface="+mj-lt"/>
              </a:rPr>
            </a:br>
            <a:r>
              <a:rPr lang="en-US" sz="1200" b="1" dirty="0">
                <a:effectLst>
                  <a:outerShdw blurRad="38100" dist="38100" dir="2700000" algn="tl">
                    <a:srgbClr val="000000">
                      <a:alpha val="43137"/>
                    </a:srgbClr>
                  </a:outerShdw>
                </a:effectLst>
                <a:latin typeface="+mj-lt"/>
              </a:rPr>
              <a:t> </a:t>
            </a:r>
            <a:endParaRPr lang="en-US" sz="1400" b="1" dirty="0">
              <a:effectLst>
                <a:outerShdw blurRad="38100" dist="38100" dir="2700000" algn="tl">
                  <a:srgbClr val="000000">
                    <a:alpha val="43137"/>
                  </a:srgbClr>
                </a:outerShdw>
              </a:effectLst>
              <a:latin typeface="+mj-lt"/>
            </a:endParaRPr>
          </a:p>
          <a:p>
            <a:pPr marL="457200" indent="-457200">
              <a:buFont typeface="+mj-lt"/>
              <a:buAutoNum type="arabicPeriod"/>
            </a:pPr>
            <a:r>
              <a:rPr lang="en-US" sz="2800" b="1" i="1" u="sng" dirty="0">
                <a:solidFill>
                  <a:srgbClr val="C00000"/>
                </a:solidFill>
                <a:effectLst>
                  <a:outerShdw blurRad="38100" dist="38100" dir="2700000" algn="tl">
                    <a:srgbClr val="000000">
                      <a:alpha val="43137"/>
                    </a:srgbClr>
                  </a:outerShdw>
                </a:effectLst>
                <a:latin typeface="+mj-lt"/>
              </a:rPr>
              <a:t>Who</a:t>
            </a:r>
            <a:r>
              <a:rPr lang="en-US" sz="2800" b="1" dirty="0">
                <a:effectLst>
                  <a:outerShdw blurRad="38100" dist="38100" dir="2700000" algn="tl">
                    <a:srgbClr val="000000">
                      <a:alpha val="43137"/>
                    </a:srgbClr>
                  </a:outerShdw>
                </a:effectLst>
                <a:latin typeface="+mj-lt"/>
              </a:rPr>
              <a:t> shall bring a charge against God’s elect?</a:t>
            </a:r>
            <a:br>
              <a:rPr lang="en-US" sz="2800" b="1" dirty="0">
                <a:effectLst>
                  <a:outerShdw blurRad="38100" dist="38100" dir="2700000" algn="tl">
                    <a:srgbClr val="000000">
                      <a:alpha val="43137"/>
                    </a:srgbClr>
                  </a:outerShdw>
                </a:effectLst>
                <a:latin typeface="+mj-lt"/>
              </a:rPr>
            </a:br>
            <a:r>
              <a:rPr lang="en-US" sz="1200" b="1" dirty="0">
                <a:effectLst>
                  <a:outerShdw blurRad="38100" dist="38100" dir="2700000" algn="tl">
                    <a:srgbClr val="000000">
                      <a:alpha val="43137"/>
                    </a:srgbClr>
                  </a:outerShdw>
                </a:effectLst>
                <a:latin typeface="+mj-lt"/>
              </a:rPr>
              <a:t> </a:t>
            </a:r>
            <a:endParaRPr lang="en-US" sz="2800" b="1" dirty="0">
              <a:effectLst>
                <a:outerShdw blurRad="38100" dist="38100" dir="2700000" algn="tl">
                  <a:srgbClr val="000000">
                    <a:alpha val="43137"/>
                  </a:srgbClr>
                </a:outerShdw>
              </a:effectLst>
              <a:latin typeface="+mj-lt"/>
            </a:endParaRPr>
          </a:p>
          <a:p>
            <a:pPr marL="457200" indent="-457200">
              <a:buFont typeface="+mj-lt"/>
              <a:buAutoNum type="arabicPeriod"/>
            </a:pPr>
            <a:r>
              <a:rPr lang="en-US" sz="2800" b="1" i="1" u="sng" dirty="0">
                <a:solidFill>
                  <a:srgbClr val="C00000"/>
                </a:solidFill>
                <a:effectLst>
                  <a:outerShdw blurRad="38100" dist="38100" dir="2700000" algn="tl">
                    <a:srgbClr val="000000">
                      <a:alpha val="43137"/>
                    </a:srgbClr>
                  </a:outerShdw>
                </a:effectLst>
                <a:latin typeface="+mj-lt"/>
              </a:rPr>
              <a:t>Who</a:t>
            </a:r>
            <a:r>
              <a:rPr lang="en-US" sz="2800" b="1" dirty="0">
                <a:effectLst>
                  <a:outerShdw blurRad="38100" dist="38100" dir="2700000" algn="tl">
                    <a:srgbClr val="000000">
                      <a:alpha val="43137"/>
                    </a:srgbClr>
                  </a:outerShdw>
                </a:effectLst>
                <a:latin typeface="+mj-lt"/>
              </a:rPr>
              <a:t> is he who condemns?</a:t>
            </a:r>
            <a:endParaRPr lang="es-MX" sz="2800" b="1" dirty="0">
              <a:effectLst>
                <a:outerShdw blurRad="38100" dist="38100" dir="2700000" algn="tl">
                  <a:srgbClr val="000000">
                    <a:alpha val="43137"/>
                  </a:srgbClr>
                </a:outerShdw>
              </a:effectLst>
              <a:latin typeface="+mj-lt"/>
            </a:endParaRPr>
          </a:p>
        </p:txBody>
      </p:sp>
      <p:sp>
        <p:nvSpPr>
          <p:cNvPr id="5" name="TextBox 4">
            <a:extLst>
              <a:ext uri="{FF2B5EF4-FFF2-40B4-BE49-F238E27FC236}">
                <a16:creationId xmlns="" xmlns:a16="http://schemas.microsoft.com/office/drawing/2014/main" id="{43FEFCDF-55F3-482C-AD61-A18DC43B563B}"/>
              </a:ext>
            </a:extLst>
          </p:cNvPr>
          <p:cNvSpPr txBox="1"/>
          <p:nvPr/>
        </p:nvSpPr>
        <p:spPr>
          <a:xfrm>
            <a:off x="2178867" y="1180266"/>
            <a:ext cx="4323534" cy="646331"/>
          </a:xfrm>
          <a:prstGeom prst="rect">
            <a:avLst/>
          </a:prstGeom>
          <a:noFill/>
        </p:spPr>
        <p:txBody>
          <a:bodyPr wrap="square" rtlCol="0">
            <a:spAutoFit/>
          </a:bodyPr>
          <a:lstStyle/>
          <a:p>
            <a:r>
              <a:rPr lang="en-US" sz="3600" i="1" dirty="0">
                <a:effectLst>
                  <a:outerShdw blurRad="38100" dist="38100" dir="2700000" algn="tl">
                    <a:srgbClr val="000000">
                      <a:alpha val="43137"/>
                    </a:srgbClr>
                  </a:outerShdw>
                </a:effectLst>
                <a:latin typeface="+mj-lt"/>
              </a:rPr>
              <a:t>Romans 8:31-34</a:t>
            </a:r>
            <a:endParaRPr lang="es-MX" sz="3600" i="1" dirty="0">
              <a:effectLst>
                <a:outerShdw blurRad="38100" dist="38100" dir="2700000" algn="tl">
                  <a:srgbClr val="000000">
                    <a:alpha val="43137"/>
                  </a:srgbClr>
                </a:outerShdw>
              </a:effectLst>
              <a:latin typeface="+mj-lt"/>
            </a:endParaRPr>
          </a:p>
        </p:txBody>
      </p:sp>
      <p:pic>
        <p:nvPicPr>
          <p:cNvPr id="4098" name="Picture 2" descr="Download Question Mark, Question, Response. Royalty-Free ...">
            <a:extLst>
              <a:ext uri="{FF2B5EF4-FFF2-40B4-BE49-F238E27FC236}">
                <a16:creationId xmlns="" xmlns:a16="http://schemas.microsoft.com/office/drawing/2014/main" id="{F24769C4-1581-4AB7-F903-3849391335CD}"/>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082314" y="-125798"/>
            <a:ext cx="3258457" cy="325845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83317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2452914" y="-41593"/>
            <a:ext cx="7286171" cy="1609344"/>
          </a:xfrm>
        </p:spPr>
        <p:txBody>
          <a:bodyPr/>
          <a:lstStyle/>
          <a:p>
            <a:r>
              <a:rPr lang="en-US" b="1">
                <a:solidFill>
                  <a:srgbClr val="00B0F0"/>
                </a:solidFill>
                <a:effectLst>
                  <a:outerShdw blurRad="38100" dist="38100" dir="2700000" algn="tl">
                    <a:srgbClr val="000000">
                      <a:alpha val="43137"/>
                    </a:srgbClr>
                  </a:outerShdw>
                </a:effectLst>
              </a:rPr>
              <a:t>12 </a:t>
            </a:r>
            <a:r>
              <a:rPr lang="en-US" b="1" dirty="0">
                <a:solidFill>
                  <a:srgbClr val="00B0F0"/>
                </a:solidFill>
                <a:effectLst>
                  <a:outerShdw blurRad="38100" dist="38100" dir="2700000" algn="tl">
                    <a:srgbClr val="000000">
                      <a:alpha val="43137"/>
                    </a:srgbClr>
                  </a:outerShdw>
                </a:effectLst>
              </a:rPr>
              <a:t>Critical Questions</a:t>
            </a:r>
            <a:endParaRPr lang="es-MX" b="1" dirty="0">
              <a:solidFill>
                <a:srgbClr val="00B0F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96686" y="1829381"/>
            <a:ext cx="11596914" cy="4531505"/>
          </a:xfrm>
        </p:spPr>
        <p:txBody>
          <a:bodyPr>
            <a:normAutofit/>
          </a:bodyPr>
          <a:lstStyle/>
          <a:p>
            <a:pPr marL="0" indent="0">
              <a:buNone/>
            </a:pPr>
            <a:r>
              <a:rPr lang="en-US" sz="2800" b="1" i="1" u="sng" dirty="0">
                <a:solidFill>
                  <a:srgbClr val="C00000"/>
                </a:solidFill>
                <a:effectLst>
                  <a:outerShdw blurRad="38100" dist="38100" dir="2700000" algn="tl">
                    <a:srgbClr val="000000">
                      <a:alpha val="43137"/>
                    </a:srgbClr>
                  </a:outerShdw>
                </a:effectLst>
                <a:latin typeface="+mj-lt"/>
              </a:rPr>
              <a:t>Who</a:t>
            </a:r>
            <a:r>
              <a:rPr lang="en-US" sz="2800" b="1" dirty="0">
                <a:latin typeface="+mj-lt"/>
              </a:rPr>
              <a:t> shall separate us from the love of Christ? _______</a:t>
            </a:r>
          </a:p>
          <a:p>
            <a:pPr marL="0" indent="0">
              <a:buNone/>
            </a:pPr>
            <a:r>
              <a:rPr lang="en-US" sz="2800" b="1" dirty="0">
                <a:effectLst>
                  <a:outerShdw blurRad="38100" dist="38100" dir="2700000" algn="tl">
                    <a:srgbClr val="000000">
                      <a:alpha val="43137"/>
                    </a:srgbClr>
                  </a:outerShdw>
                </a:effectLst>
                <a:latin typeface="+mj-lt"/>
              </a:rPr>
              <a:t>6.  Shall</a:t>
            </a:r>
            <a:r>
              <a:rPr lang="en-US" sz="2800" b="1" dirty="0">
                <a:solidFill>
                  <a:schemeClr val="accent1">
                    <a:lumMod val="75000"/>
                  </a:schemeClr>
                </a:solidFill>
                <a:effectLst>
                  <a:outerShdw blurRad="38100" dist="38100" dir="2700000" algn="tl">
                    <a:srgbClr val="000000">
                      <a:alpha val="43137"/>
                    </a:srgbClr>
                  </a:outerShdw>
                </a:effectLst>
                <a:latin typeface="+mj-lt"/>
              </a:rPr>
              <a:t> </a:t>
            </a:r>
            <a:r>
              <a:rPr lang="en-US" sz="2800" b="1" i="1" u="sng" dirty="0">
                <a:solidFill>
                  <a:srgbClr val="C00000"/>
                </a:solidFill>
                <a:effectLst>
                  <a:outerShdw blurRad="38100" dist="38100" dir="2700000" algn="tl">
                    <a:srgbClr val="000000">
                      <a:alpha val="43137"/>
                    </a:srgbClr>
                  </a:outerShdw>
                </a:effectLst>
                <a:latin typeface="+mj-lt"/>
              </a:rPr>
              <a:t>Tribulation</a:t>
            </a:r>
            <a:r>
              <a:rPr lang="en-US" sz="2800" b="1" dirty="0">
                <a:solidFill>
                  <a:schemeClr val="accent1">
                    <a:lumMod val="75000"/>
                  </a:schemeClr>
                </a:solidFill>
                <a:effectLst>
                  <a:outerShdw blurRad="38100" dist="38100" dir="2700000" algn="tl">
                    <a:srgbClr val="000000">
                      <a:alpha val="43137"/>
                    </a:srgbClr>
                  </a:outerShdw>
                </a:effectLst>
                <a:latin typeface="+mj-lt"/>
              </a:rPr>
              <a:t> </a:t>
            </a:r>
            <a:r>
              <a:rPr lang="en-US" sz="2800" b="1" dirty="0">
                <a:effectLst>
                  <a:outerShdw blurRad="38100" dist="38100" dir="2700000" algn="tl">
                    <a:srgbClr val="000000">
                      <a:alpha val="43137"/>
                    </a:srgbClr>
                  </a:outerShdw>
                </a:effectLst>
                <a:latin typeface="+mj-lt"/>
              </a:rPr>
              <a:t>?</a:t>
            </a:r>
          </a:p>
          <a:p>
            <a:pPr marL="0" indent="0">
              <a:buNone/>
            </a:pPr>
            <a:r>
              <a:rPr lang="en-US" sz="2800" b="1" dirty="0">
                <a:effectLst>
                  <a:outerShdw blurRad="38100" dist="38100" dir="2700000" algn="tl">
                    <a:srgbClr val="000000">
                      <a:alpha val="43137"/>
                    </a:srgbClr>
                  </a:outerShdw>
                </a:effectLst>
                <a:latin typeface="+mj-lt"/>
              </a:rPr>
              <a:t>7.  Shall </a:t>
            </a:r>
            <a:r>
              <a:rPr lang="en-US" sz="2800" b="1" i="1" u="sng" dirty="0">
                <a:solidFill>
                  <a:srgbClr val="C00000"/>
                </a:solidFill>
                <a:effectLst>
                  <a:outerShdw blurRad="38100" dist="38100" dir="2700000" algn="tl">
                    <a:srgbClr val="000000">
                      <a:alpha val="43137"/>
                    </a:srgbClr>
                  </a:outerShdw>
                </a:effectLst>
                <a:latin typeface="+mj-lt"/>
              </a:rPr>
              <a:t>Distress</a:t>
            </a:r>
            <a:r>
              <a:rPr lang="en-US" sz="2800" b="1" dirty="0">
                <a:effectLst>
                  <a:outerShdw blurRad="38100" dist="38100" dir="2700000" algn="tl">
                    <a:srgbClr val="000000">
                      <a:alpha val="43137"/>
                    </a:srgbClr>
                  </a:outerShdw>
                </a:effectLst>
                <a:latin typeface="+mj-lt"/>
              </a:rPr>
              <a:t> ?</a:t>
            </a:r>
          </a:p>
          <a:p>
            <a:pPr marL="0" indent="0">
              <a:buNone/>
            </a:pPr>
            <a:r>
              <a:rPr lang="en-US" sz="2800" b="1" dirty="0">
                <a:effectLst>
                  <a:outerShdw blurRad="38100" dist="38100" dir="2700000" algn="tl">
                    <a:srgbClr val="000000">
                      <a:alpha val="43137"/>
                    </a:srgbClr>
                  </a:outerShdw>
                </a:effectLst>
                <a:latin typeface="+mj-lt"/>
              </a:rPr>
              <a:t>8.  Shall </a:t>
            </a:r>
            <a:r>
              <a:rPr lang="en-US" sz="2800" b="1" i="1" u="sng" dirty="0">
                <a:solidFill>
                  <a:srgbClr val="C00000"/>
                </a:solidFill>
                <a:effectLst>
                  <a:outerShdw blurRad="38100" dist="38100" dir="2700000" algn="tl">
                    <a:srgbClr val="000000">
                      <a:alpha val="43137"/>
                    </a:srgbClr>
                  </a:outerShdw>
                </a:effectLst>
                <a:latin typeface="+mj-lt"/>
              </a:rPr>
              <a:t>Persecution</a:t>
            </a:r>
            <a:r>
              <a:rPr lang="en-US" sz="2800" b="1" dirty="0">
                <a:effectLst>
                  <a:outerShdw blurRad="38100" dist="38100" dir="2700000" algn="tl">
                    <a:srgbClr val="000000">
                      <a:alpha val="43137"/>
                    </a:srgbClr>
                  </a:outerShdw>
                </a:effectLst>
                <a:latin typeface="+mj-lt"/>
              </a:rPr>
              <a:t> ?</a:t>
            </a:r>
          </a:p>
          <a:p>
            <a:pPr marL="0" indent="0">
              <a:buNone/>
            </a:pPr>
            <a:r>
              <a:rPr lang="en-US" sz="2800" b="1" dirty="0">
                <a:effectLst>
                  <a:outerShdw blurRad="38100" dist="38100" dir="2700000" algn="tl">
                    <a:srgbClr val="000000">
                      <a:alpha val="43137"/>
                    </a:srgbClr>
                  </a:outerShdw>
                </a:effectLst>
                <a:latin typeface="+mj-lt"/>
              </a:rPr>
              <a:t>9 Shall </a:t>
            </a:r>
            <a:r>
              <a:rPr lang="en-US" sz="2800" b="1" i="1" u="sng" dirty="0">
                <a:solidFill>
                  <a:srgbClr val="C00000"/>
                </a:solidFill>
                <a:effectLst>
                  <a:outerShdw blurRad="38100" dist="38100" dir="2700000" algn="tl">
                    <a:srgbClr val="000000">
                      <a:alpha val="43137"/>
                    </a:srgbClr>
                  </a:outerShdw>
                </a:effectLst>
                <a:latin typeface="+mj-lt"/>
              </a:rPr>
              <a:t>Famine</a:t>
            </a:r>
            <a:r>
              <a:rPr lang="en-US" sz="2800" b="1" dirty="0">
                <a:effectLst>
                  <a:outerShdw blurRad="38100" dist="38100" dir="2700000" algn="tl">
                    <a:srgbClr val="000000">
                      <a:alpha val="43137"/>
                    </a:srgbClr>
                  </a:outerShdw>
                </a:effectLst>
                <a:latin typeface="+mj-lt"/>
              </a:rPr>
              <a:t> ?</a:t>
            </a:r>
          </a:p>
          <a:p>
            <a:pPr marL="0" indent="0">
              <a:buNone/>
            </a:pPr>
            <a:r>
              <a:rPr lang="en-US" sz="2800" b="1" dirty="0">
                <a:effectLst>
                  <a:outerShdw blurRad="38100" dist="38100" dir="2700000" algn="tl">
                    <a:srgbClr val="000000">
                      <a:alpha val="43137"/>
                    </a:srgbClr>
                  </a:outerShdw>
                </a:effectLst>
                <a:latin typeface="+mj-lt"/>
              </a:rPr>
              <a:t>10 Shall </a:t>
            </a:r>
            <a:r>
              <a:rPr lang="en-US" sz="2800" b="1" i="1" u="sng" dirty="0">
                <a:solidFill>
                  <a:srgbClr val="C00000"/>
                </a:solidFill>
                <a:effectLst>
                  <a:outerShdw blurRad="38100" dist="38100" dir="2700000" algn="tl">
                    <a:srgbClr val="000000">
                      <a:alpha val="43137"/>
                    </a:srgbClr>
                  </a:outerShdw>
                </a:effectLst>
                <a:latin typeface="+mj-lt"/>
              </a:rPr>
              <a:t>Nakedness</a:t>
            </a:r>
            <a:r>
              <a:rPr lang="en-US" sz="2800" b="1" dirty="0">
                <a:effectLst>
                  <a:outerShdw blurRad="38100" dist="38100" dir="2700000" algn="tl">
                    <a:srgbClr val="000000">
                      <a:alpha val="43137"/>
                    </a:srgbClr>
                  </a:outerShdw>
                </a:effectLst>
                <a:latin typeface="+mj-lt"/>
              </a:rPr>
              <a:t> ?</a:t>
            </a:r>
          </a:p>
          <a:p>
            <a:pPr marL="0" indent="0">
              <a:buNone/>
            </a:pPr>
            <a:r>
              <a:rPr lang="en-US" sz="2800" b="1" dirty="0">
                <a:effectLst>
                  <a:outerShdw blurRad="38100" dist="38100" dir="2700000" algn="tl">
                    <a:srgbClr val="000000">
                      <a:alpha val="43137"/>
                    </a:srgbClr>
                  </a:outerShdw>
                </a:effectLst>
                <a:latin typeface="+mj-lt"/>
              </a:rPr>
              <a:t>11 Shall </a:t>
            </a:r>
            <a:r>
              <a:rPr lang="en-US" sz="2800" b="1" i="1" u="sng" dirty="0">
                <a:solidFill>
                  <a:srgbClr val="C00000"/>
                </a:solidFill>
                <a:effectLst>
                  <a:outerShdw blurRad="38100" dist="38100" dir="2700000" algn="tl">
                    <a:srgbClr val="000000">
                      <a:alpha val="43137"/>
                    </a:srgbClr>
                  </a:outerShdw>
                </a:effectLst>
                <a:latin typeface="+mj-lt"/>
              </a:rPr>
              <a:t>Perils</a:t>
            </a:r>
            <a:r>
              <a:rPr lang="en-US" sz="2800" b="1" dirty="0">
                <a:effectLst>
                  <a:outerShdw blurRad="38100" dist="38100" dir="2700000" algn="tl">
                    <a:srgbClr val="000000">
                      <a:alpha val="43137"/>
                    </a:srgbClr>
                  </a:outerShdw>
                </a:effectLst>
                <a:latin typeface="+mj-lt"/>
              </a:rPr>
              <a:t> ?</a:t>
            </a:r>
          </a:p>
          <a:p>
            <a:pPr marL="0" indent="0">
              <a:buNone/>
            </a:pPr>
            <a:r>
              <a:rPr lang="en-US" sz="2800" b="1" dirty="0">
                <a:effectLst>
                  <a:outerShdw blurRad="38100" dist="38100" dir="2700000" algn="tl">
                    <a:srgbClr val="000000">
                      <a:alpha val="43137"/>
                    </a:srgbClr>
                  </a:outerShdw>
                </a:effectLst>
                <a:latin typeface="+mj-lt"/>
              </a:rPr>
              <a:t>12 Shall </a:t>
            </a:r>
            <a:r>
              <a:rPr lang="en-US" sz="2800" b="1" i="1" u="sng" dirty="0">
                <a:solidFill>
                  <a:srgbClr val="C00000"/>
                </a:solidFill>
                <a:effectLst>
                  <a:outerShdw blurRad="38100" dist="38100" dir="2700000" algn="tl">
                    <a:srgbClr val="000000">
                      <a:alpha val="43137"/>
                    </a:srgbClr>
                  </a:outerShdw>
                </a:effectLst>
                <a:latin typeface="+mj-lt"/>
              </a:rPr>
              <a:t>Sword</a:t>
            </a:r>
            <a:r>
              <a:rPr lang="en-US" sz="2800" b="1" dirty="0">
                <a:effectLst>
                  <a:outerShdw blurRad="38100" dist="38100" dir="2700000" algn="tl">
                    <a:srgbClr val="000000">
                      <a:alpha val="43137"/>
                    </a:srgbClr>
                  </a:outerShdw>
                </a:effectLst>
                <a:latin typeface="+mj-lt"/>
              </a:rPr>
              <a:t> ?</a:t>
            </a:r>
          </a:p>
        </p:txBody>
      </p:sp>
      <p:sp>
        <p:nvSpPr>
          <p:cNvPr id="5" name="TextBox 4">
            <a:extLst>
              <a:ext uri="{FF2B5EF4-FFF2-40B4-BE49-F238E27FC236}">
                <a16:creationId xmlns="" xmlns:a16="http://schemas.microsoft.com/office/drawing/2014/main" id="{43FEFCDF-55F3-482C-AD61-A18DC43B563B}"/>
              </a:ext>
            </a:extLst>
          </p:cNvPr>
          <p:cNvSpPr txBox="1"/>
          <p:nvPr/>
        </p:nvSpPr>
        <p:spPr>
          <a:xfrm>
            <a:off x="4810968" y="1149525"/>
            <a:ext cx="3199416" cy="461665"/>
          </a:xfrm>
          <a:prstGeom prst="rect">
            <a:avLst/>
          </a:prstGeom>
          <a:noFill/>
        </p:spPr>
        <p:txBody>
          <a:bodyPr wrap="square" rtlCol="0">
            <a:spAutoFit/>
          </a:bodyPr>
          <a:lstStyle/>
          <a:p>
            <a:r>
              <a:rPr lang="en-US" sz="2400" i="1" dirty="0">
                <a:solidFill>
                  <a:srgbClr val="C00000"/>
                </a:solidFill>
                <a:effectLst>
                  <a:outerShdw blurRad="38100" dist="38100" dir="2700000" algn="tl">
                    <a:srgbClr val="000000">
                      <a:alpha val="43137"/>
                    </a:srgbClr>
                  </a:outerShdw>
                </a:effectLst>
                <a:latin typeface="+mj-lt"/>
              </a:rPr>
              <a:t>Romans 8:35-39</a:t>
            </a:r>
            <a:endParaRPr lang="es-MX" sz="2400" i="1" dirty="0">
              <a:solidFill>
                <a:srgbClr val="C00000"/>
              </a:solidFill>
              <a:effectLst>
                <a:outerShdw blurRad="38100" dist="38100" dir="2700000" algn="tl">
                  <a:srgbClr val="000000">
                    <a:alpha val="43137"/>
                  </a:srgbClr>
                </a:outerShdw>
              </a:effectLst>
              <a:latin typeface="+mj-lt"/>
            </a:endParaRPr>
          </a:p>
        </p:txBody>
      </p:sp>
      <p:pic>
        <p:nvPicPr>
          <p:cNvPr id="3074" name="Picture 2" descr="❓ Red Question Mark Emoji, Question Emoji">
            <a:extLst>
              <a:ext uri="{FF2B5EF4-FFF2-40B4-BE49-F238E27FC236}">
                <a16:creationId xmlns="" xmlns:a16="http://schemas.microsoft.com/office/drawing/2014/main" id="{447A2160-9E7A-E800-7486-E81644F941D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754979" y="1346983"/>
            <a:ext cx="870961" cy="870961"/>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Download Question Mark, Question, Response. Royalty-Free ...">
            <a:extLst>
              <a:ext uri="{FF2B5EF4-FFF2-40B4-BE49-F238E27FC236}">
                <a16:creationId xmlns="" xmlns:a16="http://schemas.microsoft.com/office/drawing/2014/main" id="{FD3DE936-3194-4C99-9E1A-EFE3953FE981}"/>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658428" y="2436135"/>
            <a:ext cx="4720772" cy="47207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34839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553511" y="-390008"/>
            <a:ext cx="12192000" cy="1609344"/>
          </a:xfrm>
        </p:spPr>
        <p:txBody>
          <a:bodyPr>
            <a:normAutofit/>
          </a:bodyPr>
          <a:lstStyle/>
          <a:p>
            <a:pPr algn="ctr"/>
            <a:r>
              <a:rPr lang="en-US" sz="4000" dirty="0"/>
              <a:t>“What shall we say to these things?”</a:t>
            </a:r>
            <a:endParaRPr lang="es-MX" sz="40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406400" y="1814571"/>
            <a:ext cx="11596914" cy="4050792"/>
          </a:xfrm>
        </p:spPr>
        <p:txBody>
          <a:bodyPr>
            <a:normAutofit/>
          </a:bodyPr>
          <a:lstStyle/>
          <a:p>
            <a:r>
              <a:rPr lang="en-US" b="1" i="1" dirty="0">
                <a:solidFill>
                  <a:schemeClr val="accent1">
                    <a:lumMod val="75000"/>
                  </a:schemeClr>
                </a:solidFill>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latin typeface="+mj-lt"/>
              </a:rPr>
              <a:t>“If we </a:t>
            </a:r>
            <a:r>
              <a:rPr lang="en-US" sz="2400" b="1" u="sng" dirty="0">
                <a:effectLst>
                  <a:outerShdw blurRad="38100" dist="38100" dir="2700000" algn="tl">
                    <a:srgbClr val="000000">
                      <a:alpha val="43137"/>
                    </a:srgbClr>
                  </a:outerShdw>
                </a:effectLst>
                <a:latin typeface="+mj-lt"/>
              </a:rPr>
              <a:t>suffer</a:t>
            </a:r>
            <a:r>
              <a:rPr lang="en-US" sz="2400" b="1" dirty="0">
                <a:effectLst>
                  <a:outerShdw blurRad="38100" dist="38100" dir="2700000" algn="tl">
                    <a:srgbClr val="000000">
                      <a:alpha val="43137"/>
                    </a:srgbClr>
                  </a:outerShdw>
                </a:effectLst>
                <a:latin typeface="+mj-lt"/>
              </a:rPr>
              <a:t> with Him, we will be glorified with Him” (v.17)</a:t>
            </a:r>
          </a:p>
          <a:p>
            <a:r>
              <a:rPr lang="en-US" sz="2400" b="1" dirty="0">
                <a:effectLst>
                  <a:outerShdw blurRad="38100" dist="38100" dir="2700000" algn="tl">
                    <a:srgbClr val="000000">
                      <a:alpha val="43137"/>
                    </a:srgbClr>
                  </a:outerShdw>
                </a:effectLst>
                <a:latin typeface="+mj-lt"/>
              </a:rPr>
              <a:t>“The </a:t>
            </a:r>
            <a:r>
              <a:rPr lang="en-US" sz="2400" b="1" u="sng" dirty="0">
                <a:effectLst>
                  <a:outerShdw blurRad="38100" dist="38100" dir="2700000" algn="tl">
                    <a:srgbClr val="000000">
                      <a:alpha val="43137"/>
                    </a:srgbClr>
                  </a:outerShdw>
                </a:effectLst>
                <a:latin typeface="+mj-lt"/>
              </a:rPr>
              <a:t>sufferings</a:t>
            </a:r>
            <a:r>
              <a:rPr lang="en-US" sz="2400" b="1" dirty="0">
                <a:effectLst>
                  <a:outerShdw blurRad="38100" dist="38100" dir="2700000" algn="tl">
                    <a:srgbClr val="000000">
                      <a:alpha val="43137"/>
                    </a:srgbClr>
                  </a:outerShdw>
                </a:effectLst>
                <a:latin typeface="+mj-lt"/>
              </a:rPr>
              <a:t> of this present time are not to be compared with the glory to be revealed in us” (v.18)</a:t>
            </a:r>
          </a:p>
          <a:p>
            <a:r>
              <a:rPr lang="en-US" sz="2400" b="1" dirty="0">
                <a:effectLst>
                  <a:outerShdw blurRad="38100" dist="38100" dir="2700000" algn="tl">
                    <a:srgbClr val="000000">
                      <a:alpha val="43137"/>
                    </a:srgbClr>
                  </a:outerShdw>
                </a:effectLst>
                <a:latin typeface="+mj-lt"/>
              </a:rPr>
              <a:t>“We eagerly wait for the revealing of the sons of God” (v.19)</a:t>
            </a:r>
          </a:p>
          <a:p>
            <a:r>
              <a:rPr lang="en-US" sz="2400" b="1" dirty="0">
                <a:effectLst>
                  <a:outerShdw blurRad="38100" dist="38100" dir="2700000" algn="tl">
                    <a:srgbClr val="000000">
                      <a:alpha val="43137"/>
                    </a:srgbClr>
                  </a:outerShdw>
                </a:effectLst>
                <a:latin typeface="+mj-lt"/>
              </a:rPr>
              <a:t>“We will be delivered from this </a:t>
            </a:r>
            <a:r>
              <a:rPr lang="en-US" sz="2400" b="1" u="sng" dirty="0">
                <a:effectLst>
                  <a:outerShdw blurRad="38100" dist="38100" dir="2700000" algn="tl">
                    <a:srgbClr val="000000">
                      <a:alpha val="43137"/>
                    </a:srgbClr>
                  </a:outerShdw>
                </a:effectLst>
                <a:latin typeface="+mj-lt"/>
              </a:rPr>
              <a:t>bondage of corruption</a:t>
            </a:r>
            <a:r>
              <a:rPr lang="en-US" sz="2400" b="1" dirty="0">
                <a:effectLst>
                  <a:outerShdw blurRad="38100" dist="38100" dir="2700000" algn="tl">
                    <a:srgbClr val="000000">
                      <a:alpha val="43137"/>
                    </a:srgbClr>
                  </a:outerShdw>
                </a:effectLst>
                <a:latin typeface="+mj-lt"/>
              </a:rPr>
              <a:t> into the glorious liberty of the children of God” (v.21)</a:t>
            </a:r>
          </a:p>
          <a:p>
            <a:r>
              <a:rPr lang="en-US" sz="2400" b="1" dirty="0">
                <a:effectLst>
                  <a:outerShdw blurRad="38100" dist="38100" dir="2700000" algn="tl">
                    <a:srgbClr val="000000">
                      <a:alpha val="43137"/>
                    </a:srgbClr>
                  </a:outerShdw>
                </a:effectLst>
                <a:latin typeface="+mj-lt"/>
              </a:rPr>
              <a:t>“We eagerly wait for the adoption and redemption of our body” (v.22-23)</a:t>
            </a:r>
          </a:p>
          <a:p>
            <a:r>
              <a:rPr lang="en-US" sz="2400" b="1" dirty="0">
                <a:effectLst>
                  <a:outerShdw blurRad="38100" dist="38100" dir="2700000" algn="tl">
                    <a:srgbClr val="000000">
                      <a:alpha val="43137"/>
                    </a:srgbClr>
                  </a:outerShdw>
                </a:effectLst>
                <a:latin typeface="+mj-lt"/>
              </a:rPr>
              <a:t>“We eagerly wait for our fulfilled hope with perseverance” (v.24-25)</a:t>
            </a:r>
          </a:p>
        </p:txBody>
      </p:sp>
      <p:sp>
        <p:nvSpPr>
          <p:cNvPr id="4" name="Rectangle 3">
            <a:extLst>
              <a:ext uri="{FF2B5EF4-FFF2-40B4-BE49-F238E27FC236}">
                <a16:creationId xmlns="" xmlns:a16="http://schemas.microsoft.com/office/drawing/2014/main" id="{156B3C46-D1BD-412D-BE4F-9A173216E260}"/>
              </a:ext>
            </a:extLst>
          </p:cNvPr>
          <p:cNvSpPr/>
          <p:nvPr/>
        </p:nvSpPr>
        <p:spPr>
          <a:xfrm>
            <a:off x="3015522" y="5745984"/>
            <a:ext cx="637867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2"/>
                </a:solidFill>
                <a:effectLst>
                  <a:outerShdw blurRad="38100" dist="38100" dir="2700000" algn="tl">
                    <a:srgbClr val="000000">
                      <a:alpha val="43137"/>
                    </a:srgbClr>
                  </a:outerShdw>
                </a:effectLst>
              </a:rPr>
              <a:t>No Condemnation!</a:t>
            </a:r>
          </a:p>
        </p:txBody>
      </p:sp>
      <p:sp>
        <p:nvSpPr>
          <p:cNvPr id="5" name="TextBox 4">
            <a:extLst>
              <a:ext uri="{FF2B5EF4-FFF2-40B4-BE49-F238E27FC236}">
                <a16:creationId xmlns="" xmlns:a16="http://schemas.microsoft.com/office/drawing/2014/main" id="{43FEFCDF-55F3-482C-AD61-A18DC43B563B}"/>
              </a:ext>
            </a:extLst>
          </p:cNvPr>
          <p:cNvSpPr txBox="1"/>
          <p:nvPr/>
        </p:nvSpPr>
        <p:spPr>
          <a:xfrm>
            <a:off x="3655016" y="894791"/>
            <a:ext cx="3877897" cy="461665"/>
          </a:xfrm>
          <a:prstGeom prst="rect">
            <a:avLst/>
          </a:prstGeom>
          <a:noFill/>
        </p:spPr>
        <p:txBody>
          <a:bodyPr wrap="square" rtlCol="0">
            <a:spAutoFit/>
          </a:bodyPr>
          <a:lstStyle/>
          <a:p>
            <a:r>
              <a:rPr lang="en-US" sz="2400" i="1" dirty="0">
                <a:solidFill>
                  <a:srgbClr val="C00000"/>
                </a:solidFill>
                <a:effectLst>
                  <a:outerShdw blurRad="38100" dist="38100" dir="2700000" algn="tl">
                    <a:srgbClr val="000000">
                      <a:alpha val="43137"/>
                    </a:srgbClr>
                  </a:outerShdw>
                </a:effectLst>
                <a:latin typeface="+mj-lt"/>
              </a:rPr>
              <a:t>Sufferings As A Saint</a:t>
            </a:r>
            <a:endParaRPr lang="es-MX" sz="2400" i="1" dirty="0">
              <a:solidFill>
                <a:srgbClr val="C00000"/>
              </a:solidFill>
              <a:effectLst>
                <a:outerShdw blurRad="38100" dist="38100" dir="2700000" algn="tl">
                  <a:srgbClr val="000000">
                    <a:alpha val="43137"/>
                  </a:srgbClr>
                </a:outerShdw>
              </a:effectLst>
              <a:latin typeface="+mj-lt"/>
            </a:endParaRPr>
          </a:p>
        </p:txBody>
      </p:sp>
      <p:sp>
        <p:nvSpPr>
          <p:cNvPr id="7" name="Rectangle 6">
            <a:extLst>
              <a:ext uri="{FF2B5EF4-FFF2-40B4-BE49-F238E27FC236}">
                <a16:creationId xmlns="" xmlns:a16="http://schemas.microsoft.com/office/drawing/2014/main" id="{86DBBB9D-4FC7-631D-EDA0-E4377EF13EA4}"/>
              </a:ext>
            </a:extLst>
          </p:cNvPr>
          <p:cNvSpPr/>
          <p:nvPr/>
        </p:nvSpPr>
        <p:spPr>
          <a:xfrm>
            <a:off x="132088" y="0"/>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B0F0"/>
                </a:solidFill>
                <a:effectLst/>
              </a:rPr>
              <a:t>Q1</a:t>
            </a:r>
          </a:p>
        </p:txBody>
      </p:sp>
    </p:spTree>
    <p:extLst>
      <p:ext uri="{BB962C8B-B14F-4D97-AF65-F5344CB8AC3E}">
        <p14:creationId xmlns="" xmlns:p14="http://schemas.microsoft.com/office/powerpoint/2010/main" val="710527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682171" y="135920"/>
            <a:ext cx="11146972" cy="1609344"/>
          </a:xfrm>
        </p:spPr>
        <p:txBody>
          <a:bodyPr>
            <a:normAutofit/>
          </a:bodyPr>
          <a:lstStyle/>
          <a:p>
            <a:pPr algn="ctr"/>
            <a:r>
              <a:rPr lang="en-US" sz="4000" dirty="0"/>
              <a:t>“What shall we say to these things?”</a:t>
            </a:r>
            <a:endParaRPr lang="es-MX" sz="40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448712" y="2026228"/>
            <a:ext cx="11249801" cy="4050792"/>
          </a:xfrm>
        </p:spPr>
        <p:txBody>
          <a:bodyPr>
            <a:normAutofit/>
          </a:bodyPr>
          <a:lstStyle/>
          <a:p>
            <a:r>
              <a:rPr lang="en-US" sz="2800" b="1" dirty="0">
                <a:effectLst>
                  <a:outerShdw blurRad="38100" dist="38100" dir="2700000" algn="tl">
                    <a:srgbClr val="000000">
                      <a:alpha val="43137"/>
                    </a:srgbClr>
                  </a:outerShdw>
                </a:effectLst>
                <a:latin typeface="+mj-lt"/>
              </a:rPr>
              <a:t> “The Holy Spirit will help us in our weaknesses” </a:t>
            </a:r>
            <a:br>
              <a:rPr lang="en-US" sz="2800" b="1" dirty="0">
                <a:effectLst>
                  <a:outerShdw blurRad="38100" dist="38100" dir="2700000" algn="tl">
                    <a:srgbClr val="000000">
                      <a:alpha val="43137"/>
                    </a:srgbClr>
                  </a:outerShdw>
                </a:effectLst>
                <a:latin typeface="+mj-lt"/>
              </a:rPr>
            </a:br>
            <a:r>
              <a:rPr lang="en-US" sz="2800" b="1" dirty="0">
                <a:effectLst>
                  <a:outerShdw blurRad="38100" dist="38100" dir="2700000" algn="tl">
                    <a:srgbClr val="000000">
                      <a:alpha val="43137"/>
                    </a:srgbClr>
                  </a:outerShdw>
                </a:effectLst>
                <a:latin typeface="+mj-lt"/>
              </a:rPr>
              <a:t>  (v.26-27)</a:t>
            </a:r>
            <a:br>
              <a:rPr lang="en-US" sz="2800" b="1" dirty="0">
                <a:effectLst>
                  <a:outerShdw blurRad="38100" dist="38100" dir="2700000" algn="tl">
                    <a:srgbClr val="000000">
                      <a:alpha val="43137"/>
                    </a:srgbClr>
                  </a:outerShdw>
                </a:effectLst>
                <a:latin typeface="+mj-lt"/>
              </a:rPr>
            </a:br>
            <a:endParaRPr lang="en-US" sz="2800" b="1" dirty="0">
              <a:effectLst>
                <a:outerShdw blurRad="38100" dist="38100" dir="2700000" algn="tl">
                  <a:srgbClr val="000000">
                    <a:alpha val="43137"/>
                  </a:srgbClr>
                </a:outerShdw>
              </a:effectLst>
              <a:latin typeface="+mj-lt"/>
            </a:endParaRPr>
          </a:p>
          <a:p>
            <a:r>
              <a:rPr lang="en-US" sz="2800" b="1" dirty="0">
                <a:effectLst>
                  <a:outerShdw blurRad="38100" dist="38100" dir="2700000" algn="tl">
                    <a:srgbClr val="000000">
                      <a:alpha val="43137"/>
                    </a:srgbClr>
                  </a:outerShdw>
                </a:effectLst>
                <a:latin typeface="+mj-lt"/>
              </a:rPr>
              <a:t>“All these things (sufferings) work together for our good according to the purpose of God” (v.28)</a:t>
            </a:r>
            <a:br>
              <a:rPr lang="en-US" sz="2800" b="1" dirty="0">
                <a:effectLst>
                  <a:outerShdw blurRad="38100" dist="38100" dir="2700000" algn="tl">
                    <a:srgbClr val="000000">
                      <a:alpha val="43137"/>
                    </a:srgbClr>
                  </a:outerShdw>
                </a:effectLst>
                <a:latin typeface="+mj-lt"/>
              </a:rPr>
            </a:br>
            <a:endParaRPr lang="en-US" sz="2800" b="1" dirty="0">
              <a:effectLst>
                <a:outerShdw blurRad="38100" dist="38100" dir="2700000" algn="tl">
                  <a:srgbClr val="000000">
                    <a:alpha val="43137"/>
                  </a:srgbClr>
                </a:outerShdw>
              </a:effectLst>
              <a:latin typeface="+mj-lt"/>
            </a:endParaRPr>
          </a:p>
          <a:p>
            <a:r>
              <a:rPr lang="en-US" sz="2800" b="1" dirty="0">
                <a:effectLst>
                  <a:outerShdw blurRad="38100" dist="38100" dir="2700000" algn="tl">
                    <a:srgbClr val="000000">
                      <a:alpha val="43137"/>
                    </a:srgbClr>
                  </a:outerShdw>
                </a:effectLst>
                <a:latin typeface="+mj-lt"/>
              </a:rPr>
              <a:t>“God foreknew, predestined, called, justified and will soon glorify all suffering saints” (v.29-30)</a:t>
            </a:r>
          </a:p>
        </p:txBody>
      </p:sp>
      <p:sp>
        <p:nvSpPr>
          <p:cNvPr id="5" name="TextBox 4">
            <a:extLst>
              <a:ext uri="{FF2B5EF4-FFF2-40B4-BE49-F238E27FC236}">
                <a16:creationId xmlns="" xmlns:a16="http://schemas.microsoft.com/office/drawing/2014/main" id="{43FEFCDF-55F3-482C-AD61-A18DC43B563B}"/>
              </a:ext>
            </a:extLst>
          </p:cNvPr>
          <p:cNvSpPr txBox="1"/>
          <p:nvPr/>
        </p:nvSpPr>
        <p:spPr>
          <a:xfrm>
            <a:off x="4167773" y="1283599"/>
            <a:ext cx="3918447" cy="461665"/>
          </a:xfrm>
          <a:prstGeom prst="rect">
            <a:avLst/>
          </a:prstGeom>
          <a:noFill/>
        </p:spPr>
        <p:txBody>
          <a:bodyPr wrap="square" rtlCol="0">
            <a:spAutoFit/>
          </a:bodyPr>
          <a:lstStyle/>
          <a:p>
            <a:r>
              <a:rPr lang="en-US" sz="2400" i="1" dirty="0">
                <a:solidFill>
                  <a:srgbClr val="C00000"/>
                </a:solidFill>
                <a:effectLst>
                  <a:outerShdw blurRad="38100" dist="38100" dir="2700000" algn="tl">
                    <a:srgbClr val="000000">
                      <a:alpha val="43137"/>
                    </a:srgbClr>
                  </a:outerShdw>
                </a:effectLst>
                <a:latin typeface="+mj-lt"/>
              </a:rPr>
              <a:t>Sufferings As A Saint</a:t>
            </a:r>
            <a:endParaRPr lang="es-MX" sz="2400" i="1"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 xmlns:p14="http://schemas.microsoft.com/office/powerpoint/2010/main" val="3555978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2370348" y="2732"/>
            <a:ext cx="7814158" cy="1609344"/>
          </a:xfrm>
        </p:spPr>
        <p:txBody>
          <a:bodyPr>
            <a:normAutofit fontScale="90000"/>
          </a:bodyPr>
          <a:lstStyle/>
          <a:p>
            <a:pPr algn="ctr"/>
            <a:r>
              <a:rPr lang="en-US" sz="4400" dirty="0"/>
              <a:t>“If God is for us,</a:t>
            </a:r>
            <a:br>
              <a:rPr lang="en-US" sz="4400" dirty="0"/>
            </a:br>
            <a:r>
              <a:rPr lang="en-US" sz="5400" b="1" i="1" u="sng" dirty="0">
                <a:effectLst>
                  <a:outerShdw blurRad="38100" dist="38100" dir="2700000" algn="tl">
                    <a:srgbClr val="000000">
                      <a:alpha val="43137"/>
                    </a:srgbClr>
                  </a:outerShdw>
                </a:effectLst>
              </a:rPr>
              <a:t>who</a:t>
            </a:r>
            <a:r>
              <a:rPr lang="en-US" sz="4400" dirty="0"/>
              <a:t> can be against us?”</a:t>
            </a:r>
            <a:endParaRPr lang="es-MX" sz="44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254002" y="1612076"/>
            <a:ext cx="10900228" cy="4050792"/>
          </a:xfrm>
        </p:spPr>
        <p:txBody>
          <a:bodyPr/>
          <a:lstStyle/>
          <a:p>
            <a:r>
              <a:rPr lang="en-US" b="1" i="1" dirty="0">
                <a:solidFill>
                  <a:schemeClr val="accent1">
                    <a:lumMod val="75000"/>
                  </a:schemeClr>
                </a:solidFill>
                <a:effectLst>
                  <a:outerShdw blurRad="38100" dist="38100" dir="2700000" algn="tl">
                    <a:srgbClr val="000000">
                      <a:alpha val="43137"/>
                    </a:srgbClr>
                  </a:outerShdw>
                </a:effectLst>
              </a:rPr>
              <a:t> </a:t>
            </a:r>
            <a:r>
              <a:rPr lang="en-US" sz="3200" b="1" i="1"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God Is Our Protector</a:t>
            </a:r>
          </a:p>
          <a:p>
            <a:r>
              <a:rPr lang="en-US" sz="3200" b="1" i="1" dirty="0">
                <a:effectLst>
                  <a:outerShdw blurRad="38100" dist="38100" dir="2700000" algn="tl">
                    <a:srgbClr val="000000">
                      <a:alpha val="43137"/>
                    </a:srgbClr>
                  </a:outerShdw>
                </a:effectLst>
              </a:rPr>
              <a:t>“God </a:t>
            </a:r>
            <a:r>
              <a:rPr lang="en-US" sz="3200" b="1" i="1" u="sng" dirty="0">
                <a:effectLst>
                  <a:outerShdw blurRad="38100" dist="38100" dir="2700000" algn="tl">
                    <a:srgbClr val="000000">
                      <a:alpha val="43137"/>
                    </a:srgbClr>
                  </a:outerShdw>
                </a:effectLst>
              </a:rPr>
              <a:t>is</a:t>
            </a:r>
            <a:r>
              <a:rPr lang="en-US" sz="3200" b="1" i="1" dirty="0">
                <a:effectLst>
                  <a:outerShdw blurRad="38100" dist="38100" dir="2700000" algn="tl">
                    <a:srgbClr val="000000">
                      <a:alpha val="43137"/>
                    </a:srgbClr>
                  </a:outerShdw>
                </a:effectLst>
              </a:rPr>
              <a:t> FOR us!” </a:t>
            </a: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 xmlns:a16="http://schemas.microsoft.com/office/drawing/2014/main" id="{7544D165-FDBC-449B-8B6D-61C0106355E5}"/>
              </a:ext>
            </a:extLst>
          </p:cNvPr>
          <p:cNvSpPr/>
          <p:nvPr/>
        </p:nvSpPr>
        <p:spPr>
          <a:xfrm>
            <a:off x="616855" y="5051292"/>
            <a:ext cx="11321143" cy="1323439"/>
          </a:xfrm>
          <a:prstGeom prst="rect">
            <a:avLst/>
          </a:prstGeom>
          <a:solidFill>
            <a:schemeClr val="bg1"/>
          </a:solidFill>
          <a:ln w="57150">
            <a:solidFill>
              <a:schemeClr val="tx1"/>
            </a:solidFill>
          </a:ln>
        </p:spPr>
        <p:txBody>
          <a:bodyPr wrap="square">
            <a:spAutoFit/>
          </a:bodyPr>
          <a:lstStyle/>
          <a:p>
            <a:r>
              <a:rPr lang="en-US" sz="2000" dirty="0">
                <a:latin typeface="+mj-lt"/>
              </a:rPr>
              <a:t>"O LORD God of our fathers, are You not God in heaven, and do You not rule over all the kingdoms of the nations, and in Your hand is there not power and might, so that </a:t>
            </a:r>
            <a:r>
              <a:rPr lang="en-US" sz="2000" b="1" u="sng" dirty="0">
                <a:solidFill>
                  <a:srgbClr val="C00000"/>
                </a:solidFill>
                <a:effectLst>
                  <a:outerShdw blurRad="38100" dist="38100" dir="2700000" algn="tl">
                    <a:srgbClr val="000000">
                      <a:alpha val="43137"/>
                    </a:srgbClr>
                  </a:outerShdw>
                </a:effectLst>
                <a:latin typeface="+mj-lt"/>
              </a:rPr>
              <a:t>no one is able to withstand You</a:t>
            </a:r>
            <a:r>
              <a:rPr lang="en-US" sz="2000" dirty="0">
                <a:latin typeface="+mj-lt"/>
              </a:rPr>
              <a:t>? … </a:t>
            </a:r>
            <a:r>
              <a:rPr lang="en-US" sz="2000" b="1" u="sng" dirty="0">
                <a:solidFill>
                  <a:srgbClr val="C00000"/>
                </a:solidFill>
                <a:effectLst>
                  <a:outerShdw blurRad="38100" dist="38100" dir="2700000" algn="tl">
                    <a:srgbClr val="000000">
                      <a:alpha val="43137"/>
                    </a:srgbClr>
                  </a:outerShdw>
                </a:effectLst>
                <a:latin typeface="+mj-lt"/>
              </a:rPr>
              <a:t>but our eyes are upon You</a:t>
            </a:r>
            <a:r>
              <a:rPr lang="en-US" sz="2000" dirty="0">
                <a:latin typeface="+mj-lt"/>
              </a:rPr>
              <a:t>.”             </a:t>
            </a:r>
            <a:br>
              <a:rPr lang="en-US" sz="2000" dirty="0">
                <a:latin typeface="+mj-lt"/>
              </a:rPr>
            </a:br>
            <a:r>
              <a:rPr lang="en-US" sz="2000" dirty="0">
                <a:latin typeface="+mj-lt"/>
              </a:rPr>
              <a:t>                                                                                                 (2 Chron. 20:6,12)</a:t>
            </a:r>
            <a:endParaRPr lang="es-MX" sz="2000" dirty="0">
              <a:latin typeface="+mj-lt"/>
            </a:endParaRPr>
          </a:p>
        </p:txBody>
      </p:sp>
      <p:sp>
        <p:nvSpPr>
          <p:cNvPr id="7" name="TextBox 6">
            <a:extLst>
              <a:ext uri="{FF2B5EF4-FFF2-40B4-BE49-F238E27FC236}">
                <a16:creationId xmlns="" xmlns:a16="http://schemas.microsoft.com/office/drawing/2014/main" id="{DEDE82A1-4F12-F244-C724-95397DC45217}"/>
              </a:ext>
            </a:extLst>
          </p:cNvPr>
          <p:cNvSpPr txBox="1"/>
          <p:nvPr/>
        </p:nvSpPr>
        <p:spPr>
          <a:xfrm>
            <a:off x="633392" y="3985998"/>
            <a:ext cx="11321143" cy="707886"/>
          </a:xfrm>
          <a:prstGeom prst="rect">
            <a:avLst/>
          </a:prstGeom>
          <a:solidFill>
            <a:srgbClr val="C00000"/>
          </a:solidFill>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            Wherever you hear the sound of the trumpet, rally to us there. </a:t>
            </a:r>
            <a:br>
              <a:rPr lang="en-US" sz="2000" dirty="0">
                <a:solidFill>
                  <a:schemeClr val="bg1"/>
                </a:solidFill>
                <a:effectLst>
                  <a:outerShdw blurRad="38100" dist="38100" dir="2700000" algn="tl">
                    <a:srgbClr val="000000">
                      <a:alpha val="43137"/>
                    </a:srgbClr>
                  </a:outerShdw>
                </a:effectLst>
                <a:latin typeface="+mj-lt"/>
              </a:rPr>
            </a:br>
            <a:r>
              <a:rPr lang="en-US" sz="2000" dirty="0">
                <a:solidFill>
                  <a:schemeClr val="bg1"/>
                </a:solidFill>
                <a:effectLst>
                  <a:outerShdw blurRad="38100" dist="38100" dir="2700000" algn="tl">
                    <a:srgbClr val="000000">
                      <a:alpha val="43137"/>
                    </a:srgbClr>
                  </a:outerShdw>
                </a:effectLst>
                <a:latin typeface="+mj-lt"/>
              </a:rPr>
              <a:t>            Our God will fight for us.”                                             Neh. 4:20</a:t>
            </a:r>
          </a:p>
        </p:txBody>
      </p:sp>
      <p:sp>
        <p:nvSpPr>
          <p:cNvPr id="9" name="TextBox 8">
            <a:extLst>
              <a:ext uri="{FF2B5EF4-FFF2-40B4-BE49-F238E27FC236}">
                <a16:creationId xmlns="" xmlns:a16="http://schemas.microsoft.com/office/drawing/2014/main" id="{F73E9F2E-2FC3-A359-41FF-CD4F75CF89CE}"/>
              </a:ext>
            </a:extLst>
          </p:cNvPr>
          <p:cNvSpPr txBox="1"/>
          <p:nvPr/>
        </p:nvSpPr>
        <p:spPr>
          <a:xfrm>
            <a:off x="616855" y="2812470"/>
            <a:ext cx="11321143" cy="923330"/>
          </a:xfrm>
          <a:prstGeom prst="rect">
            <a:avLst/>
          </a:prstGeom>
          <a:solidFill>
            <a:schemeClr val="tx1"/>
          </a:solidFill>
        </p:spPr>
        <p:txBody>
          <a:bodyPr wrap="square">
            <a:spAutoFit/>
          </a:bodyPr>
          <a:lstStyle/>
          <a:p>
            <a:r>
              <a:rPr lang="en-US" dirty="0">
                <a:solidFill>
                  <a:schemeClr val="bg1"/>
                </a:solidFill>
                <a:effectLst>
                  <a:outerShdw blurRad="38100" dist="38100" dir="2700000" algn="tl">
                    <a:srgbClr val="000000">
                      <a:alpha val="43137"/>
                    </a:srgbClr>
                  </a:outerShdw>
                </a:effectLst>
                <a:latin typeface="+mj-lt"/>
              </a:rPr>
              <a:t>If the LORD delights in us, then He will bring us into this land and give it to us, … their protection has departed from them, and the LORD is with us. Do not fear them.” </a:t>
            </a:r>
            <a:br>
              <a:rPr lang="en-US" dirty="0">
                <a:solidFill>
                  <a:schemeClr val="bg1"/>
                </a:solidFill>
                <a:effectLst>
                  <a:outerShdw blurRad="38100" dist="38100" dir="2700000" algn="tl">
                    <a:srgbClr val="000000">
                      <a:alpha val="43137"/>
                    </a:srgbClr>
                  </a:outerShdw>
                </a:effectLst>
                <a:latin typeface="+mj-lt"/>
              </a:rPr>
            </a:br>
            <a:r>
              <a:rPr lang="en-US" dirty="0">
                <a:solidFill>
                  <a:schemeClr val="bg1"/>
                </a:solidFill>
                <a:effectLst>
                  <a:outerShdw blurRad="38100" dist="38100" dir="2700000" algn="tl">
                    <a:srgbClr val="000000">
                      <a:alpha val="43137"/>
                    </a:srgbClr>
                  </a:outerShdw>
                </a:effectLst>
                <a:latin typeface="+mj-lt"/>
              </a:rPr>
              <a:t>                                                                                                                         Num. 14:8-9</a:t>
            </a:r>
          </a:p>
        </p:txBody>
      </p:sp>
      <p:sp>
        <p:nvSpPr>
          <p:cNvPr id="4" name="Rectangle 3">
            <a:extLst>
              <a:ext uri="{FF2B5EF4-FFF2-40B4-BE49-F238E27FC236}">
                <a16:creationId xmlns="" xmlns:a16="http://schemas.microsoft.com/office/drawing/2014/main" id="{246F4477-1C93-1C73-9E9D-2A3826DA23DB}"/>
              </a:ext>
            </a:extLst>
          </p:cNvPr>
          <p:cNvSpPr/>
          <p:nvPr/>
        </p:nvSpPr>
        <p:spPr>
          <a:xfrm>
            <a:off x="254002" y="87136"/>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B0F0"/>
                </a:solidFill>
                <a:effectLst/>
              </a:rPr>
              <a:t>Q2</a:t>
            </a:r>
          </a:p>
        </p:txBody>
      </p:sp>
    </p:spTree>
    <p:extLst>
      <p:ext uri="{BB962C8B-B14F-4D97-AF65-F5344CB8AC3E}">
        <p14:creationId xmlns="" xmlns:p14="http://schemas.microsoft.com/office/powerpoint/2010/main" val="1530042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0" y="135920"/>
            <a:ext cx="12192000" cy="1609344"/>
          </a:xfrm>
        </p:spPr>
        <p:txBody>
          <a:bodyPr>
            <a:normAutofit/>
          </a:bodyPr>
          <a:lstStyle/>
          <a:p>
            <a:pPr algn="ctr"/>
            <a:r>
              <a:rPr lang="en-US" dirty="0"/>
              <a:t>“If God is for us,</a:t>
            </a:r>
            <a:br>
              <a:rPr lang="en-US" dirty="0"/>
            </a:br>
            <a:r>
              <a:rPr lang="en-US" dirty="0"/>
              <a:t>who can be against us?”</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754744" y="1814571"/>
            <a:ext cx="9308824" cy="4050792"/>
          </a:xfrm>
        </p:spPr>
        <p:txBody>
          <a:bodyPr/>
          <a:lstStyle/>
          <a:p>
            <a:r>
              <a:rPr lang="en-US" sz="3200" b="1" i="1" dirty="0">
                <a:solidFill>
                  <a:srgbClr val="C00000"/>
                </a:solidFill>
                <a:effectLst>
                  <a:outerShdw blurRad="38100" dist="38100" dir="2700000" algn="tl">
                    <a:srgbClr val="000000">
                      <a:alpha val="43137"/>
                    </a:srgbClr>
                  </a:outerShdw>
                </a:effectLst>
              </a:rPr>
              <a:t> When God takes sides…</a:t>
            </a:r>
            <a:r>
              <a:rPr lang="en-US" b="1" i="1" dirty="0">
                <a:solidFill>
                  <a:schemeClr val="accent1">
                    <a:lumMod val="75000"/>
                  </a:schemeClr>
                </a:solidFill>
                <a:effectLst>
                  <a:outerShdw blurRad="38100" dist="38100" dir="2700000" algn="tl">
                    <a:srgbClr val="000000">
                      <a:alpha val="43137"/>
                    </a:srgbClr>
                  </a:outerShdw>
                </a:effectLst>
              </a:rPr>
              <a:t/>
            </a:r>
            <a:br>
              <a:rPr lang="en-US" b="1" i="1" dirty="0">
                <a:solidFill>
                  <a:schemeClr val="accent1">
                    <a:lumMod val="75000"/>
                  </a:schemeClr>
                </a:solidFill>
                <a:effectLst>
                  <a:outerShdw blurRad="38100" dist="38100" dir="2700000" algn="tl">
                    <a:srgbClr val="000000">
                      <a:alpha val="43137"/>
                    </a:srgbClr>
                  </a:outerShdw>
                </a:effectLst>
              </a:rPr>
            </a:br>
            <a:endParaRPr lang="en-US" b="1" i="1" dirty="0">
              <a:solidFill>
                <a:schemeClr val="accent1">
                  <a:lumMod val="75000"/>
                </a:schemeClr>
              </a:solidFill>
              <a:effectLst>
                <a:outerShdw blurRad="38100" dist="38100" dir="2700000" algn="tl">
                  <a:srgbClr val="000000">
                    <a:alpha val="43137"/>
                  </a:srgbClr>
                </a:outerShdw>
              </a:effectLst>
            </a:endParaRPr>
          </a:p>
          <a:p>
            <a:pPr marL="0" indent="0">
              <a:buNone/>
            </a:pPr>
            <a:endParaRPr lang="en-US" b="1" dirty="0">
              <a:solidFill>
                <a:schemeClr val="accent1">
                  <a:lumMod val="75000"/>
                </a:schemeClr>
              </a:solidFill>
              <a:effectLst>
                <a:outerShdw blurRad="38100" dist="38100" dir="2700000" algn="tl">
                  <a:srgbClr val="000000">
                    <a:alpha val="43137"/>
                  </a:srgbClr>
                </a:outerShdw>
              </a:effectLst>
            </a:endParaRPr>
          </a:p>
        </p:txBody>
      </p:sp>
      <p:pic>
        <p:nvPicPr>
          <p:cNvPr id="1028" name="Picture 4" descr="Related image">
            <a:extLst>
              <a:ext uri="{FF2B5EF4-FFF2-40B4-BE49-F238E27FC236}">
                <a16:creationId xmlns="" xmlns:a16="http://schemas.microsoft.com/office/drawing/2014/main" id="{24FF52A8-905D-425F-8D6E-F9FEAD3A9AD2}"/>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305482" y="2386059"/>
            <a:ext cx="4563509" cy="35704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30" name="Picture 6" descr="Related image">
            <a:extLst>
              <a:ext uri="{FF2B5EF4-FFF2-40B4-BE49-F238E27FC236}">
                <a16:creationId xmlns="" xmlns:a16="http://schemas.microsoft.com/office/drawing/2014/main" id="{6D97F62F-0F7E-4B26-A2FB-77340AD76171}"/>
              </a:ext>
            </a:extLst>
          </p:cNvPr>
          <p:cNvPicPr>
            <a:picLocks noChangeAspect="1" noChangeArrowheads="1"/>
          </p:cNvPicPr>
          <p:nvPr/>
        </p:nvPicPr>
        <p:blipFill>
          <a:blip r:embed="rId4">
            <a:extLst>
              <a:ext uri="{BEBA8EAE-BF5A-486C-A8C5-ECC9F3942E4B}">
                <a14:imgProps xmlns="" xmlns:a14="http://schemas.microsoft.com/office/drawing/2010/main">
                  <a14:imgLayer r:embed="rId5">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3694146" y="4676021"/>
            <a:ext cx="6818684" cy="2181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5" name="Picture 2" descr="135,000 Soldiers Could NOT Stop Gideon and His 300 Men - One Of The  Greatest Stories In The BIble">
            <a:extLst>
              <a:ext uri="{FF2B5EF4-FFF2-40B4-BE49-F238E27FC236}">
                <a16:creationId xmlns="" xmlns:a16="http://schemas.microsoft.com/office/drawing/2014/main" id="{185FA8C5-DC05-929F-9635-71CB115EDE18}"/>
              </a:ext>
            </a:extLst>
          </p:cNvPr>
          <p:cNvPicPr>
            <a:picLocks noChangeAspect="1" noChangeArrowheads="1"/>
          </p:cNvPicPr>
          <p:nvPr/>
        </p:nvPicPr>
        <p:blipFill>
          <a:blip r:embed="rId6">
            <a:extLst>
              <a:ext uri="{BEBA8EAE-BF5A-486C-A8C5-ECC9F3942E4B}">
                <a14:imgProps xmlns="" xmlns:a14="http://schemas.microsoft.com/office/drawing/2010/main">
                  <a14:imgLayer r:embed="rId7">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7208269" y="1814571"/>
            <a:ext cx="4563509" cy="3139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90865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o You Are in Christ: You Are Blessed with Every Spiritual Blessing -  Experiencing His Victory">
            <a:extLst>
              <a:ext uri="{FF2B5EF4-FFF2-40B4-BE49-F238E27FC236}">
                <a16:creationId xmlns="" xmlns:a16="http://schemas.microsoft.com/office/drawing/2014/main" id="{CB595363-6BA7-EB6D-0D5A-BC90906BDAD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49943" y="135920"/>
            <a:ext cx="11277600" cy="1609344"/>
          </a:xfrm>
        </p:spPr>
        <p:txBody>
          <a:bodyPr>
            <a:normAutofit/>
          </a:bodyPr>
          <a:lstStyle/>
          <a:p>
            <a:pPr algn="ctr"/>
            <a:r>
              <a:rPr lang="en-US" dirty="0"/>
              <a:t>“How shall He not freely</a:t>
            </a:r>
            <a:br>
              <a:rPr lang="en-US" dirty="0"/>
            </a:br>
            <a:r>
              <a:rPr lang="en-US" dirty="0"/>
              <a:t>give us all things?”</a:t>
            </a:r>
            <a:endParaRPr lang="es-MX" dirty="0"/>
          </a:p>
        </p:txBody>
      </p:sp>
      <p:sp>
        <p:nvSpPr>
          <p:cNvPr id="4" name="TextBox 3">
            <a:extLst>
              <a:ext uri="{FF2B5EF4-FFF2-40B4-BE49-F238E27FC236}">
                <a16:creationId xmlns="" xmlns:a16="http://schemas.microsoft.com/office/drawing/2014/main" id="{B9A2956B-37D6-2405-72D8-8BEC132E72A4}"/>
              </a:ext>
            </a:extLst>
          </p:cNvPr>
          <p:cNvSpPr txBox="1"/>
          <p:nvPr/>
        </p:nvSpPr>
        <p:spPr>
          <a:xfrm>
            <a:off x="3584672" y="2090172"/>
            <a:ext cx="5022656" cy="2677656"/>
          </a:xfrm>
          <a:prstGeom prst="rect">
            <a:avLst/>
          </a:prstGeom>
          <a:solidFill>
            <a:srgbClr val="C00000"/>
          </a:solidFill>
          <a:ln w="57150">
            <a:solidFill>
              <a:schemeClr val="tx1"/>
            </a:solidFill>
          </a:ln>
        </p:spPr>
        <p:txBody>
          <a:bodyPr wrap="square" rtlCol="0">
            <a:spAutoFit/>
          </a:bodyPr>
          <a:lstStyle/>
          <a:p>
            <a:r>
              <a:rPr lang="en-US" sz="2800" dirty="0">
                <a:solidFill>
                  <a:schemeClr val="bg1"/>
                </a:solidFill>
                <a:effectLst>
                  <a:outerShdw blurRad="38100" dist="38100" dir="2700000" algn="tl">
                    <a:srgbClr val="000000">
                      <a:alpha val="43137"/>
                    </a:srgbClr>
                  </a:outerShdw>
                </a:effectLst>
                <a:latin typeface="+mj-lt"/>
              </a:rPr>
              <a:t>“Blessed be the God and Father of our Lord Jesus Christ, who has given us </a:t>
            </a:r>
            <a:r>
              <a:rPr lang="en-US" sz="2800" u="sng" dirty="0">
                <a:solidFill>
                  <a:schemeClr val="bg1"/>
                </a:solidFill>
                <a:effectLst>
                  <a:outerShdw blurRad="38100" dist="38100" dir="2700000" algn="tl">
                    <a:srgbClr val="000000">
                      <a:alpha val="43137"/>
                    </a:srgbClr>
                  </a:outerShdw>
                </a:effectLst>
                <a:latin typeface="+mj-lt"/>
              </a:rPr>
              <a:t>ever</a:t>
            </a:r>
            <a:r>
              <a:rPr lang="en-US" sz="2800" dirty="0">
                <a:solidFill>
                  <a:schemeClr val="bg1"/>
                </a:solidFill>
                <a:effectLst>
                  <a:outerShdw blurRad="38100" dist="38100" dir="2700000" algn="tl">
                    <a:srgbClr val="000000">
                      <a:alpha val="43137"/>
                    </a:srgbClr>
                  </a:outerShdw>
                </a:effectLst>
                <a:latin typeface="+mj-lt"/>
              </a:rPr>
              <a:t>y </a:t>
            </a:r>
            <a:r>
              <a:rPr lang="en-US" sz="2800" u="sng" dirty="0">
                <a:solidFill>
                  <a:schemeClr val="bg1"/>
                </a:solidFill>
                <a:effectLst>
                  <a:outerShdw blurRad="38100" dist="38100" dir="2700000" algn="tl">
                    <a:srgbClr val="000000">
                      <a:alpha val="43137"/>
                    </a:srgbClr>
                  </a:outerShdw>
                </a:effectLst>
                <a:latin typeface="+mj-lt"/>
              </a:rPr>
              <a:t>s</a:t>
            </a:r>
            <a:r>
              <a:rPr lang="en-US" sz="2800" dirty="0">
                <a:solidFill>
                  <a:schemeClr val="bg1"/>
                </a:solidFill>
                <a:effectLst>
                  <a:outerShdw blurRad="38100" dist="38100" dir="2700000" algn="tl">
                    <a:srgbClr val="000000">
                      <a:alpha val="43137"/>
                    </a:srgbClr>
                  </a:outerShdw>
                </a:effectLst>
                <a:latin typeface="+mj-lt"/>
              </a:rPr>
              <a:t>p</a:t>
            </a:r>
            <a:r>
              <a:rPr lang="en-US" sz="2800" u="sng" dirty="0">
                <a:solidFill>
                  <a:schemeClr val="bg1"/>
                </a:solidFill>
                <a:effectLst>
                  <a:outerShdw blurRad="38100" dist="38100" dir="2700000" algn="tl">
                    <a:srgbClr val="000000">
                      <a:alpha val="43137"/>
                    </a:srgbClr>
                  </a:outerShdw>
                </a:effectLst>
                <a:latin typeface="+mj-lt"/>
              </a:rPr>
              <a:t>iritual</a:t>
            </a:r>
            <a:r>
              <a:rPr lang="en-US" sz="2800" dirty="0">
                <a:solidFill>
                  <a:schemeClr val="bg1"/>
                </a:solidFill>
                <a:effectLst>
                  <a:outerShdw blurRad="38100" dist="38100" dir="2700000" algn="tl">
                    <a:srgbClr val="000000">
                      <a:alpha val="43137"/>
                    </a:srgbClr>
                  </a:outerShdw>
                </a:effectLst>
                <a:latin typeface="+mj-lt"/>
              </a:rPr>
              <a:t> </a:t>
            </a:r>
            <a:r>
              <a:rPr lang="en-US" sz="2800" u="sng" dirty="0">
                <a:solidFill>
                  <a:schemeClr val="bg1"/>
                </a:solidFill>
                <a:effectLst>
                  <a:outerShdw blurRad="38100" dist="38100" dir="2700000" algn="tl">
                    <a:srgbClr val="000000">
                      <a:alpha val="43137"/>
                    </a:srgbClr>
                  </a:outerShdw>
                </a:effectLst>
                <a:latin typeface="+mj-lt"/>
              </a:rPr>
              <a:t>blessin</a:t>
            </a:r>
            <a:r>
              <a:rPr lang="en-US" sz="2800" dirty="0">
                <a:solidFill>
                  <a:schemeClr val="bg1"/>
                </a:solidFill>
                <a:effectLst>
                  <a:outerShdw blurRad="38100" dist="38100" dir="2700000" algn="tl">
                    <a:srgbClr val="000000">
                      <a:alpha val="43137"/>
                    </a:srgbClr>
                  </a:outerShdw>
                </a:effectLst>
                <a:latin typeface="+mj-lt"/>
              </a:rPr>
              <a:t>g in the heavenly places, in Christ”         </a:t>
            </a:r>
            <a:r>
              <a:rPr lang="en-US" sz="2800" dirty="0">
                <a:effectLst>
                  <a:outerShdw blurRad="38100" dist="38100" dir="2700000" algn="tl">
                    <a:srgbClr val="000000">
                      <a:alpha val="43137"/>
                    </a:srgbClr>
                  </a:outerShdw>
                </a:effectLst>
                <a:latin typeface="+mj-lt"/>
              </a:rPr>
              <a:t>Eph. 1:3</a:t>
            </a:r>
          </a:p>
        </p:txBody>
      </p:sp>
      <p:sp>
        <p:nvSpPr>
          <p:cNvPr id="8" name="Rectangle 7">
            <a:extLst>
              <a:ext uri="{FF2B5EF4-FFF2-40B4-BE49-F238E27FC236}">
                <a16:creationId xmlns="" xmlns:a16="http://schemas.microsoft.com/office/drawing/2014/main" id="{0CDFB579-1775-F8AA-DA53-707A28DF95E8}"/>
              </a:ext>
            </a:extLst>
          </p:cNvPr>
          <p:cNvSpPr/>
          <p:nvPr/>
        </p:nvSpPr>
        <p:spPr>
          <a:xfrm>
            <a:off x="254002" y="87136"/>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chemeClr val="bg1"/>
                </a:solidFill>
                <a:effectLst/>
              </a:rPr>
              <a:t>Q3</a:t>
            </a:r>
          </a:p>
        </p:txBody>
      </p:sp>
    </p:spTree>
    <p:extLst>
      <p:ext uri="{BB962C8B-B14F-4D97-AF65-F5344CB8AC3E}">
        <p14:creationId xmlns="" xmlns:p14="http://schemas.microsoft.com/office/powerpoint/2010/main" val="1495575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49943" y="135920"/>
            <a:ext cx="11277600" cy="1609344"/>
          </a:xfrm>
        </p:spPr>
        <p:txBody>
          <a:bodyPr>
            <a:normAutofit/>
          </a:bodyPr>
          <a:lstStyle/>
          <a:p>
            <a:pPr algn="ctr"/>
            <a:r>
              <a:rPr lang="en-US" dirty="0"/>
              <a:t>“How shall He not freely</a:t>
            </a:r>
            <a:br>
              <a:rPr lang="en-US" dirty="0"/>
            </a:br>
            <a:r>
              <a:rPr lang="en-US" dirty="0"/>
              <a:t>give us all things?”</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67657" y="1814571"/>
            <a:ext cx="11059885" cy="4426572"/>
          </a:xfrm>
        </p:spPr>
        <p:txBody>
          <a:bodyPr/>
          <a:lstStyle/>
          <a:p>
            <a:r>
              <a:rPr lang="en-US" sz="2800" b="1" dirty="0">
                <a:solidFill>
                  <a:schemeClr val="accent1">
                    <a:lumMod val="75000"/>
                  </a:schemeClr>
                </a:solidFill>
                <a:effectLst>
                  <a:outerShdw blurRad="38100" dist="38100" dir="2700000" algn="tl">
                    <a:srgbClr val="000000">
                      <a:alpha val="43137"/>
                    </a:srgbClr>
                  </a:outerShdw>
                </a:effectLst>
              </a:rPr>
              <a:t> </a:t>
            </a:r>
            <a:r>
              <a:rPr lang="en-US" sz="2800" b="1" dirty="0">
                <a:solidFill>
                  <a:srgbClr val="0070C0"/>
                </a:solidFill>
                <a:effectLst>
                  <a:outerShdw blurRad="38100" dist="38100" dir="2700000" algn="tl">
                    <a:srgbClr val="000000">
                      <a:alpha val="43137"/>
                    </a:srgbClr>
                  </a:outerShdw>
                </a:effectLst>
                <a:latin typeface="+mj-lt"/>
              </a:rPr>
              <a:t>Greater to the Lesser</a:t>
            </a:r>
            <a:r>
              <a:rPr lang="en-US" sz="2800" b="1" i="1" dirty="0">
                <a:solidFill>
                  <a:srgbClr val="0070C0"/>
                </a:solidFill>
                <a:effectLst>
                  <a:outerShdw blurRad="38100" dist="38100" dir="2700000" algn="tl">
                    <a:srgbClr val="000000">
                      <a:alpha val="43137"/>
                    </a:srgbClr>
                  </a:outerShdw>
                </a:effectLst>
                <a:latin typeface="+mj-lt"/>
              </a:rPr>
              <a:t/>
            </a:r>
            <a:br>
              <a:rPr lang="en-US" sz="2800" b="1" i="1" dirty="0">
                <a:solidFill>
                  <a:srgbClr val="0070C0"/>
                </a:solidFill>
                <a:effectLst>
                  <a:outerShdw blurRad="38100" dist="38100" dir="2700000" algn="tl">
                    <a:srgbClr val="000000">
                      <a:alpha val="43137"/>
                    </a:srgbClr>
                  </a:outerShdw>
                </a:effectLst>
                <a:latin typeface="+mj-lt"/>
              </a:rPr>
            </a:br>
            <a:r>
              <a:rPr lang="en-US" sz="2800" b="1" i="1" dirty="0">
                <a:solidFill>
                  <a:srgbClr val="0070C0"/>
                </a:solidFill>
                <a:effectLst>
                  <a:outerShdw blurRad="38100" dist="38100" dir="2700000" algn="tl">
                    <a:srgbClr val="000000">
                      <a:alpha val="43137"/>
                    </a:srgbClr>
                  </a:outerShdw>
                </a:effectLst>
                <a:latin typeface="+mj-lt"/>
              </a:rPr>
              <a:t/>
            </a:r>
            <a:br>
              <a:rPr lang="en-US" sz="2800" b="1" i="1" dirty="0">
                <a:solidFill>
                  <a:srgbClr val="0070C0"/>
                </a:solidFill>
                <a:effectLst>
                  <a:outerShdw blurRad="38100" dist="38100" dir="2700000" algn="tl">
                    <a:srgbClr val="000000">
                      <a:alpha val="43137"/>
                    </a:srgbClr>
                  </a:outerShdw>
                </a:effectLst>
                <a:latin typeface="+mj-lt"/>
              </a:rPr>
            </a:br>
            <a:endParaRPr lang="en-US" sz="2800" b="1" i="1" dirty="0">
              <a:solidFill>
                <a:srgbClr val="0070C0"/>
              </a:solidFill>
              <a:effectLst>
                <a:outerShdw blurRad="38100" dist="38100" dir="2700000" algn="tl">
                  <a:srgbClr val="000000">
                    <a:alpha val="43137"/>
                  </a:srgbClr>
                </a:outerShdw>
              </a:effectLst>
              <a:latin typeface="+mj-lt"/>
            </a:endParaRPr>
          </a:p>
          <a:p>
            <a:r>
              <a:rPr lang="en-US" sz="2800" b="1" dirty="0">
                <a:solidFill>
                  <a:srgbClr val="0070C0"/>
                </a:solidFill>
                <a:effectLst>
                  <a:outerShdw blurRad="38100" dist="38100" dir="2700000" algn="tl">
                    <a:srgbClr val="000000">
                      <a:alpha val="43137"/>
                    </a:srgbClr>
                  </a:outerShdw>
                </a:effectLst>
                <a:latin typeface="+mj-lt"/>
              </a:rPr>
              <a:t> If own Son … then:</a:t>
            </a:r>
            <a:r>
              <a:rPr lang="en-US" b="1" i="1" dirty="0">
                <a:solidFill>
                  <a:schemeClr val="accent1">
                    <a:lumMod val="75000"/>
                  </a:schemeClr>
                </a:solidFill>
                <a:effectLst>
                  <a:outerShdw blurRad="38100" dist="38100" dir="2700000" algn="tl">
                    <a:srgbClr val="000000">
                      <a:alpha val="43137"/>
                    </a:srgbClr>
                  </a:outerShdw>
                </a:effectLst>
              </a:rPr>
              <a:t/>
            </a:r>
            <a:br>
              <a:rPr lang="en-US" b="1" i="1" dirty="0">
                <a:solidFill>
                  <a:schemeClr val="accent1">
                    <a:lumMod val="75000"/>
                  </a:schemeClr>
                </a:solidFill>
                <a:effectLst>
                  <a:outerShdw blurRad="38100" dist="38100" dir="2700000" algn="tl">
                    <a:srgbClr val="000000">
                      <a:alpha val="43137"/>
                    </a:srgbClr>
                  </a:outerShdw>
                </a:effectLst>
              </a:rPr>
            </a:br>
            <a:r>
              <a:rPr lang="en-US" sz="2400" b="1" dirty="0">
                <a:solidFill>
                  <a:schemeClr val="accent1">
                    <a:lumMod val="75000"/>
                  </a:schemeClr>
                </a:solidFill>
                <a:effectLst>
                  <a:outerShdw blurRad="38100" dist="38100" dir="2700000" algn="tl">
                    <a:srgbClr val="000000">
                      <a:alpha val="43137"/>
                    </a:srgbClr>
                  </a:outerShdw>
                </a:effectLst>
                <a:latin typeface="+mj-lt"/>
              </a:rPr>
              <a:t>    </a:t>
            </a:r>
            <a:r>
              <a:rPr lang="en-US" sz="2400" b="1" dirty="0">
                <a:effectLst>
                  <a:outerShdw blurRad="38100" dist="38100" dir="2700000" algn="tl">
                    <a:srgbClr val="000000">
                      <a:alpha val="43137"/>
                    </a:srgbClr>
                  </a:outerShdw>
                </a:effectLst>
                <a:latin typeface="+mj-lt"/>
              </a:rPr>
              <a:t>1)  Spirit’s intercession (Rom 8:26-27)</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2)  Armor of God (Eph 6:10-17)</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3)  Fruit of the Spirit (Gal 5:22-23)</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4)  Every spiritual blessing (Eph 1:3-14)</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5)  Every good and perfect gift (Jam 1:17)</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6)  All things to life and godliness (2 Pet 1:3-11)</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7)  Escape from every temptation (I Cor 10:13)</a:t>
            </a:r>
            <a:br>
              <a:rPr lang="en-US" sz="2400" b="1" dirty="0">
                <a:effectLst>
                  <a:outerShdw blurRad="38100" dist="38100" dir="2700000" algn="tl">
                    <a:srgbClr val="000000">
                      <a:alpha val="43137"/>
                    </a:srgbClr>
                  </a:outerShdw>
                </a:effectLst>
                <a:latin typeface="+mj-lt"/>
              </a:rPr>
            </a:br>
            <a:r>
              <a:rPr lang="en-US" sz="2400" b="1" dirty="0">
                <a:effectLst>
                  <a:outerShdw blurRad="38100" dist="38100" dir="2700000" algn="tl">
                    <a:srgbClr val="000000">
                      <a:alpha val="43137"/>
                    </a:srgbClr>
                  </a:outerShdw>
                </a:effectLst>
                <a:latin typeface="+mj-lt"/>
              </a:rPr>
              <a:t>    8)  Wisdom as needed (Jam 1:5-8)</a:t>
            </a:r>
          </a:p>
        </p:txBody>
      </p:sp>
      <p:sp>
        <p:nvSpPr>
          <p:cNvPr id="6" name="TextBox 5">
            <a:extLst>
              <a:ext uri="{FF2B5EF4-FFF2-40B4-BE49-F238E27FC236}">
                <a16:creationId xmlns="" xmlns:a16="http://schemas.microsoft.com/office/drawing/2014/main" id="{C5E8359C-6D39-E45F-8693-40E24559CD21}"/>
              </a:ext>
            </a:extLst>
          </p:cNvPr>
          <p:cNvSpPr txBox="1"/>
          <p:nvPr/>
        </p:nvSpPr>
        <p:spPr>
          <a:xfrm>
            <a:off x="-7257" y="2435574"/>
            <a:ext cx="12191999" cy="461665"/>
          </a:xfrm>
          <a:prstGeom prst="rect">
            <a:avLst/>
          </a:prstGeom>
          <a:solidFill>
            <a:srgbClr val="C00000"/>
          </a:solidFill>
        </p:spPr>
        <p:txBody>
          <a:bodyPr wrap="square">
            <a:spAutoFit/>
          </a:bodyPr>
          <a:lstStyle/>
          <a:p>
            <a:r>
              <a:rPr lang="en-US" sz="2400" baseline="30000" dirty="0">
                <a:latin typeface="+mj-lt"/>
              </a:rPr>
              <a:t>   </a:t>
            </a:r>
            <a:r>
              <a:rPr lang="en-US" sz="2400" dirty="0">
                <a:solidFill>
                  <a:schemeClr val="bg1"/>
                </a:solidFill>
                <a:latin typeface="+mj-lt"/>
              </a:rPr>
              <a:t>He who did not spare His own Son, but delivered Him up for us all…” </a:t>
            </a:r>
          </a:p>
        </p:txBody>
      </p:sp>
    </p:spTree>
    <p:extLst>
      <p:ext uri="{BB962C8B-B14F-4D97-AF65-F5344CB8AC3E}">
        <p14:creationId xmlns="" xmlns:p14="http://schemas.microsoft.com/office/powerpoint/2010/main" val="585342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78972" y="135920"/>
            <a:ext cx="11292114" cy="1609344"/>
          </a:xfrm>
        </p:spPr>
        <p:txBody>
          <a:bodyPr>
            <a:normAutofit/>
          </a:bodyPr>
          <a:lstStyle/>
          <a:p>
            <a:pPr algn="ctr"/>
            <a:r>
              <a:rPr lang="en-US" sz="4400" dirty="0"/>
              <a:t>“Who shall bring a charge</a:t>
            </a:r>
            <a:br>
              <a:rPr lang="en-US" sz="4400" dirty="0"/>
            </a:br>
            <a:r>
              <a:rPr lang="en-US" sz="4400" dirty="0"/>
              <a:t>against God’s elect?”</a:t>
            </a:r>
            <a:endParaRPr lang="es-MX" sz="44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478972" y="1814571"/>
            <a:ext cx="9584595" cy="4050792"/>
          </a:xfrm>
        </p:spPr>
        <p:txBody>
          <a:bodyPr>
            <a:normAutofit/>
          </a:bodyPr>
          <a:lstStyle/>
          <a:p>
            <a:r>
              <a:rPr lang="en-US" sz="3200" b="1" dirty="0">
                <a:solidFill>
                  <a:schemeClr val="accent1">
                    <a:lumMod val="75000"/>
                  </a:schemeClr>
                </a:solidFill>
                <a:effectLst>
                  <a:outerShdw blurRad="38100" dist="38100" dir="2700000" algn="tl">
                    <a:srgbClr val="000000">
                      <a:alpha val="43137"/>
                    </a:srgbClr>
                  </a:outerShdw>
                </a:effectLst>
                <a:latin typeface="+mj-lt"/>
              </a:rPr>
              <a:t> </a:t>
            </a:r>
            <a:r>
              <a:rPr lang="en-US" sz="3200" b="1" dirty="0">
                <a:solidFill>
                  <a:srgbClr val="0070C0"/>
                </a:solidFill>
                <a:effectLst>
                  <a:outerShdw blurRad="38100" dist="38100" dir="2700000" algn="tl">
                    <a:srgbClr val="000000">
                      <a:alpha val="43137"/>
                    </a:srgbClr>
                  </a:outerShdw>
                </a:effectLst>
                <a:latin typeface="+mj-lt"/>
              </a:rPr>
              <a:t>God is our Defender</a:t>
            </a:r>
          </a:p>
          <a:p>
            <a:r>
              <a:rPr lang="en-US" sz="3200" b="1" dirty="0">
                <a:solidFill>
                  <a:srgbClr val="0070C0"/>
                </a:solidFill>
                <a:effectLst>
                  <a:outerShdw blurRad="38100" dist="38100" dir="2700000" algn="tl">
                    <a:srgbClr val="000000">
                      <a:alpha val="43137"/>
                    </a:srgbClr>
                  </a:outerShdw>
                </a:effectLst>
                <a:latin typeface="+mj-lt"/>
              </a:rPr>
              <a:t> Isaiah 50:6-9</a:t>
            </a:r>
          </a:p>
        </p:txBody>
      </p:sp>
      <p:sp>
        <p:nvSpPr>
          <p:cNvPr id="5" name="Rectangle 4">
            <a:extLst>
              <a:ext uri="{FF2B5EF4-FFF2-40B4-BE49-F238E27FC236}">
                <a16:creationId xmlns="" xmlns:a16="http://schemas.microsoft.com/office/drawing/2014/main" id="{F539FD66-EE59-498A-B601-80345A1C35E5}"/>
              </a:ext>
            </a:extLst>
          </p:cNvPr>
          <p:cNvSpPr/>
          <p:nvPr/>
        </p:nvSpPr>
        <p:spPr>
          <a:xfrm>
            <a:off x="618458" y="3088634"/>
            <a:ext cx="11094570" cy="2554545"/>
          </a:xfrm>
          <a:prstGeom prst="rect">
            <a:avLst/>
          </a:prstGeom>
          <a:solidFill>
            <a:schemeClr val="bg1"/>
          </a:solidFill>
          <a:ln>
            <a:solidFill>
              <a:schemeClr val="accent1"/>
            </a:solidFill>
          </a:ln>
        </p:spPr>
        <p:txBody>
          <a:bodyPr wrap="square">
            <a:spAutoFit/>
          </a:bodyPr>
          <a:lstStyle/>
          <a:p>
            <a:r>
              <a:rPr lang="en-US" sz="2000" dirty="0">
                <a:latin typeface="+mj-lt"/>
              </a:rPr>
              <a:t>6 I gave My back to those who struck Me, And My cheeks to those who </a:t>
            </a:r>
            <a:br>
              <a:rPr lang="en-US" sz="2000" dirty="0">
                <a:latin typeface="+mj-lt"/>
              </a:rPr>
            </a:br>
            <a:r>
              <a:rPr lang="en-US" sz="2000" dirty="0">
                <a:latin typeface="+mj-lt"/>
              </a:rPr>
              <a:t>   plucked out the beard; I did not hide My face from shame and spitting.</a:t>
            </a:r>
          </a:p>
          <a:p>
            <a:r>
              <a:rPr lang="en-US" sz="2000" dirty="0">
                <a:latin typeface="+mj-lt"/>
              </a:rPr>
              <a:t>7 "For the Lord GOD will help Me; Therefore I will not be disgraced; Therefore </a:t>
            </a:r>
            <a:br>
              <a:rPr lang="en-US" sz="2000" dirty="0">
                <a:latin typeface="+mj-lt"/>
              </a:rPr>
            </a:br>
            <a:r>
              <a:rPr lang="en-US" sz="2000" dirty="0">
                <a:latin typeface="+mj-lt"/>
              </a:rPr>
              <a:t>   </a:t>
            </a:r>
            <a:r>
              <a:rPr lang="en-US" sz="2000" b="1" dirty="0">
                <a:latin typeface="+mj-lt"/>
              </a:rPr>
              <a:t>I have set My face like a flint</a:t>
            </a:r>
            <a:r>
              <a:rPr lang="en-US" sz="2000" dirty="0">
                <a:latin typeface="+mj-lt"/>
              </a:rPr>
              <a:t>, And I know that I will not be ashamed.</a:t>
            </a:r>
          </a:p>
          <a:p>
            <a:r>
              <a:rPr lang="en-US" sz="2000" dirty="0">
                <a:latin typeface="+mj-lt"/>
              </a:rPr>
              <a:t>8 He is near who justifies Me; </a:t>
            </a:r>
            <a:r>
              <a:rPr lang="en-US" sz="2000" b="1" u="sng" dirty="0">
                <a:latin typeface="+mj-lt"/>
              </a:rPr>
              <a:t>Who will contend with Me</a:t>
            </a:r>
            <a:r>
              <a:rPr lang="en-US" sz="2000" dirty="0">
                <a:latin typeface="+mj-lt"/>
              </a:rPr>
              <a:t>? Let us stand </a:t>
            </a:r>
            <a:br>
              <a:rPr lang="en-US" sz="2000" dirty="0">
                <a:latin typeface="+mj-lt"/>
              </a:rPr>
            </a:br>
            <a:r>
              <a:rPr lang="en-US" sz="2000" dirty="0">
                <a:latin typeface="+mj-lt"/>
              </a:rPr>
              <a:t>   together. Who is My adversary? Let him come near Me.</a:t>
            </a:r>
          </a:p>
          <a:p>
            <a:r>
              <a:rPr lang="en-US" sz="2000" dirty="0">
                <a:latin typeface="+mj-lt"/>
              </a:rPr>
              <a:t>9 Surely the Lord GOD will help Me; </a:t>
            </a:r>
            <a:r>
              <a:rPr lang="en-US" sz="2000" b="1" u="sng" dirty="0">
                <a:latin typeface="+mj-lt"/>
              </a:rPr>
              <a:t>Who is he who will condemn Me</a:t>
            </a:r>
            <a:r>
              <a:rPr lang="en-US" sz="2000" dirty="0">
                <a:latin typeface="+mj-lt"/>
              </a:rPr>
              <a:t>? Indeed </a:t>
            </a:r>
            <a:br>
              <a:rPr lang="en-US" sz="2000" dirty="0">
                <a:latin typeface="+mj-lt"/>
              </a:rPr>
            </a:br>
            <a:r>
              <a:rPr lang="en-US" sz="2000" dirty="0">
                <a:latin typeface="+mj-lt"/>
              </a:rPr>
              <a:t>   they will all grow old like a garment; The moth will eat them up</a:t>
            </a:r>
            <a:r>
              <a:rPr lang="en-US" sz="2000" dirty="0">
                <a:effectLst>
                  <a:outerShdw blurRad="38100" dist="38100" dir="2700000" algn="tl">
                    <a:srgbClr val="000000">
                      <a:alpha val="43137"/>
                    </a:srgbClr>
                  </a:outerShdw>
                </a:effectLst>
              </a:rPr>
              <a:t>.</a:t>
            </a:r>
            <a:endParaRPr lang="es-MX" sz="2000" dirty="0">
              <a:effectLst>
                <a:outerShdw blurRad="38100" dist="38100" dir="2700000" algn="tl">
                  <a:srgbClr val="000000">
                    <a:alpha val="43137"/>
                  </a:srgbClr>
                </a:outerShdw>
              </a:effectLst>
            </a:endParaRPr>
          </a:p>
        </p:txBody>
      </p:sp>
      <p:sp>
        <p:nvSpPr>
          <p:cNvPr id="9" name="TextBox 8">
            <a:extLst>
              <a:ext uri="{FF2B5EF4-FFF2-40B4-BE49-F238E27FC236}">
                <a16:creationId xmlns="" xmlns:a16="http://schemas.microsoft.com/office/drawing/2014/main" id="{DF44E95E-ED26-884D-9638-6153C1E700B9}"/>
              </a:ext>
            </a:extLst>
          </p:cNvPr>
          <p:cNvSpPr txBox="1"/>
          <p:nvPr/>
        </p:nvSpPr>
        <p:spPr>
          <a:xfrm>
            <a:off x="209404" y="5934670"/>
            <a:ext cx="11773192" cy="707886"/>
          </a:xfrm>
          <a:prstGeom prst="rect">
            <a:avLst/>
          </a:prstGeom>
          <a:solidFill>
            <a:schemeClr val="tx1"/>
          </a:solidFill>
        </p:spPr>
        <p:txBody>
          <a:bodyPr wrap="square" rtlCol="0">
            <a:spAutoFit/>
          </a:bodyPr>
          <a:lstStyle/>
          <a:p>
            <a:r>
              <a:rPr lang="en-US" sz="2000" dirty="0">
                <a:solidFill>
                  <a:schemeClr val="bg1"/>
                </a:solidFill>
                <a:latin typeface="+mj-lt"/>
              </a:rPr>
              <a:t>Lk 18:7  And shall God not avenge His own elect who cry out day and night to Him, </a:t>
            </a:r>
            <a:br>
              <a:rPr lang="en-US" sz="2000" dirty="0">
                <a:solidFill>
                  <a:schemeClr val="bg1"/>
                </a:solidFill>
                <a:latin typeface="+mj-lt"/>
              </a:rPr>
            </a:br>
            <a:r>
              <a:rPr lang="en-US" sz="2000" dirty="0">
                <a:solidFill>
                  <a:schemeClr val="bg1"/>
                </a:solidFill>
                <a:latin typeface="+mj-lt"/>
              </a:rPr>
              <a:t>         though He bears long with them? I tell you that He will avenge them speedily. </a:t>
            </a:r>
          </a:p>
        </p:txBody>
      </p:sp>
      <p:sp>
        <p:nvSpPr>
          <p:cNvPr id="4" name="Rectangle 3">
            <a:extLst>
              <a:ext uri="{FF2B5EF4-FFF2-40B4-BE49-F238E27FC236}">
                <a16:creationId xmlns="" xmlns:a16="http://schemas.microsoft.com/office/drawing/2014/main" id="{E88ED19F-A349-3734-EB93-FE32BDCB05E7}"/>
              </a:ext>
            </a:extLst>
          </p:cNvPr>
          <p:cNvSpPr/>
          <p:nvPr/>
        </p:nvSpPr>
        <p:spPr>
          <a:xfrm>
            <a:off x="254002" y="87136"/>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B0F0"/>
                </a:solidFill>
                <a:effectLst>
                  <a:outerShdw blurRad="38100" dist="38100" dir="2700000" algn="tl">
                    <a:srgbClr val="000000">
                      <a:alpha val="43137"/>
                    </a:srgbClr>
                  </a:outerShdw>
                </a:effectLst>
              </a:rPr>
              <a:t>Q4</a:t>
            </a:r>
          </a:p>
        </p:txBody>
      </p:sp>
    </p:spTree>
    <p:extLst>
      <p:ext uri="{BB962C8B-B14F-4D97-AF65-F5344CB8AC3E}">
        <p14:creationId xmlns="" xmlns:p14="http://schemas.microsoft.com/office/powerpoint/2010/main" val="767805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653143" y="135920"/>
            <a:ext cx="10958285" cy="1609344"/>
          </a:xfrm>
        </p:spPr>
        <p:txBody>
          <a:bodyPr>
            <a:normAutofit/>
          </a:bodyPr>
          <a:lstStyle/>
          <a:p>
            <a:pPr algn="ctr"/>
            <a:r>
              <a:rPr lang="en-US" sz="4400" dirty="0"/>
              <a:t>“Who shall bring a charge</a:t>
            </a:r>
            <a:br>
              <a:rPr lang="en-US" sz="4400" dirty="0"/>
            </a:br>
            <a:r>
              <a:rPr lang="en-US" sz="4400" dirty="0"/>
              <a:t>against God’s elect?”</a:t>
            </a:r>
            <a:endParaRPr lang="es-MX" sz="44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435430" y="1814571"/>
            <a:ext cx="10726056" cy="4050792"/>
          </a:xfrm>
        </p:spPr>
        <p:txBody>
          <a:bodyPr>
            <a:normAutofit/>
          </a:bodyPr>
          <a:lstStyle/>
          <a:p>
            <a:r>
              <a:rPr lang="en-US" sz="2800" b="1" dirty="0">
                <a:effectLst>
                  <a:outerShdw blurRad="38100" dist="38100" dir="2700000" algn="tl">
                    <a:srgbClr val="000000">
                      <a:alpha val="43137"/>
                    </a:srgbClr>
                  </a:outerShdw>
                </a:effectLst>
              </a:rPr>
              <a:t> </a:t>
            </a:r>
            <a:r>
              <a:rPr lang="en-US" sz="2800" b="1" dirty="0">
                <a:solidFill>
                  <a:srgbClr val="0070C0"/>
                </a:solidFill>
                <a:effectLst>
                  <a:outerShdw blurRad="38100" dist="38100" dir="2700000" algn="tl">
                    <a:srgbClr val="000000">
                      <a:alpha val="43137"/>
                    </a:srgbClr>
                  </a:outerShdw>
                </a:effectLst>
              </a:rPr>
              <a:t>Perry Mason vs. Hamilton Burger</a:t>
            </a:r>
          </a:p>
          <a:p>
            <a:r>
              <a:rPr lang="en-US" sz="2800" b="1" dirty="0">
                <a:solidFill>
                  <a:srgbClr val="0070C0"/>
                </a:solidFill>
                <a:effectLst>
                  <a:outerShdw blurRad="38100" dist="38100" dir="2700000" algn="tl">
                    <a:srgbClr val="000000">
                      <a:alpha val="43137"/>
                    </a:srgbClr>
                  </a:outerShdw>
                </a:effectLst>
              </a:rPr>
              <a:t> Jesus Christ vs. Satan, Principalities, Heavenly Powers</a:t>
            </a:r>
          </a:p>
        </p:txBody>
      </p:sp>
      <p:pic>
        <p:nvPicPr>
          <p:cNvPr id="2050" name="Picture 2" descr="Image result for Perry Mason images">
            <a:extLst>
              <a:ext uri="{FF2B5EF4-FFF2-40B4-BE49-F238E27FC236}">
                <a16:creationId xmlns="" xmlns:a16="http://schemas.microsoft.com/office/drawing/2014/main" id="{34293BF8-1B45-4305-BA0E-760A77EE0FD0}"/>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497643" y="3042443"/>
            <a:ext cx="4113785" cy="30585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746501A-F86E-4A1E-9730-952E0B95A48B}"/>
              </a:ext>
            </a:extLst>
          </p:cNvPr>
          <p:cNvSpPr/>
          <p:nvPr/>
        </p:nvSpPr>
        <p:spPr>
          <a:xfrm>
            <a:off x="435430" y="3222361"/>
            <a:ext cx="6836227" cy="2677656"/>
          </a:xfrm>
          <a:prstGeom prst="rect">
            <a:avLst/>
          </a:prstGeom>
          <a:solidFill>
            <a:schemeClr val="bg1"/>
          </a:solidFill>
          <a:ln>
            <a:solidFill>
              <a:srgbClr val="C00000"/>
            </a:solidFill>
          </a:ln>
        </p:spPr>
        <p:txBody>
          <a:bodyPr wrap="square">
            <a:spAutoFit/>
          </a:bodyPr>
          <a:lstStyle/>
          <a:p>
            <a:r>
              <a:rPr lang="en-US" sz="2400" dirty="0">
                <a:latin typeface="+mj-lt"/>
              </a:rPr>
              <a:t>“My little children, these things I write to you, so that you may not sin. And if anyone sins, </a:t>
            </a:r>
            <a:r>
              <a:rPr lang="en-US" sz="2400" b="1" i="1" u="sng" dirty="0">
                <a:solidFill>
                  <a:srgbClr val="C00000"/>
                </a:solidFill>
                <a:effectLst>
                  <a:outerShdw blurRad="38100" dist="38100" dir="2700000" algn="tl">
                    <a:srgbClr val="000000">
                      <a:alpha val="43137"/>
                    </a:srgbClr>
                  </a:outerShdw>
                </a:effectLst>
                <a:latin typeface="+mj-lt"/>
              </a:rPr>
              <a:t>we have an Advocate</a:t>
            </a:r>
            <a:r>
              <a:rPr lang="en-US" sz="2400" dirty="0">
                <a:solidFill>
                  <a:srgbClr val="C00000"/>
                </a:solidFill>
                <a:latin typeface="+mj-lt"/>
              </a:rPr>
              <a:t> </a:t>
            </a:r>
            <a:r>
              <a:rPr lang="en-US" sz="2400" dirty="0">
                <a:latin typeface="+mj-lt"/>
              </a:rPr>
              <a:t>with the Father, Jesus Christ the righteous.  And He Himself is the propitiation for our sins, and not for ours only but also for the whole world.”       (I John 2:1-2)</a:t>
            </a:r>
            <a:endParaRPr lang="es-MX" sz="2400" dirty="0">
              <a:latin typeface="+mj-lt"/>
            </a:endParaRPr>
          </a:p>
        </p:txBody>
      </p:sp>
    </p:spTree>
    <p:extLst>
      <p:ext uri="{BB962C8B-B14F-4D97-AF65-F5344CB8AC3E}">
        <p14:creationId xmlns="" xmlns:p14="http://schemas.microsoft.com/office/powerpoint/2010/main" val="3603718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0" y="135920"/>
            <a:ext cx="12192000" cy="1609344"/>
          </a:xfrm>
        </p:spPr>
        <p:txBody>
          <a:bodyPr>
            <a:normAutofit/>
          </a:bodyPr>
          <a:lstStyle/>
          <a:p>
            <a:pPr algn="ctr"/>
            <a:r>
              <a:rPr lang="en-US" sz="5400" dirty="0"/>
              <a:t>“Who is he</a:t>
            </a:r>
            <a:br>
              <a:rPr lang="en-US" sz="5400" dirty="0"/>
            </a:br>
            <a:r>
              <a:rPr lang="en-US" sz="5400" dirty="0"/>
              <a:t>who condemns?”</a:t>
            </a:r>
            <a:endParaRPr lang="es-MX" sz="5400"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827314" y="1814571"/>
            <a:ext cx="9236253" cy="4050792"/>
          </a:xfrm>
        </p:spPr>
        <p:txBody>
          <a:bodyPr>
            <a:normAutofit/>
          </a:bodyPr>
          <a:lstStyle/>
          <a:p>
            <a:r>
              <a:rPr lang="en-US" sz="2800" b="1" dirty="0">
                <a:solidFill>
                  <a:srgbClr val="0070C0"/>
                </a:solidFill>
                <a:effectLst>
                  <a:outerShdw blurRad="38100" dist="38100" dir="2700000" algn="tl">
                    <a:srgbClr val="000000">
                      <a:alpha val="43137"/>
                    </a:srgbClr>
                  </a:outerShdw>
                </a:effectLst>
                <a:latin typeface="+mj-lt"/>
              </a:rPr>
              <a:t> Christ died, arose, reigns, intercedes for me!</a:t>
            </a:r>
          </a:p>
          <a:p>
            <a:r>
              <a:rPr lang="en-US" sz="2800" b="1" dirty="0">
                <a:solidFill>
                  <a:srgbClr val="0070C0"/>
                </a:solidFill>
                <a:effectLst>
                  <a:outerShdw blurRad="38100" dist="38100" dir="2700000" algn="tl">
                    <a:srgbClr val="000000">
                      <a:alpha val="43137"/>
                    </a:srgbClr>
                  </a:outerShdw>
                </a:effectLst>
                <a:latin typeface="+mj-lt"/>
              </a:rPr>
              <a:t> No October Surprise to fear</a:t>
            </a:r>
          </a:p>
        </p:txBody>
      </p:sp>
      <p:sp>
        <p:nvSpPr>
          <p:cNvPr id="6" name="Rectangle 5">
            <a:extLst>
              <a:ext uri="{FF2B5EF4-FFF2-40B4-BE49-F238E27FC236}">
                <a16:creationId xmlns="" xmlns:a16="http://schemas.microsoft.com/office/drawing/2014/main" id="{0AB507E8-22D0-4317-B2CE-9C0C771E9C74}"/>
              </a:ext>
            </a:extLst>
          </p:cNvPr>
          <p:cNvSpPr/>
          <p:nvPr/>
        </p:nvSpPr>
        <p:spPr>
          <a:xfrm>
            <a:off x="827314" y="3225800"/>
            <a:ext cx="10784115" cy="2954655"/>
          </a:xfrm>
          <a:prstGeom prst="rect">
            <a:avLst/>
          </a:prstGeom>
          <a:solidFill>
            <a:schemeClr val="bg1"/>
          </a:solidFill>
          <a:ln w="76200">
            <a:solidFill>
              <a:srgbClr val="C00000"/>
            </a:solidFill>
          </a:ln>
        </p:spPr>
        <p:txBody>
          <a:bodyPr wrap="square">
            <a:spAutoFit/>
          </a:bodyPr>
          <a:lstStyle/>
          <a:p>
            <a:r>
              <a:rPr lang="en-US" sz="2400" b="1" dirty="0">
                <a:latin typeface="+mj-lt"/>
              </a:rPr>
              <a:t>Hebrews 7:25-26     </a:t>
            </a:r>
            <a:r>
              <a:rPr lang="en-US" sz="2400" b="1" i="1" dirty="0">
                <a:latin typeface="+mj-lt"/>
              </a:rPr>
              <a:t>Our Defense Attorney, Judge &amp; Jury</a:t>
            </a:r>
            <a:r>
              <a:rPr lang="en-US" sz="2400" b="1" u="sng" dirty="0">
                <a:latin typeface="+mj-lt"/>
              </a:rPr>
              <a:t/>
            </a:r>
            <a:br>
              <a:rPr lang="en-US" sz="2400" b="1" u="sng" dirty="0">
                <a:latin typeface="+mj-lt"/>
              </a:rPr>
            </a:br>
            <a:endParaRPr lang="en-US" sz="2400" b="1" u="sng" dirty="0">
              <a:latin typeface="+mj-lt"/>
            </a:endParaRPr>
          </a:p>
          <a:p>
            <a:r>
              <a:rPr lang="en-US" sz="2400" dirty="0">
                <a:effectLst>
                  <a:outerShdw blurRad="38100" dist="38100" dir="2700000" algn="tl">
                    <a:srgbClr val="000000">
                      <a:alpha val="43137"/>
                    </a:srgbClr>
                  </a:outerShdw>
                </a:effectLst>
                <a:latin typeface="+mj-lt"/>
              </a:rPr>
              <a:t>“Therefore He is also able to save to the uttermost those who come to God through Him, since He always lives to make intercession for them.   For such a High Priest was fitting for us, who is holy, harmless, undefiled, separate from sinners, and has become higher than the heavens”</a:t>
            </a:r>
            <a:r>
              <a:rPr lang="en-US" dirty="0">
                <a:effectLst>
                  <a:outerShdw blurRad="38100" dist="38100" dir="2700000" algn="tl">
                    <a:srgbClr val="000000">
                      <a:alpha val="43137"/>
                    </a:srgbClr>
                  </a:outerShdw>
                </a:effectLst>
              </a:rPr>
              <a:t/>
            </a:r>
            <a:br>
              <a:rPr lang="en-US" dirty="0">
                <a:effectLst>
                  <a:outerShdw blurRad="38100" dist="38100" dir="2700000" algn="tl">
                    <a:srgbClr val="000000">
                      <a:alpha val="43137"/>
                    </a:srgbClr>
                  </a:outerShdw>
                </a:effectLst>
              </a:rPr>
            </a:br>
            <a:endParaRPr lang="es-MX" dirty="0">
              <a:effectLst>
                <a:outerShdw blurRad="38100" dist="38100" dir="2700000" algn="tl">
                  <a:srgbClr val="000000">
                    <a:alpha val="43137"/>
                  </a:srgbClr>
                </a:outerShdw>
              </a:effectLst>
            </a:endParaRPr>
          </a:p>
        </p:txBody>
      </p:sp>
      <p:sp>
        <p:nvSpPr>
          <p:cNvPr id="4" name="Rectangle 3">
            <a:extLst>
              <a:ext uri="{FF2B5EF4-FFF2-40B4-BE49-F238E27FC236}">
                <a16:creationId xmlns="" xmlns:a16="http://schemas.microsoft.com/office/drawing/2014/main" id="{5A5A4698-1F50-1AEC-5D95-521A7DBF55B1}"/>
              </a:ext>
            </a:extLst>
          </p:cNvPr>
          <p:cNvSpPr/>
          <p:nvPr/>
        </p:nvSpPr>
        <p:spPr>
          <a:xfrm>
            <a:off x="254002" y="87136"/>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B0F0"/>
                </a:solidFill>
                <a:effectLst>
                  <a:outerShdw blurRad="38100" dist="38100" dir="2700000" algn="tl">
                    <a:srgbClr val="000000">
                      <a:alpha val="43137"/>
                    </a:srgbClr>
                  </a:outerShdw>
                </a:effectLst>
              </a:rPr>
              <a:t>Q5</a:t>
            </a:r>
          </a:p>
        </p:txBody>
      </p:sp>
    </p:spTree>
    <p:extLst>
      <p:ext uri="{BB962C8B-B14F-4D97-AF65-F5344CB8AC3E}">
        <p14:creationId xmlns="" xmlns:p14="http://schemas.microsoft.com/office/powerpoint/2010/main" val="20080823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1132115" y="-24356"/>
            <a:ext cx="9927770" cy="1609344"/>
          </a:xfrm>
        </p:spPr>
        <p:txBody>
          <a:bodyPr>
            <a:normAutofit/>
          </a:bodyPr>
          <a:lstStyle/>
          <a:p>
            <a:pPr algn="ctr"/>
            <a:r>
              <a:rPr lang="en-US" dirty="0"/>
              <a:t>“Who is he</a:t>
            </a:r>
            <a:br>
              <a:rPr lang="en-US" dirty="0"/>
            </a:br>
            <a:r>
              <a:rPr lang="en-US" dirty="0"/>
              <a:t>who condemns?”</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841830" y="1814571"/>
            <a:ext cx="9221738" cy="4050792"/>
          </a:xfrm>
        </p:spPr>
        <p:txBody>
          <a:bodyPr>
            <a:normAutofit/>
          </a:bodyPr>
          <a:lstStyle/>
          <a:p>
            <a:r>
              <a:rPr lang="en-US" sz="2400" b="1" i="1" dirty="0">
                <a:solidFill>
                  <a:srgbClr val="0070C0"/>
                </a:solidFill>
                <a:effectLst>
                  <a:outerShdw blurRad="38100" dist="38100" dir="2700000" algn="tl">
                    <a:srgbClr val="000000">
                      <a:alpha val="43137"/>
                    </a:srgbClr>
                  </a:outerShdw>
                </a:effectLst>
                <a:latin typeface="+mj-lt"/>
              </a:rPr>
              <a:t> </a:t>
            </a:r>
            <a:r>
              <a:rPr lang="en-US" sz="2400" dirty="0">
                <a:solidFill>
                  <a:srgbClr val="0070C0"/>
                </a:solidFill>
                <a:effectLst>
                  <a:outerShdw blurRad="38100" dist="38100" dir="2700000" algn="tl">
                    <a:srgbClr val="000000">
                      <a:alpha val="43137"/>
                    </a:srgbClr>
                  </a:outerShdw>
                </a:effectLst>
                <a:latin typeface="+mj-lt"/>
              </a:rPr>
              <a:t>John Bunyan’s </a:t>
            </a:r>
            <a:r>
              <a:rPr lang="en-US" sz="2400" b="1" i="1" u="sng" dirty="0">
                <a:solidFill>
                  <a:srgbClr val="0070C0"/>
                </a:solidFill>
                <a:effectLst>
                  <a:outerShdw blurRad="38100" dist="38100" dir="2700000" algn="tl">
                    <a:srgbClr val="000000">
                      <a:alpha val="43137"/>
                    </a:srgbClr>
                  </a:outerShdw>
                </a:effectLst>
                <a:latin typeface="+mj-lt"/>
              </a:rPr>
              <a:t>Pil</a:t>
            </a:r>
            <a:r>
              <a:rPr lang="en-US" sz="2400" b="1" i="1" dirty="0">
                <a:solidFill>
                  <a:srgbClr val="0070C0"/>
                </a:solidFill>
                <a:effectLst>
                  <a:outerShdw blurRad="38100" dist="38100" dir="2700000" algn="tl">
                    <a:srgbClr val="000000">
                      <a:alpha val="43137"/>
                    </a:srgbClr>
                  </a:outerShdw>
                </a:effectLst>
                <a:latin typeface="+mj-lt"/>
              </a:rPr>
              <a:t>g</a:t>
            </a:r>
            <a:r>
              <a:rPr lang="en-US" sz="2400" b="1" i="1" u="sng" dirty="0">
                <a:solidFill>
                  <a:srgbClr val="0070C0"/>
                </a:solidFill>
                <a:effectLst>
                  <a:outerShdw blurRad="38100" dist="38100" dir="2700000" algn="tl">
                    <a:srgbClr val="000000">
                      <a:alpha val="43137"/>
                    </a:srgbClr>
                  </a:outerShdw>
                </a:effectLst>
                <a:latin typeface="+mj-lt"/>
              </a:rPr>
              <a:t>rim’s Pro</a:t>
            </a:r>
            <a:r>
              <a:rPr lang="en-US" sz="2400" b="1" i="1" dirty="0">
                <a:solidFill>
                  <a:srgbClr val="0070C0"/>
                </a:solidFill>
                <a:effectLst>
                  <a:outerShdw blurRad="38100" dist="38100" dir="2700000" algn="tl">
                    <a:srgbClr val="000000">
                      <a:alpha val="43137"/>
                    </a:srgbClr>
                  </a:outerShdw>
                </a:effectLst>
                <a:latin typeface="+mj-lt"/>
              </a:rPr>
              <a:t>g</a:t>
            </a:r>
            <a:r>
              <a:rPr lang="en-US" sz="2400" b="1" i="1" u="sng" dirty="0">
                <a:solidFill>
                  <a:srgbClr val="0070C0"/>
                </a:solidFill>
                <a:effectLst>
                  <a:outerShdw blurRad="38100" dist="38100" dir="2700000" algn="tl">
                    <a:srgbClr val="000000">
                      <a:alpha val="43137"/>
                    </a:srgbClr>
                  </a:outerShdw>
                </a:effectLst>
                <a:latin typeface="+mj-lt"/>
              </a:rPr>
              <a:t>ress</a:t>
            </a:r>
            <a:endParaRPr lang="en-US" sz="2400" b="1" u="sng" dirty="0">
              <a:solidFill>
                <a:srgbClr val="0070C0"/>
              </a:solidFill>
              <a:effectLst>
                <a:outerShdw blurRad="38100" dist="38100" dir="2700000" algn="tl">
                  <a:srgbClr val="000000">
                    <a:alpha val="43137"/>
                  </a:srgbClr>
                </a:outerShdw>
              </a:effectLst>
              <a:latin typeface="+mj-lt"/>
            </a:endParaRPr>
          </a:p>
        </p:txBody>
      </p:sp>
      <p:sp>
        <p:nvSpPr>
          <p:cNvPr id="5" name="TextBox 4">
            <a:extLst>
              <a:ext uri="{FF2B5EF4-FFF2-40B4-BE49-F238E27FC236}">
                <a16:creationId xmlns="" xmlns:a16="http://schemas.microsoft.com/office/drawing/2014/main" id="{34B8CE92-B5AD-48E1-9107-8F1B4E1AB3F7}"/>
              </a:ext>
            </a:extLst>
          </p:cNvPr>
          <p:cNvSpPr txBox="1"/>
          <p:nvPr/>
        </p:nvSpPr>
        <p:spPr>
          <a:xfrm>
            <a:off x="348344" y="2964748"/>
            <a:ext cx="8650514" cy="3416320"/>
          </a:xfrm>
          <a:prstGeom prst="rect">
            <a:avLst/>
          </a:prstGeom>
          <a:solidFill>
            <a:schemeClr val="bg1"/>
          </a:solidFill>
          <a:ln>
            <a:solidFill>
              <a:schemeClr val="tx1"/>
            </a:solidFill>
          </a:ln>
        </p:spPr>
        <p:txBody>
          <a:bodyPr wrap="square" rtlCol="0">
            <a:spAutoFit/>
          </a:bodyPr>
          <a:lstStyle/>
          <a:p>
            <a:r>
              <a:rPr lang="en-US" sz="2400" b="1" u="sng" dirty="0">
                <a:latin typeface="+mj-lt"/>
              </a:rPr>
              <a:t>Apollyon</a:t>
            </a:r>
            <a:r>
              <a:rPr lang="en-US" sz="2400" dirty="0">
                <a:latin typeface="+mj-lt"/>
              </a:rPr>
              <a:t>:  “You, Christian, committed this sin, and this sin, and this sin, and this sin!  You are not deserving of grace and mercy, but only death!”</a:t>
            </a:r>
            <a:br>
              <a:rPr lang="en-US" sz="2400" dirty="0">
                <a:latin typeface="+mj-lt"/>
              </a:rPr>
            </a:br>
            <a:r>
              <a:rPr lang="en-US" sz="2400" dirty="0">
                <a:latin typeface="+mj-lt"/>
              </a:rPr>
              <a:t/>
            </a:r>
            <a:br>
              <a:rPr lang="en-US" sz="2400" dirty="0">
                <a:latin typeface="+mj-lt"/>
              </a:rPr>
            </a:br>
            <a:r>
              <a:rPr lang="en-US" sz="2400" b="1" u="sng" dirty="0">
                <a:latin typeface="+mj-lt"/>
              </a:rPr>
              <a:t>Christian</a:t>
            </a:r>
            <a:r>
              <a:rPr lang="en-US" sz="2400" dirty="0">
                <a:latin typeface="+mj-lt"/>
              </a:rPr>
              <a:t>:  “All this is true.  And much more you have left out.  I am guilty of all my sins.  But the Prince whom I serve and honor is merciful and ready to forgive.  I have now obtained pardon from my Prince.”</a:t>
            </a:r>
            <a:endParaRPr lang="es-MX" sz="2400" dirty="0">
              <a:latin typeface="+mj-lt"/>
            </a:endParaRPr>
          </a:p>
        </p:txBody>
      </p:sp>
      <p:pic>
        <p:nvPicPr>
          <p:cNvPr id="5122" name="Picture 2" descr="Image result for John Bunyan's Pilgrim's Progress images">
            <a:extLst>
              <a:ext uri="{FF2B5EF4-FFF2-40B4-BE49-F238E27FC236}">
                <a16:creationId xmlns="" xmlns:a16="http://schemas.microsoft.com/office/drawing/2014/main" id="{D4DE0EC0-7708-4606-8496-C33C0148BF9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781144" y="1145751"/>
            <a:ext cx="2937780" cy="456649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0879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2267922" y="135920"/>
            <a:ext cx="7873139" cy="1609344"/>
          </a:xfrm>
        </p:spPr>
        <p:txBody>
          <a:bodyPr>
            <a:normAutofit fontScale="90000"/>
          </a:bodyPr>
          <a:lstStyle/>
          <a:p>
            <a:pPr algn="ctr"/>
            <a:r>
              <a:rPr lang="en-US" dirty="0"/>
              <a:t>“Who shall </a:t>
            </a:r>
            <a:r>
              <a:rPr lang="en-US" u="sng" dirty="0"/>
              <a:t>se</a:t>
            </a:r>
            <a:r>
              <a:rPr lang="en-US" dirty="0"/>
              <a:t>p</a:t>
            </a:r>
            <a:r>
              <a:rPr lang="en-US" u="sng" dirty="0"/>
              <a:t>arate</a:t>
            </a:r>
            <a:r>
              <a:rPr lang="en-US" dirty="0"/>
              <a:t>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580572" y="1814571"/>
            <a:ext cx="11611428" cy="4050792"/>
          </a:xfrm>
        </p:spPr>
        <p:txBody>
          <a:bodyPr/>
          <a:lstStyle/>
          <a:p>
            <a:r>
              <a:rPr lang="en-US" b="1" i="1" dirty="0">
                <a:solidFill>
                  <a:schemeClr val="accent1">
                    <a:lumMod val="75000"/>
                  </a:schemeClr>
                </a:solidFill>
                <a:effectLst>
                  <a:outerShdw blurRad="38100" dist="38100" dir="2700000" algn="tl">
                    <a:srgbClr val="000000">
                      <a:alpha val="43137"/>
                    </a:srgbClr>
                  </a:outerShdw>
                </a:effectLst>
              </a:rPr>
              <a:t> </a:t>
            </a:r>
            <a:r>
              <a:rPr lang="en-US" sz="2800" dirty="0">
                <a:solidFill>
                  <a:srgbClr val="0070C0"/>
                </a:solidFill>
                <a:effectLst>
                  <a:outerShdw blurRad="38100" dist="38100" dir="2700000" algn="tl">
                    <a:srgbClr val="000000">
                      <a:alpha val="43137"/>
                    </a:srgbClr>
                  </a:outerShdw>
                </a:effectLst>
                <a:latin typeface="+mj-lt"/>
              </a:rPr>
              <a:t>7 Samples of possible Separators</a:t>
            </a:r>
            <a:br>
              <a:rPr lang="en-US" sz="2800" dirty="0">
                <a:solidFill>
                  <a:srgbClr val="0070C0"/>
                </a:solidFill>
                <a:effectLst>
                  <a:outerShdw blurRad="38100" dist="38100" dir="2700000" algn="tl">
                    <a:srgbClr val="000000">
                      <a:alpha val="43137"/>
                    </a:srgbClr>
                  </a:outerShdw>
                </a:effectLst>
                <a:latin typeface="+mj-lt"/>
              </a:rPr>
            </a:br>
            <a:r>
              <a:rPr lang="en-US" sz="2800" dirty="0">
                <a:solidFill>
                  <a:srgbClr val="0070C0"/>
                </a:solidFill>
                <a:effectLst>
                  <a:outerShdw blurRad="38100" dist="38100" dir="2700000" algn="tl">
                    <a:srgbClr val="000000">
                      <a:alpha val="43137"/>
                    </a:srgbClr>
                  </a:outerShdw>
                </a:effectLst>
                <a:latin typeface="+mj-lt"/>
              </a:rPr>
              <a:t> </a:t>
            </a:r>
            <a:r>
              <a:rPr lang="en-US" sz="2400" dirty="0">
                <a:effectLst>
                  <a:outerShdw blurRad="38100" dist="38100" dir="2700000" algn="tl">
                    <a:srgbClr val="000000">
                      <a:alpha val="43137"/>
                    </a:srgbClr>
                  </a:outerShdw>
                </a:effectLst>
                <a:latin typeface="+mj-lt"/>
              </a:rPr>
              <a:t>(via rhetorical questions)</a:t>
            </a:r>
            <a:endParaRPr lang="en-US" sz="2400" b="1" u="sng" dirty="0">
              <a:effectLst>
                <a:outerShdw blurRad="38100" dist="38100" dir="2700000" algn="tl">
                  <a:srgbClr val="000000">
                    <a:alpha val="43137"/>
                  </a:srgbClr>
                </a:outerShdw>
              </a:effectLst>
              <a:latin typeface="+mj-lt"/>
            </a:endParaRPr>
          </a:p>
        </p:txBody>
      </p:sp>
      <p:sp>
        <p:nvSpPr>
          <p:cNvPr id="4" name="Rectangle 3">
            <a:extLst>
              <a:ext uri="{FF2B5EF4-FFF2-40B4-BE49-F238E27FC236}">
                <a16:creationId xmlns="" xmlns:a16="http://schemas.microsoft.com/office/drawing/2014/main" id="{156B3C46-D1BD-412D-BE4F-9A173216E260}"/>
              </a:ext>
            </a:extLst>
          </p:cNvPr>
          <p:cNvSpPr/>
          <p:nvPr/>
        </p:nvSpPr>
        <p:spPr>
          <a:xfrm>
            <a:off x="4317604" y="5798091"/>
            <a:ext cx="510909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00B0F0"/>
                </a:solidFill>
                <a:effectLst>
                  <a:outerShdw blurRad="38100" dist="38100" dir="2700000" algn="tl">
                    <a:srgbClr val="000000">
                      <a:alpha val="43137"/>
                    </a:srgbClr>
                  </a:outerShdw>
                </a:effectLst>
              </a:rPr>
              <a:t>No Separation!</a:t>
            </a:r>
          </a:p>
        </p:txBody>
      </p:sp>
      <p:pic>
        <p:nvPicPr>
          <p:cNvPr id="7170" name="Picture 2" descr="Image result for Separation images">
            <a:extLst>
              <a:ext uri="{FF2B5EF4-FFF2-40B4-BE49-F238E27FC236}">
                <a16:creationId xmlns="" xmlns:a16="http://schemas.microsoft.com/office/drawing/2014/main" id="{D7A4698C-85BC-4F49-826B-F2B9C21720DE}"/>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28074" y="2670629"/>
            <a:ext cx="7865743" cy="31135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73780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Separation images">
            <a:extLst>
              <a:ext uri="{FF2B5EF4-FFF2-40B4-BE49-F238E27FC236}">
                <a16:creationId xmlns="" xmlns:a16="http://schemas.microsoft.com/office/drawing/2014/main" id="{D7A4698C-85BC-4F49-826B-F2B9C21720DE}"/>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35536" y="1209399"/>
            <a:ext cx="4156464" cy="2387047"/>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2108630" y="-90343"/>
            <a:ext cx="7873139" cy="1609344"/>
          </a:xfrm>
        </p:spPr>
        <p:txBody>
          <a:bodyPr>
            <a:normAutofit fontScale="90000"/>
          </a:bodyPr>
          <a:lstStyle/>
          <a:p>
            <a:pPr algn="ctr"/>
            <a:r>
              <a:rPr lang="en-US" dirty="0"/>
              <a:t>“Who shall </a:t>
            </a:r>
            <a:r>
              <a:rPr lang="en-US" u="sng" dirty="0"/>
              <a:t>se</a:t>
            </a:r>
            <a:r>
              <a:rPr lang="en-US" dirty="0"/>
              <a:t>p</a:t>
            </a:r>
            <a:r>
              <a:rPr lang="en-US" u="sng" dirty="0"/>
              <a:t>arate</a:t>
            </a:r>
            <a:r>
              <a:rPr lang="en-US" dirty="0"/>
              <a:t> us from the </a:t>
            </a:r>
            <a:r>
              <a:rPr lang="en-US" i="1" dirty="0">
                <a:solidFill>
                  <a:srgbClr val="C00000"/>
                </a:solidFill>
                <a:effectLst>
                  <a:outerShdw blurRad="38100" dist="38100" dir="2700000" algn="tl">
                    <a:srgbClr val="000000">
                      <a:alpha val="43137"/>
                    </a:srgbClr>
                  </a:outerShdw>
                </a:effectLst>
              </a:rPr>
              <a:t>love of Christ </a:t>
            </a:r>
            <a:r>
              <a:rPr lang="en-US" dirty="0"/>
              <a: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96686" y="1814571"/>
            <a:ext cx="9366881" cy="4050792"/>
          </a:xfrm>
        </p:spPr>
        <p:txBody>
          <a:bodyPr/>
          <a:lstStyle/>
          <a:p>
            <a:pPr marL="0" indent="0">
              <a:buNone/>
            </a:pPr>
            <a:endParaRPr lang="en-US" dirty="0">
              <a:solidFill>
                <a:schemeClr val="accent1">
                  <a:lumMod val="75000"/>
                </a:schemeClr>
              </a:solidFill>
              <a:effectLst>
                <a:outerShdw blurRad="38100" dist="38100" dir="2700000" algn="tl">
                  <a:srgbClr val="000000">
                    <a:alpha val="43137"/>
                  </a:srgbClr>
                </a:outerShdw>
              </a:effectLst>
            </a:endParaRPr>
          </a:p>
          <a:p>
            <a:r>
              <a:rPr lang="en-US" dirty="0">
                <a:solidFill>
                  <a:schemeClr val="accent1">
                    <a:lumMod val="75000"/>
                  </a:schemeClr>
                </a:solidFill>
                <a:effectLst>
                  <a:outerShdw blurRad="38100" dist="38100" dir="2700000" algn="tl">
                    <a:srgbClr val="000000">
                      <a:alpha val="43137"/>
                    </a:srgbClr>
                  </a:outerShdw>
                </a:effectLst>
              </a:rPr>
              <a:t> </a:t>
            </a:r>
            <a:r>
              <a:rPr lang="en-US" sz="3200" dirty="0">
                <a:solidFill>
                  <a:srgbClr val="0070C0"/>
                </a:solidFill>
                <a:effectLst>
                  <a:outerShdw blurRad="38100" dist="38100" dir="2700000" algn="tl">
                    <a:srgbClr val="000000">
                      <a:alpha val="43137"/>
                    </a:srgbClr>
                  </a:outerShdw>
                </a:effectLst>
                <a:latin typeface="+mj-lt"/>
              </a:rPr>
              <a:t>Ephesians 3:18-19 </a:t>
            </a:r>
            <a:endParaRPr lang="en-US" sz="3200" b="1" u="sng" dirty="0">
              <a:solidFill>
                <a:srgbClr val="0070C0"/>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28579E52-7375-4954-B5CB-D44F987B8E16}"/>
              </a:ext>
            </a:extLst>
          </p:cNvPr>
          <p:cNvSpPr/>
          <p:nvPr/>
        </p:nvSpPr>
        <p:spPr>
          <a:xfrm>
            <a:off x="696686" y="3832217"/>
            <a:ext cx="10697028" cy="2616101"/>
          </a:xfrm>
          <a:prstGeom prst="rect">
            <a:avLst/>
          </a:prstGeom>
          <a:solidFill>
            <a:schemeClr val="bg1"/>
          </a:solidFill>
          <a:ln>
            <a:solidFill>
              <a:srgbClr val="C00000"/>
            </a:solidFill>
          </a:ln>
        </p:spPr>
        <p:txBody>
          <a:bodyPr wrap="square">
            <a:spAutoFit/>
          </a:bodyPr>
          <a:lstStyle/>
          <a:p>
            <a:endParaRPr lang="en-US" sz="2800" dirty="0">
              <a:latin typeface="+mj-lt"/>
            </a:endParaRPr>
          </a:p>
          <a:p>
            <a:r>
              <a:rPr lang="en-US" sz="2800" dirty="0">
                <a:latin typeface="+mj-lt"/>
              </a:rPr>
              <a:t>“That you may be able to comprehend with all the saints what is the width and length and depth and height—</a:t>
            </a:r>
            <a:br>
              <a:rPr lang="en-US" sz="2800" dirty="0">
                <a:latin typeface="+mj-lt"/>
              </a:rPr>
            </a:br>
            <a:r>
              <a:rPr lang="en-US" sz="2800" i="1" u="sng" dirty="0">
                <a:effectLst>
                  <a:outerShdw blurRad="38100" dist="38100" dir="2700000" algn="tl">
                    <a:srgbClr val="000000">
                      <a:alpha val="43137"/>
                    </a:srgbClr>
                  </a:outerShdw>
                </a:effectLst>
                <a:latin typeface="+mj-lt"/>
              </a:rPr>
              <a:t>to know the </a:t>
            </a:r>
            <a:r>
              <a:rPr lang="en-US" sz="2800" i="1" u="sng" dirty="0">
                <a:solidFill>
                  <a:srgbClr val="C00000"/>
                </a:solidFill>
                <a:effectLst>
                  <a:outerShdw blurRad="38100" dist="38100" dir="2700000" algn="tl">
                    <a:srgbClr val="000000">
                      <a:alpha val="43137"/>
                    </a:srgbClr>
                  </a:outerShdw>
                </a:effectLst>
                <a:latin typeface="+mj-lt"/>
              </a:rPr>
              <a:t>love of Christ </a:t>
            </a:r>
            <a:r>
              <a:rPr lang="en-US" sz="2800" i="1" u="sng" dirty="0">
                <a:effectLst>
                  <a:outerShdw blurRad="38100" dist="38100" dir="2700000" algn="tl">
                    <a:srgbClr val="000000">
                      <a:alpha val="43137"/>
                    </a:srgbClr>
                  </a:outerShdw>
                </a:effectLst>
                <a:latin typeface="+mj-lt"/>
              </a:rPr>
              <a:t>which passes knowledge</a:t>
            </a:r>
            <a:r>
              <a:rPr lang="en-US" sz="2800" dirty="0">
                <a:latin typeface="+mj-lt"/>
              </a:rPr>
              <a:t>”</a:t>
            </a:r>
          </a:p>
          <a:p>
            <a:endParaRPr lang="es-MX" sz="2400" dirty="0"/>
          </a:p>
        </p:txBody>
      </p:sp>
      <p:sp>
        <p:nvSpPr>
          <p:cNvPr id="5" name="Rectangle 4">
            <a:extLst>
              <a:ext uri="{FF2B5EF4-FFF2-40B4-BE49-F238E27FC236}">
                <a16:creationId xmlns="" xmlns:a16="http://schemas.microsoft.com/office/drawing/2014/main" id="{3C3C2555-6BEB-99CD-917A-F1D2F9F3D9E1}"/>
              </a:ext>
            </a:extLst>
          </p:cNvPr>
          <p:cNvSpPr/>
          <p:nvPr/>
        </p:nvSpPr>
        <p:spPr>
          <a:xfrm>
            <a:off x="254002" y="87136"/>
            <a:ext cx="1314784"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dirty="0">
                <a:ln/>
                <a:solidFill>
                  <a:srgbClr val="00B0F0"/>
                </a:solidFill>
                <a:effectLst>
                  <a:outerShdw blurRad="38100" dist="38100" dir="2700000" algn="tl">
                    <a:srgbClr val="000000">
                      <a:alpha val="43137"/>
                    </a:srgbClr>
                  </a:outerShdw>
                </a:effectLst>
              </a:rPr>
              <a:t>Q6</a:t>
            </a:r>
          </a:p>
        </p:txBody>
      </p:sp>
    </p:spTree>
    <p:extLst>
      <p:ext uri="{BB962C8B-B14F-4D97-AF65-F5344CB8AC3E}">
        <p14:creationId xmlns="" xmlns:p14="http://schemas.microsoft.com/office/powerpoint/2010/main" val="471223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www.northerntool.com/images/product/700x700/660/66068_700x700.jpg">
            <a:extLst>
              <a:ext uri="{FF2B5EF4-FFF2-40B4-BE49-F238E27FC236}">
                <a16:creationId xmlns="" xmlns:a16="http://schemas.microsoft.com/office/drawing/2014/main" id="{B5CFC348-A5B9-491B-84C7-6F6BD3C5083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flipH="1">
            <a:off x="8983889" y="-92453"/>
            <a:ext cx="3106360" cy="352145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711200" y="135920"/>
            <a:ext cx="9429861" cy="1609344"/>
          </a:xfrm>
        </p:spPr>
        <p:txBody>
          <a:bodyPr>
            <a:normAutofit/>
          </a:bodyPr>
          <a:lstStyle/>
          <a:p>
            <a:r>
              <a:rPr lang="en-US" dirty="0"/>
              <a:t>“Who shall </a:t>
            </a:r>
            <a:r>
              <a:rPr lang="en-US" u="sng" dirty="0"/>
              <a:t>se</a:t>
            </a:r>
            <a:r>
              <a:rPr lang="en-US" dirty="0"/>
              <a:t>p</a:t>
            </a:r>
            <a:r>
              <a:rPr lang="en-US" u="sng" dirty="0"/>
              <a:t>arate</a:t>
            </a:r>
            <a:r>
              <a:rPr lang="en-US" dirty="0"/>
              <a:t>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312057" y="2006619"/>
            <a:ext cx="11567885" cy="4389716"/>
          </a:xfrm>
        </p:spPr>
        <p:txBody>
          <a:bodyPr>
            <a:normAutofit/>
          </a:bodyPr>
          <a:lstStyle/>
          <a:p>
            <a:pPr marL="0" indent="0">
              <a:buNone/>
            </a:pPr>
            <a:r>
              <a:rPr lang="en-US" b="1" i="1" dirty="0">
                <a:solidFill>
                  <a:schemeClr val="accent1">
                    <a:lumMod val="75000"/>
                  </a:schemeClr>
                </a:solidFill>
                <a:effectLst>
                  <a:outerShdw blurRad="38100" dist="38100" dir="2700000" algn="tl">
                    <a:srgbClr val="000000">
                      <a:alpha val="43137"/>
                    </a:srgbClr>
                  </a:outerShdw>
                </a:effectLst>
              </a:rPr>
              <a:t>                                          </a:t>
            </a:r>
            <a:r>
              <a:rPr lang="en-US" sz="3600" b="1" dirty="0">
                <a:solidFill>
                  <a:srgbClr val="00B0F0"/>
                </a:solidFill>
                <a:effectLst>
                  <a:outerShdw blurRad="38100" dist="38100" dir="2700000" algn="tl">
                    <a:srgbClr val="000000">
                      <a:alpha val="43137"/>
                    </a:srgbClr>
                  </a:outerShdw>
                </a:effectLst>
                <a:latin typeface="+mj-lt"/>
              </a:rPr>
              <a:t>Shall</a:t>
            </a:r>
            <a:r>
              <a:rPr lang="en-US" sz="3600" dirty="0">
                <a:solidFill>
                  <a:srgbClr val="00B0F0"/>
                </a:solidFill>
                <a:effectLst>
                  <a:outerShdw blurRad="38100" dist="38100" dir="2700000" algn="tl">
                    <a:srgbClr val="000000">
                      <a:alpha val="43137"/>
                    </a:srgbClr>
                  </a:outerShdw>
                </a:effectLst>
                <a:latin typeface="+mj-lt"/>
              </a:rPr>
              <a:t> </a:t>
            </a:r>
            <a:r>
              <a:rPr lang="en-US" sz="3600" u="sng" dirty="0">
                <a:solidFill>
                  <a:srgbClr val="00B0F0"/>
                </a:solidFill>
                <a:effectLst>
                  <a:outerShdw blurRad="38100" dist="38100" dir="2700000" algn="tl">
                    <a:srgbClr val="000000">
                      <a:alpha val="43137"/>
                    </a:srgbClr>
                  </a:outerShdw>
                </a:effectLst>
                <a:latin typeface="+mj-lt"/>
              </a:rPr>
              <a:t>TRIBULATION</a:t>
            </a:r>
            <a:r>
              <a:rPr lang="en-US" sz="3600" dirty="0">
                <a:solidFill>
                  <a:srgbClr val="00B0F0"/>
                </a:solidFill>
                <a:effectLst>
                  <a:outerShdw blurRad="38100" dist="38100" dir="2700000" algn="tl">
                    <a:srgbClr val="000000">
                      <a:alpha val="43137"/>
                    </a:srgbClr>
                  </a:outerShdw>
                </a:effectLst>
                <a:latin typeface="+mj-lt"/>
              </a:rPr>
              <a:t>?</a:t>
            </a:r>
            <a:br>
              <a:rPr lang="en-US" sz="3600" dirty="0">
                <a:solidFill>
                  <a:srgbClr val="00B0F0"/>
                </a:solidFill>
                <a:effectLst>
                  <a:outerShdw blurRad="38100" dist="38100" dir="2700000" algn="tl">
                    <a:srgbClr val="000000">
                      <a:alpha val="43137"/>
                    </a:srgbClr>
                  </a:outerShdw>
                </a:effectLst>
                <a:latin typeface="+mj-lt"/>
              </a:rPr>
            </a:br>
            <a:r>
              <a:rPr lang="en-US" sz="1200" dirty="0">
                <a:solidFill>
                  <a:srgbClr val="0070C0"/>
                </a:solidFill>
                <a:effectLst>
                  <a:outerShdw blurRad="38100" dist="38100" dir="2700000" algn="tl">
                    <a:srgbClr val="000000">
                      <a:alpha val="43137"/>
                    </a:srgbClr>
                  </a:outerShdw>
                </a:effectLst>
                <a:latin typeface="+mj-lt"/>
              </a:rPr>
              <a:t> </a:t>
            </a:r>
            <a:endParaRPr lang="en-US" sz="2400" dirty="0">
              <a:solidFill>
                <a:srgbClr val="0070C0"/>
              </a:solidFill>
              <a:effectLst>
                <a:outerShdw blurRad="38100" dist="38100" dir="2700000" algn="tl">
                  <a:srgbClr val="000000">
                    <a:alpha val="43137"/>
                  </a:srgbClr>
                </a:outerShdw>
              </a:effectLst>
              <a:latin typeface="+mj-lt"/>
            </a:endParaRPr>
          </a:p>
          <a:p>
            <a:r>
              <a:rPr lang="en-US" sz="2400" dirty="0">
                <a:latin typeface="+mj-lt"/>
              </a:rPr>
              <a:t> </a:t>
            </a:r>
            <a:r>
              <a:rPr lang="en-US" sz="2400" i="1" dirty="0">
                <a:effectLst>
                  <a:outerShdw blurRad="38100" dist="38100" dir="2700000" algn="tl">
                    <a:srgbClr val="000000">
                      <a:alpha val="43137"/>
                    </a:srgbClr>
                  </a:outerShdw>
                </a:effectLst>
                <a:latin typeface="+mj-lt"/>
              </a:rPr>
              <a:t>THLIPSIS</a:t>
            </a:r>
            <a:r>
              <a:rPr lang="en-US" sz="2400" dirty="0">
                <a:effectLst>
                  <a:outerShdw blurRad="38100" dist="38100" dir="2700000" algn="tl">
                    <a:srgbClr val="000000">
                      <a:alpha val="43137"/>
                    </a:srgbClr>
                  </a:outerShdw>
                </a:effectLst>
                <a:latin typeface="+mj-lt"/>
              </a:rPr>
              <a:t> – “pressure; pressing together; affliction”</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This…</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t>
            </a:r>
            <a:r>
              <a:rPr lang="en-US" sz="2400" dirty="0">
                <a:solidFill>
                  <a:srgbClr val="C00000"/>
                </a:solidFill>
                <a:effectLst>
                  <a:outerShdw blurRad="38100" dist="38100" dir="2700000" algn="tl">
                    <a:srgbClr val="000000">
                      <a:alpha val="43137"/>
                    </a:srgbClr>
                  </a:outerShdw>
                </a:effectLst>
                <a:latin typeface="+mj-lt"/>
              </a:rPr>
              <a:t>Ephesus</a:t>
            </a:r>
            <a:r>
              <a:rPr lang="en-US" sz="2400" dirty="0">
                <a:effectLst>
                  <a:outerShdw blurRad="38100" dist="38100" dir="2700000" algn="tl">
                    <a:srgbClr val="000000">
                      <a:alpha val="43137"/>
                    </a:srgbClr>
                  </a:outerShdw>
                </a:effectLst>
                <a:latin typeface="+mj-lt"/>
              </a:rPr>
              <a:t>: “y</a:t>
            </a:r>
            <a:r>
              <a:rPr lang="en-US" sz="2400" u="sng" dirty="0">
                <a:effectLst>
                  <a:outerShdw blurRad="38100" dist="38100" dir="2700000" algn="tl">
                    <a:srgbClr val="000000">
                      <a:alpha val="43137"/>
                    </a:srgbClr>
                  </a:outerShdw>
                </a:effectLst>
                <a:latin typeface="+mj-lt"/>
              </a:rPr>
              <a:t>ou</a:t>
            </a:r>
            <a:r>
              <a:rPr lang="en-US" sz="2400" dirty="0">
                <a:effectLst>
                  <a:outerShdw blurRad="38100" dist="38100" dir="2700000" algn="tl">
                    <a:srgbClr val="000000">
                      <a:alpha val="43137"/>
                    </a:srgbClr>
                  </a:outerShdw>
                </a:effectLst>
                <a:latin typeface="+mj-lt"/>
              </a:rPr>
              <a:t> have left your first love” (Rev. 2:4)</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t>
            </a:r>
            <a:r>
              <a:rPr lang="en-US" sz="2400" dirty="0">
                <a:solidFill>
                  <a:srgbClr val="C00000"/>
                </a:solidFill>
                <a:effectLst>
                  <a:outerShdw blurRad="38100" dist="38100" dir="2700000" algn="tl">
                    <a:srgbClr val="000000">
                      <a:alpha val="43137"/>
                    </a:srgbClr>
                  </a:outerShdw>
                </a:effectLst>
                <a:latin typeface="+mj-lt"/>
              </a:rPr>
              <a:t>Sardis</a:t>
            </a:r>
            <a:r>
              <a:rPr lang="en-US" sz="2400" dirty="0">
                <a:effectLst>
                  <a:outerShdw blurRad="38100" dist="38100" dir="2700000" algn="tl">
                    <a:srgbClr val="000000">
                      <a:alpha val="43137"/>
                    </a:srgbClr>
                  </a:outerShdw>
                </a:effectLst>
                <a:latin typeface="+mj-lt"/>
              </a:rPr>
              <a:t>:     “y</a:t>
            </a:r>
            <a:r>
              <a:rPr lang="en-US" sz="2400" u="sng" dirty="0">
                <a:effectLst>
                  <a:outerShdw blurRad="38100" dist="38100" dir="2700000" algn="tl">
                    <a:srgbClr val="000000">
                      <a:alpha val="43137"/>
                    </a:srgbClr>
                  </a:outerShdw>
                </a:effectLst>
                <a:latin typeface="+mj-lt"/>
              </a:rPr>
              <a:t>ou</a:t>
            </a:r>
            <a:r>
              <a:rPr lang="en-US" sz="2400" dirty="0">
                <a:effectLst>
                  <a:outerShdw blurRad="38100" dist="38100" dir="2700000" algn="tl">
                    <a:srgbClr val="000000">
                      <a:alpha val="43137"/>
                    </a:srgbClr>
                  </a:outerShdw>
                </a:effectLst>
                <a:latin typeface="+mj-lt"/>
              </a:rPr>
              <a:t> are dead” (Rev. 3:1)</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t>
            </a:r>
            <a:r>
              <a:rPr lang="en-US" sz="2400" dirty="0">
                <a:solidFill>
                  <a:srgbClr val="C00000"/>
                </a:solidFill>
                <a:effectLst>
                  <a:outerShdw blurRad="38100" dist="38100" dir="2700000" algn="tl">
                    <a:srgbClr val="000000">
                      <a:alpha val="43137"/>
                    </a:srgbClr>
                  </a:outerShdw>
                </a:effectLst>
                <a:latin typeface="+mj-lt"/>
              </a:rPr>
              <a:t>Thyatira</a:t>
            </a:r>
            <a:r>
              <a:rPr lang="en-US" sz="2400" dirty="0">
                <a:effectLst>
                  <a:outerShdw blurRad="38100" dist="38100" dir="2700000" algn="tl">
                    <a:srgbClr val="000000">
                      <a:alpha val="43137"/>
                    </a:srgbClr>
                  </a:outerShdw>
                </a:effectLst>
                <a:latin typeface="+mj-lt"/>
              </a:rPr>
              <a:t>:  “y</a:t>
            </a:r>
            <a:r>
              <a:rPr lang="en-US" sz="2400" u="sng" dirty="0">
                <a:effectLst>
                  <a:outerShdw blurRad="38100" dist="38100" dir="2700000" algn="tl">
                    <a:srgbClr val="000000">
                      <a:alpha val="43137"/>
                    </a:srgbClr>
                  </a:outerShdw>
                </a:effectLst>
                <a:latin typeface="+mj-lt"/>
              </a:rPr>
              <a:t>ou</a:t>
            </a:r>
            <a:r>
              <a:rPr lang="en-US" sz="2400" dirty="0">
                <a:effectLst>
                  <a:outerShdw blurRad="38100" dist="38100" dir="2700000" algn="tl">
                    <a:srgbClr val="000000">
                      <a:alpha val="43137"/>
                    </a:srgbClr>
                  </a:outerShdw>
                </a:effectLst>
                <a:latin typeface="+mj-lt"/>
              </a:rPr>
              <a:t> are lukewarm” (Rev. 3:16)</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OR…</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t>
            </a:r>
            <a:r>
              <a:rPr lang="en-US" sz="2400" dirty="0">
                <a:solidFill>
                  <a:srgbClr val="C00000"/>
                </a:solidFill>
                <a:effectLst>
                  <a:outerShdw blurRad="38100" dist="38100" dir="2700000" algn="tl">
                    <a:srgbClr val="000000">
                      <a:alpha val="43137"/>
                    </a:srgbClr>
                  </a:outerShdw>
                </a:effectLst>
                <a:latin typeface="+mj-lt"/>
              </a:rPr>
              <a:t>Smyrna</a:t>
            </a:r>
            <a:r>
              <a:rPr lang="en-US" sz="2400" dirty="0">
                <a:effectLst>
                  <a:outerShdw blurRad="38100" dist="38100" dir="2700000" algn="tl">
                    <a:srgbClr val="000000">
                      <a:alpha val="43137"/>
                    </a:srgbClr>
                  </a:outerShdw>
                </a:effectLst>
                <a:latin typeface="+mj-lt"/>
              </a:rPr>
              <a:t>:  “y</a:t>
            </a:r>
            <a:r>
              <a:rPr lang="en-US" sz="2400" u="sng" dirty="0">
                <a:effectLst>
                  <a:outerShdw blurRad="38100" dist="38100" dir="2700000" algn="tl">
                    <a:srgbClr val="000000">
                      <a:alpha val="43137"/>
                    </a:srgbClr>
                  </a:outerShdw>
                </a:effectLst>
                <a:latin typeface="+mj-lt"/>
              </a:rPr>
              <a:t>ou</a:t>
            </a:r>
            <a:r>
              <a:rPr lang="en-US" sz="2400" dirty="0">
                <a:effectLst>
                  <a:outerShdw blurRad="38100" dist="38100" dir="2700000" algn="tl">
                    <a:srgbClr val="000000">
                      <a:alpha val="43137"/>
                    </a:srgbClr>
                  </a:outerShdw>
                </a:effectLst>
                <a:latin typeface="+mj-lt"/>
              </a:rPr>
              <a:t> will have tribulation 10 days, be faithful” (Rev 2:10)</a:t>
            </a:r>
            <a:br>
              <a:rPr lang="en-US" sz="2400" dirty="0">
                <a:effectLst>
                  <a:outerShdw blurRad="38100" dist="38100" dir="2700000" algn="tl">
                    <a:srgbClr val="000000">
                      <a:alpha val="43137"/>
                    </a:srgbClr>
                  </a:outerShdw>
                </a:effectLst>
                <a:latin typeface="+mj-lt"/>
              </a:rPr>
            </a:br>
            <a:r>
              <a:rPr lang="en-US" sz="2400" dirty="0">
                <a:effectLst>
                  <a:outerShdw blurRad="38100" dist="38100" dir="2700000" algn="tl">
                    <a:srgbClr val="000000">
                      <a:alpha val="43137"/>
                    </a:srgbClr>
                  </a:outerShdw>
                </a:effectLst>
                <a:latin typeface="+mj-lt"/>
              </a:rPr>
              <a:t>  </a:t>
            </a:r>
            <a:r>
              <a:rPr lang="en-US" sz="2400" dirty="0">
                <a:solidFill>
                  <a:srgbClr val="C00000"/>
                </a:solidFill>
                <a:effectLst>
                  <a:outerShdw blurRad="38100" dist="38100" dir="2700000" algn="tl">
                    <a:srgbClr val="000000">
                      <a:alpha val="43137"/>
                    </a:srgbClr>
                  </a:outerShdw>
                </a:effectLst>
                <a:latin typeface="+mj-lt"/>
              </a:rPr>
              <a:t>Philadelphia</a:t>
            </a:r>
            <a:r>
              <a:rPr lang="en-US" sz="2400" dirty="0">
                <a:effectLst>
                  <a:outerShdw blurRad="38100" dist="38100" dir="2700000" algn="tl">
                    <a:srgbClr val="000000">
                      <a:alpha val="43137"/>
                    </a:srgbClr>
                  </a:outerShdw>
                </a:effectLst>
                <a:latin typeface="+mj-lt"/>
              </a:rPr>
              <a:t>:  “y</a:t>
            </a:r>
            <a:r>
              <a:rPr lang="en-US" sz="2400" u="sng" dirty="0">
                <a:effectLst>
                  <a:outerShdw blurRad="38100" dist="38100" dir="2700000" algn="tl">
                    <a:srgbClr val="000000">
                      <a:alpha val="43137"/>
                    </a:srgbClr>
                  </a:outerShdw>
                </a:effectLst>
                <a:latin typeface="+mj-lt"/>
              </a:rPr>
              <a:t>ou</a:t>
            </a:r>
            <a:r>
              <a:rPr lang="en-US" sz="2400" dirty="0">
                <a:effectLst>
                  <a:outerShdw blurRad="38100" dist="38100" dir="2700000" algn="tl">
                    <a:srgbClr val="000000">
                      <a:alpha val="43137"/>
                    </a:srgbClr>
                  </a:outerShdw>
                </a:effectLst>
                <a:latin typeface="+mj-lt"/>
              </a:rPr>
              <a:t> kept My command to persevere” (Rev. 3:10)</a:t>
            </a:r>
            <a:endParaRPr lang="en-US" sz="2400" b="1" u="sng" dirty="0">
              <a:effectLst>
                <a:outerShdw blurRad="38100" dist="38100" dir="2700000" algn="tl">
                  <a:srgbClr val="000000">
                    <a:alpha val="43137"/>
                  </a:srgbClr>
                </a:outerShdw>
              </a:effectLst>
              <a:latin typeface="+mj-lt"/>
            </a:endParaRPr>
          </a:p>
        </p:txBody>
      </p:sp>
      <p:sp>
        <p:nvSpPr>
          <p:cNvPr id="5" name="Rectangle 4">
            <a:extLst>
              <a:ext uri="{FF2B5EF4-FFF2-40B4-BE49-F238E27FC236}">
                <a16:creationId xmlns="" xmlns:a16="http://schemas.microsoft.com/office/drawing/2014/main" id="{AFE1590F-6E44-C6BA-E2CB-A477A1F8B82B}"/>
              </a:ext>
            </a:extLst>
          </p:cNvPr>
          <p:cNvSpPr/>
          <p:nvPr/>
        </p:nvSpPr>
        <p:spPr>
          <a:xfrm>
            <a:off x="312057" y="1745264"/>
            <a:ext cx="11079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Q6</a:t>
            </a:r>
          </a:p>
        </p:txBody>
      </p:sp>
    </p:spTree>
    <p:extLst>
      <p:ext uri="{BB962C8B-B14F-4D97-AF65-F5344CB8AC3E}">
        <p14:creationId xmlns="" xmlns:p14="http://schemas.microsoft.com/office/powerpoint/2010/main" val="22375645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667658" y="135920"/>
            <a:ext cx="9473404" cy="1609344"/>
          </a:xfrm>
        </p:spPr>
        <p:txBody>
          <a:bodyPr>
            <a:normAutofit/>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67658" y="1814571"/>
            <a:ext cx="9663651" cy="4050792"/>
          </a:xfrm>
        </p:spPr>
        <p:txBody>
          <a:bodyPr>
            <a:normAutofit/>
          </a:bodyPr>
          <a:lstStyle/>
          <a:p>
            <a:pPr marL="0" indent="0" algn="ctr">
              <a:buNone/>
            </a:pP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DISTRESS</a:t>
            </a:r>
            <a:r>
              <a:rPr lang="en-US" sz="3600" dirty="0">
                <a:solidFill>
                  <a:srgbClr val="0070C0"/>
                </a:solidFill>
                <a:effectLst>
                  <a:outerShdw blurRad="38100" dist="38100" dir="2700000" algn="tl">
                    <a:srgbClr val="000000">
                      <a:alpha val="43137"/>
                    </a:srgbClr>
                  </a:outerShdw>
                </a:effectLst>
                <a:latin typeface="+mj-lt"/>
              </a:rPr>
              <a:t>?</a:t>
            </a:r>
            <a:br>
              <a:rPr lang="en-US" sz="3600" dirty="0">
                <a:solidFill>
                  <a:srgbClr val="0070C0"/>
                </a:solidFill>
                <a:effectLst>
                  <a:outerShdw blurRad="38100" dist="38100" dir="2700000" algn="tl">
                    <a:srgbClr val="000000">
                      <a:alpha val="43137"/>
                    </a:srgbClr>
                  </a:outerShdw>
                </a:effectLst>
                <a:latin typeface="+mj-lt"/>
              </a:rPr>
            </a:br>
            <a:endParaRPr lang="en-US" sz="3600" dirty="0">
              <a:solidFill>
                <a:srgbClr val="0070C0"/>
              </a:solidFill>
              <a:effectLst>
                <a:outerShdw blurRad="38100" dist="38100" dir="2700000" algn="tl">
                  <a:srgbClr val="000000">
                    <a:alpha val="43137"/>
                  </a:srgbClr>
                </a:outerShdw>
              </a:effectLst>
              <a:latin typeface="+mj-lt"/>
            </a:endParaRPr>
          </a:p>
          <a:p>
            <a:r>
              <a:rPr lang="en-US" sz="2400" dirty="0">
                <a:solidFill>
                  <a:srgbClr val="0070C0"/>
                </a:solidFill>
                <a:latin typeface="+mj-lt"/>
              </a:rPr>
              <a:t> </a:t>
            </a:r>
            <a:r>
              <a:rPr lang="en-US" sz="2400" dirty="0">
                <a:solidFill>
                  <a:srgbClr val="0070C0"/>
                </a:solidFill>
                <a:effectLst>
                  <a:outerShdw blurRad="38100" dist="38100" dir="2700000" algn="tl">
                    <a:srgbClr val="000000">
                      <a:alpha val="43137"/>
                    </a:srgbClr>
                  </a:outerShdw>
                </a:effectLst>
                <a:latin typeface="+mj-lt"/>
              </a:rPr>
              <a:t>STENOCHORIA – “narrowness; narrow room” </a:t>
            </a:r>
            <a:br>
              <a:rPr lang="en-US" sz="2400" dirty="0">
                <a:solidFill>
                  <a:srgbClr val="0070C0"/>
                </a:solidFill>
                <a:effectLst>
                  <a:outerShdw blurRad="38100" dist="38100" dir="2700000" algn="tl">
                    <a:srgbClr val="000000">
                      <a:alpha val="43137"/>
                    </a:srgbClr>
                  </a:outerShdw>
                </a:effectLst>
                <a:latin typeface="+mj-lt"/>
              </a:rPr>
            </a:br>
            <a:r>
              <a:rPr lang="en-US" sz="2400" dirty="0">
                <a:solidFill>
                  <a:srgbClr val="0070C0"/>
                </a:solidFill>
                <a:effectLst>
                  <a:outerShdw blurRad="38100" dist="38100" dir="2700000" algn="tl">
                    <a:srgbClr val="000000">
                      <a:alpha val="43137"/>
                    </a:srgbClr>
                  </a:outerShdw>
                </a:effectLst>
                <a:latin typeface="+mj-lt"/>
              </a:rPr>
              <a:t>                       a squeezing of your spirit and emotions</a:t>
            </a:r>
            <a:endParaRPr lang="en-US" sz="2400" b="1" u="sng" dirty="0">
              <a:solidFill>
                <a:srgbClr val="0070C0"/>
              </a:solidFill>
              <a:effectLst>
                <a:outerShdw blurRad="38100" dist="38100" dir="2700000" algn="tl">
                  <a:srgbClr val="000000">
                    <a:alpha val="43137"/>
                  </a:srgbClr>
                </a:outerShdw>
              </a:effectLst>
              <a:latin typeface="+mj-lt"/>
            </a:endParaRPr>
          </a:p>
        </p:txBody>
      </p:sp>
      <p:pic>
        <p:nvPicPr>
          <p:cNvPr id="10242" name="Picture 2" descr="Image result for claustrophobia images">
            <a:extLst>
              <a:ext uri="{FF2B5EF4-FFF2-40B4-BE49-F238E27FC236}">
                <a16:creationId xmlns="" xmlns:a16="http://schemas.microsoft.com/office/drawing/2014/main" id="{3B5EEA05-B076-4069-845D-2CED561139C2}"/>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a:off x="9071428" y="528251"/>
            <a:ext cx="2763339" cy="18422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C7E2BAF-2278-4974-8A40-2D2855D52265}"/>
              </a:ext>
            </a:extLst>
          </p:cNvPr>
          <p:cNvSpPr/>
          <p:nvPr/>
        </p:nvSpPr>
        <p:spPr>
          <a:xfrm>
            <a:off x="883760" y="3775006"/>
            <a:ext cx="10392227" cy="1323439"/>
          </a:xfrm>
          <a:prstGeom prst="rect">
            <a:avLst/>
          </a:prstGeom>
          <a:solidFill>
            <a:schemeClr val="bg1"/>
          </a:solidFill>
          <a:ln>
            <a:solidFill>
              <a:srgbClr val="C00000"/>
            </a:solidFill>
          </a:ln>
        </p:spPr>
        <p:txBody>
          <a:bodyPr wrap="square">
            <a:spAutoFit/>
          </a:bodyPr>
          <a:lstStyle/>
          <a:p>
            <a:r>
              <a:rPr lang="en-US" sz="2000" dirty="0">
                <a:latin typeface="+mj-lt"/>
              </a:rPr>
              <a:t>“in stripes above measure, in </a:t>
            </a:r>
            <a:r>
              <a:rPr lang="en-US" sz="2000" b="1" i="1" dirty="0">
                <a:effectLst>
                  <a:outerShdw blurRad="38100" dist="38100" dir="2700000" algn="tl">
                    <a:srgbClr val="000000">
                      <a:alpha val="43137"/>
                    </a:srgbClr>
                  </a:outerShdw>
                </a:effectLst>
                <a:latin typeface="+mj-lt"/>
              </a:rPr>
              <a:t>prisons</a:t>
            </a:r>
            <a:r>
              <a:rPr lang="en-US" sz="2000" dirty="0">
                <a:latin typeface="+mj-lt"/>
              </a:rPr>
              <a:t> more frequently, in </a:t>
            </a:r>
            <a:r>
              <a:rPr lang="en-US" sz="2000" b="1" i="1" dirty="0">
                <a:effectLst>
                  <a:outerShdw blurRad="38100" dist="38100" dir="2700000" algn="tl">
                    <a:srgbClr val="000000">
                      <a:alpha val="43137"/>
                    </a:srgbClr>
                  </a:outerShdw>
                </a:effectLst>
                <a:latin typeface="+mj-lt"/>
              </a:rPr>
              <a:t>deaths</a:t>
            </a:r>
            <a:r>
              <a:rPr lang="en-US" sz="2000" dirty="0">
                <a:latin typeface="+mj-lt"/>
              </a:rPr>
              <a:t> often.  From the Jews five times I received forty </a:t>
            </a:r>
            <a:r>
              <a:rPr lang="en-US" sz="2000" b="1" i="1" dirty="0">
                <a:effectLst>
                  <a:outerShdw blurRad="38100" dist="38100" dir="2700000" algn="tl">
                    <a:srgbClr val="000000">
                      <a:alpha val="43137"/>
                    </a:srgbClr>
                  </a:outerShdw>
                </a:effectLst>
                <a:latin typeface="+mj-lt"/>
              </a:rPr>
              <a:t>stripes</a:t>
            </a:r>
            <a:r>
              <a:rPr lang="en-US" sz="2000" dirty="0">
                <a:latin typeface="+mj-lt"/>
              </a:rPr>
              <a:t> minus one. Three times I was beaten with </a:t>
            </a:r>
            <a:r>
              <a:rPr lang="en-US" sz="2000" b="1" i="1" dirty="0">
                <a:effectLst>
                  <a:outerShdw blurRad="38100" dist="38100" dir="2700000" algn="tl">
                    <a:srgbClr val="000000">
                      <a:alpha val="43137"/>
                    </a:srgbClr>
                  </a:outerShdw>
                </a:effectLst>
                <a:latin typeface="+mj-lt"/>
              </a:rPr>
              <a:t>rods</a:t>
            </a:r>
            <a:r>
              <a:rPr lang="en-US" sz="2000" dirty="0">
                <a:latin typeface="+mj-lt"/>
              </a:rPr>
              <a:t>; once I was </a:t>
            </a:r>
            <a:r>
              <a:rPr lang="en-US" sz="2000" b="1" i="1" dirty="0">
                <a:effectLst>
                  <a:outerShdw blurRad="38100" dist="38100" dir="2700000" algn="tl">
                    <a:srgbClr val="000000">
                      <a:alpha val="43137"/>
                    </a:srgbClr>
                  </a:outerShdw>
                </a:effectLst>
                <a:latin typeface="+mj-lt"/>
              </a:rPr>
              <a:t>stoned</a:t>
            </a:r>
            <a:r>
              <a:rPr lang="en-US" sz="2000" dirty="0">
                <a:latin typeface="+mj-lt"/>
              </a:rPr>
              <a:t>; three times I was </a:t>
            </a:r>
            <a:r>
              <a:rPr lang="en-US" sz="2000" b="1" i="1" dirty="0">
                <a:effectLst>
                  <a:outerShdw blurRad="38100" dist="38100" dir="2700000" algn="tl">
                    <a:srgbClr val="000000">
                      <a:alpha val="43137"/>
                    </a:srgbClr>
                  </a:outerShdw>
                </a:effectLst>
                <a:latin typeface="+mj-lt"/>
              </a:rPr>
              <a:t>shipwrecked</a:t>
            </a:r>
            <a:r>
              <a:rPr lang="en-US" sz="2000" dirty="0">
                <a:latin typeface="+mj-lt"/>
              </a:rPr>
              <a:t>; a night and a day I have been in the </a:t>
            </a:r>
            <a:r>
              <a:rPr lang="en-US" sz="2000" b="1" i="1" dirty="0">
                <a:effectLst>
                  <a:outerShdw blurRad="38100" dist="38100" dir="2700000" algn="tl">
                    <a:srgbClr val="000000">
                      <a:alpha val="43137"/>
                    </a:srgbClr>
                  </a:outerShdw>
                </a:effectLst>
                <a:latin typeface="+mj-lt"/>
              </a:rPr>
              <a:t>deep</a:t>
            </a:r>
            <a:r>
              <a:rPr lang="en-US" sz="2000" dirty="0">
                <a:latin typeface="+mj-lt"/>
              </a:rPr>
              <a:t>”   </a:t>
            </a:r>
            <a:r>
              <a:rPr lang="en-US" dirty="0">
                <a:solidFill>
                  <a:srgbClr val="C00000"/>
                </a:solidFill>
                <a:effectLst>
                  <a:outerShdw blurRad="38100" dist="38100" dir="2700000" algn="tl">
                    <a:srgbClr val="000000">
                      <a:alpha val="43137"/>
                    </a:srgbClr>
                  </a:outerShdw>
                </a:effectLst>
                <a:latin typeface="+mj-lt"/>
              </a:rPr>
              <a:t>(2 Cor. 11:23-25)</a:t>
            </a:r>
            <a:endParaRPr lang="es-MX" dirty="0">
              <a:solidFill>
                <a:srgbClr val="C00000"/>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883760" y="5470391"/>
            <a:ext cx="10392227" cy="1015663"/>
          </a:xfrm>
          <a:prstGeom prst="rect">
            <a:avLst/>
          </a:prstGeom>
          <a:solidFill>
            <a:schemeClr val="bg1"/>
          </a:solidFill>
          <a:ln>
            <a:solidFill>
              <a:srgbClr val="C00000"/>
            </a:solidFill>
          </a:ln>
        </p:spPr>
        <p:txBody>
          <a:bodyPr wrap="square">
            <a:spAutoFit/>
          </a:bodyPr>
          <a:lstStyle/>
          <a:p>
            <a:r>
              <a:rPr lang="en-US" sz="2000" dirty="0">
                <a:latin typeface="+mj-lt"/>
              </a:rPr>
              <a:t>“Therefore I take pleasure in infirmities, in reproaches, in needs, in persecutions, in </a:t>
            </a:r>
            <a:r>
              <a:rPr lang="en-US" sz="2000" b="1" i="1" dirty="0">
                <a:effectLst>
                  <a:outerShdw blurRad="38100" dist="38100" dir="2700000" algn="tl">
                    <a:srgbClr val="000000">
                      <a:alpha val="43137"/>
                    </a:srgbClr>
                  </a:outerShdw>
                </a:effectLst>
                <a:latin typeface="+mj-lt"/>
              </a:rPr>
              <a:t>distresses</a:t>
            </a:r>
            <a:r>
              <a:rPr lang="en-US" sz="2000" dirty="0">
                <a:latin typeface="+mj-lt"/>
              </a:rPr>
              <a:t>, for Christ's sake. </a:t>
            </a:r>
            <a:r>
              <a:rPr lang="en-US" sz="2000" u="sng" dirty="0">
                <a:effectLst>
                  <a:outerShdw blurRad="38100" dist="38100" dir="2700000" algn="tl">
                    <a:srgbClr val="000000">
                      <a:alpha val="43137"/>
                    </a:srgbClr>
                  </a:outerShdw>
                </a:effectLst>
                <a:latin typeface="+mj-lt"/>
              </a:rPr>
              <a:t>For when I am weak</a:t>
            </a:r>
            <a:r>
              <a:rPr lang="en-US" sz="2000" dirty="0">
                <a:latin typeface="+mj-lt"/>
              </a:rPr>
              <a:t>,        </a:t>
            </a:r>
            <a:r>
              <a:rPr lang="en-US" sz="2000" u="sng" dirty="0">
                <a:effectLst>
                  <a:outerShdw blurRad="38100" dist="38100" dir="2700000" algn="tl">
                    <a:srgbClr val="000000">
                      <a:alpha val="43137"/>
                    </a:srgbClr>
                  </a:outerShdw>
                </a:effectLst>
                <a:latin typeface="+mj-lt"/>
              </a:rPr>
              <a:t>then I am strong</a:t>
            </a:r>
            <a:r>
              <a:rPr lang="en-US" sz="2000" dirty="0">
                <a:latin typeface="+mj-lt"/>
              </a:rPr>
              <a:t>.”                                                         </a:t>
            </a:r>
            <a:r>
              <a:rPr lang="en-US" sz="2000" dirty="0">
                <a:solidFill>
                  <a:srgbClr val="C00000"/>
                </a:solidFill>
                <a:effectLst>
                  <a:outerShdw blurRad="38100" dist="38100" dir="2700000" algn="tl">
                    <a:srgbClr val="000000">
                      <a:alpha val="43137"/>
                    </a:srgbClr>
                  </a:outerShdw>
                </a:effectLst>
                <a:latin typeface="+mj-lt"/>
              </a:rPr>
              <a:t>(2 Cor. 12:10)</a:t>
            </a:r>
            <a:endParaRPr lang="es-MX" sz="2000" dirty="0">
              <a:solidFill>
                <a:srgbClr val="C00000"/>
              </a:solidFill>
              <a:effectLst>
                <a:outerShdw blurRad="38100" dist="38100" dir="2700000" algn="tl">
                  <a:srgbClr val="000000">
                    <a:alpha val="43137"/>
                  </a:srgbClr>
                </a:outerShdw>
              </a:effectLst>
              <a:latin typeface="+mj-lt"/>
            </a:endParaRPr>
          </a:p>
        </p:txBody>
      </p:sp>
      <p:sp>
        <p:nvSpPr>
          <p:cNvPr id="7" name="Arrow: Curved Left 6">
            <a:extLst>
              <a:ext uri="{FF2B5EF4-FFF2-40B4-BE49-F238E27FC236}">
                <a16:creationId xmlns="" xmlns:a16="http://schemas.microsoft.com/office/drawing/2014/main" id="{60D9F548-C718-416E-8577-C5E2AA163737}"/>
              </a:ext>
            </a:extLst>
          </p:cNvPr>
          <p:cNvSpPr/>
          <p:nvPr/>
        </p:nvSpPr>
        <p:spPr>
          <a:xfrm>
            <a:off x="10781252" y="4608595"/>
            <a:ext cx="1271230" cy="130490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8" name="Rectangle 7">
            <a:extLst>
              <a:ext uri="{FF2B5EF4-FFF2-40B4-BE49-F238E27FC236}">
                <a16:creationId xmlns="" xmlns:a16="http://schemas.microsoft.com/office/drawing/2014/main" id="{EEF7FE68-7724-3E47-E3F7-266FB3CE3F6F}"/>
              </a:ext>
            </a:extLst>
          </p:cNvPr>
          <p:cNvSpPr/>
          <p:nvPr/>
        </p:nvSpPr>
        <p:spPr>
          <a:xfrm>
            <a:off x="217715" y="1655545"/>
            <a:ext cx="11079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Q7</a:t>
            </a:r>
          </a:p>
        </p:txBody>
      </p:sp>
    </p:spTree>
    <p:extLst>
      <p:ext uri="{BB962C8B-B14F-4D97-AF65-F5344CB8AC3E}">
        <p14:creationId xmlns="" xmlns:p14="http://schemas.microsoft.com/office/powerpoint/2010/main" val="3014895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39122" y="0"/>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2075543" y="1553307"/>
            <a:ext cx="9707195" cy="4050792"/>
          </a:xfrm>
        </p:spPr>
        <p:txBody>
          <a:bodyPr>
            <a:normAutofit/>
          </a:bodyPr>
          <a:lstStyle/>
          <a:p>
            <a:pPr marL="0" indent="0">
              <a:buNone/>
            </a:pP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PERSECUTION</a:t>
            </a:r>
            <a:r>
              <a:rPr lang="en-US" sz="3600" dirty="0">
                <a:solidFill>
                  <a:srgbClr val="0070C0"/>
                </a:solidFill>
                <a:effectLst>
                  <a:outerShdw blurRad="38100" dist="38100" dir="2700000" algn="tl">
                    <a:srgbClr val="000000">
                      <a:alpha val="43137"/>
                    </a:srgbClr>
                  </a:outerShdw>
                </a:effectLst>
                <a:latin typeface="+mj-lt"/>
              </a:rPr>
              <a:t>?</a:t>
            </a:r>
          </a:p>
          <a:p>
            <a:pPr marL="0" indent="0">
              <a:buNone/>
            </a:pPr>
            <a:endParaRPr lang="en-US" sz="3600" dirty="0">
              <a:solidFill>
                <a:srgbClr val="0070C0"/>
              </a:solidFill>
              <a:effectLst>
                <a:outerShdw blurRad="38100" dist="38100" dir="2700000" algn="tl">
                  <a:srgbClr val="000000">
                    <a:alpha val="43137"/>
                  </a:srgbClr>
                </a:outerShdw>
              </a:effectLst>
              <a:latin typeface="+mj-lt"/>
            </a:endParaRPr>
          </a:p>
          <a:p>
            <a:r>
              <a:rPr lang="en-US" sz="2800" dirty="0">
                <a:solidFill>
                  <a:srgbClr val="0070C0"/>
                </a:solidFill>
                <a:latin typeface="+mj-lt"/>
              </a:rPr>
              <a:t> </a:t>
            </a:r>
            <a:r>
              <a:rPr lang="en-US" sz="2800" dirty="0">
                <a:solidFill>
                  <a:srgbClr val="0070C0"/>
                </a:solidFill>
                <a:effectLst>
                  <a:outerShdw blurRad="38100" dist="38100" dir="2700000" algn="tl">
                    <a:srgbClr val="000000">
                      <a:alpha val="43137"/>
                    </a:srgbClr>
                  </a:outerShdw>
                </a:effectLst>
                <a:latin typeface="+mj-lt"/>
              </a:rPr>
              <a:t>DIOGMOS – “threatened with harm”</a:t>
            </a:r>
            <a:endParaRPr lang="en-US" sz="2800" b="1" u="sng" dirty="0">
              <a:solidFill>
                <a:srgbClr val="0070C0"/>
              </a:solidFill>
              <a:effectLst>
                <a:outerShdw blurRad="38100" dist="38100" dir="2700000" algn="tl">
                  <a:srgbClr val="000000">
                    <a:alpha val="43137"/>
                  </a:srgbClr>
                </a:outerShdw>
              </a:effectLst>
              <a:latin typeface="+mj-lt"/>
            </a:endParaRPr>
          </a:p>
        </p:txBody>
      </p:sp>
      <p:sp>
        <p:nvSpPr>
          <p:cNvPr id="5" name="Rectangle 4">
            <a:extLst>
              <a:ext uri="{FF2B5EF4-FFF2-40B4-BE49-F238E27FC236}">
                <a16:creationId xmlns="" xmlns:a16="http://schemas.microsoft.com/office/drawing/2014/main" id="{6C7E2BAF-2278-4974-8A40-2D2855D52265}"/>
              </a:ext>
            </a:extLst>
          </p:cNvPr>
          <p:cNvSpPr/>
          <p:nvPr/>
        </p:nvSpPr>
        <p:spPr>
          <a:xfrm>
            <a:off x="783770" y="3379578"/>
            <a:ext cx="10493828" cy="1015663"/>
          </a:xfrm>
          <a:prstGeom prst="rect">
            <a:avLst/>
          </a:prstGeom>
          <a:solidFill>
            <a:srgbClr val="C0000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"yet he has no root in himself, but endures only for a while.  For when tribulation or </a:t>
            </a:r>
            <a:r>
              <a:rPr lang="en-US" sz="2000" b="1" i="1" dirty="0">
                <a:solidFill>
                  <a:schemeClr val="bg1"/>
                </a:solidFill>
                <a:effectLst>
                  <a:outerShdw blurRad="38100" dist="38100" dir="2700000" algn="tl">
                    <a:srgbClr val="000000">
                      <a:alpha val="43137"/>
                    </a:srgbClr>
                  </a:outerShdw>
                </a:effectLst>
                <a:latin typeface="+mj-lt"/>
              </a:rPr>
              <a:t>persecution</a:t>
            </a:r>
            <a:r>
              <a:rPr lang="en-US" sz="2000" dirty="0">
                <a:solidFill>
                  <a:schemeClr val="bg1"/>
                </a:solidFill>
                <a:effectLst>
                  <a:outerShdw blurRad="38100" dist="38100" dir="2700000" algn="tl">
                    <a:srgbClr val="000000">
                      <a:alpha val="43137"/>
                    </a:srgbClr>
                  </a:outerShdw>
                </a:effectLst>
                <a:latin typeface="+mj-lt"/>
              </a:rPr>
              <a:t> arises because of the word, immediately he </a:t>
            </a:r>
            <a:r>
              <a:rPr lang="en-US" sz="2000" dirty="0">
                <a:effectLst>
                  <a:outerShdw blurRad="38100" dist="38100" dir="2700000" algn="tl">
                    <a:srgbClr val="000000">
                      <a:alpha val="43137"/>
                    </a:srgbClr>
                  </a:outerShdw>
                </a:effectLst>
                <a:highlight>
                  <a:srgbClr val="FFFF00"/>
                </a:highlight>
                <a:latin typeface="+mj-lt"/>
              </a:rPr>
              <a:t>stumbles</a:t>
            </a:r>
            <a:r>
              <a:rPr lang="en-US" sz="2000" dirty="0">
                <a:solidFill>
                  <a:schemeClr val="bg1"/>
                </a:solidFill>
                <a:effectLst>
                  <a:outerShdw blurRad="38100" dist="38100" dir="2700000" algn="tl">
                    <a:srgbClr val="000000">
                      <a:alpha val="43137"/>
                    </a:srgbClr>
                  </a:outerShdw>
                </a:effectLst>
                <a:latin typeface="+mj-lt"/>
              </a:rPr>
              <a:t>.”                                                    (Matt. 13:21 – Stony ground)</a:t>
            </a:r>
            <a:endParaRPr lang="es-MX" sz="2000" dirty="0">
              <a:solidFill>
                <a:schemeClr val="bg1"/>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783770" y="4634603"/>
            <a:ext cx="10493828" cy="1938992"/>
          </a:xfrm>
          <a:prstGeom prst="rect">
            <a:avLst/>
          </a:prstGeom>
          <a:solidFill>
            <a:schemeClr val="tx1"/>
          </a:solidFill>
          <a:ln>
            <a:solidFill>
              <a:schemeClr val="tx1"/>
            </a:solidFill>
          </a:ln>
        </p:spPr>
        <p:txBody>
          <a:bodyPr wrap="square">
            <a:spAutoFit/>
          </a:bodyPr>
          <a:lstStyle/>
          <a:p>
            <a:r>
              <a:rPr lang="en-US" sz="2000" dirty="0">
                <a:solidFill>
                  <a:schemeClr val="bg1"/>
                </a:solidFill>
                <a:latin typeface="+mj-lt"/>
              </a:rPr>
              <a:t>“We are bound to thank God always for you, brethren, as it is fitting, because your faith grows exceedingly, and the love of every one of you all abounds toward each other, so that we ourselves boast of you among the churches of God for your patience and faith </a:t>
            </a:r>
            <a:r>
              <a:rPr lang="en-US" sz="2000" b="1" i="1" dirty="0">
                <a:solidFill>
                  <a:schemeClr val="bg1"/>
                </a:solidFill>
                <a:effectLst>
                  <a:outerShdw blurRad="38100" dist="38100" dir="2700000" algn="tl">
                    <a:srgbClr val="000000">
                      <a:alpha val="43137"/>
                    </a:srgbClr>
                  </a:outerShdw>
                </a:effectLst>
                <a:latin typeface="+mj-lt"/>
              </a:rPr>
              <a:t>in all your persecutions and tribulations that </a:t>
            </a:r>
            <a:r>
              <a:rPr lang="en-US" sz="2000" b="1" dirty="0">
                <a:effectLst>
                  <a:outerShdw blurRad="38100" dist="38100" dir="2700000" algn="tl">
                    <a:srgbClr val="000000">
                      <a:alpha val="43137"/>
                    </a:srgbClr>
                  </a:outerShdw>
                </a:effectLst>
                <a:highlight>
                  <a:srgbClr val="FFFF00"/>
                </a:highlight>
                <a:latin typeface="+mj-lt"/>
              </a:rPr>
              <a:t>you endure</a:t>
            </a:r>
            <a:r>
              <a:rPr lang="en-US" sz="2000" dirty="0">
                <a:solidFill>
                  <a:schemeClr val="bg1"/>
                </a:solidFill>
                <a:latin typeface="+mj-lt"/>
              </a:rPr>
              <a:t>, … that you may be counted worthy of the kingdom of God, for which you also suffer”                      (2 Thess. 1:3-5)</a:t>
            </a:r>
            <a:endParaRPr lang="es-MX" sz="2000" dirty="0">
              <a:solidFill>
                <a:schemeClr val="bg1"/>
              </a:solidFill>
              <a:latin typeface="+mj-lt"/>
            </a:endParaRPr>
          </a:p>
        </p:txBody>
      </p:sp>
      <p:pic>
        <p:nvPicPr>
          <p:cNvPr id="4098" name="Picture 2" descr="Propelled by Persecution — Movements">
            <a:extLst>
              <a:ext uri="{FF2B5EF4-FFF2-40B4-BE49-F238E27FC236}">
                <a16:creationId xmlns="" xmlns:a16="http://schemas.microsoft.com/office/drawing/2014/main" id="{92161E97-8426-A171-70CB-13145F12C4AD}"/>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8084458" y="141726"/>
            <a:ext cx="3943577" cy="207283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D078D829-526C-53EA-A7F3-BCEAFE9448DE}"/>
              </a:ext>
            </a:extLst>
          </p:cNvPr>
          <p:cNvSpPr/>
          <p:nvPr/>
        </p:nvSpPr>
        <p:spPr>
          <a:xfrm>
            <a:off x="529889" y="1387041"/>
            <a:ext cx="11079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Q8</a:t>
            </a:r>
          </a:p>
        </p:txBody>
      </p:sp>
    </p:spTree>
    <p:extLst>
      <p:ext uri="{BB962C8B-B14F-4D97-AF65-F5344CB8AC3E}">
        <p14:creationId xmlns="" xmlns:p14="http://schemas.microsoft.com/office/powerpoint/2010/main" val="5165374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24608" y="38687"/>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92757" y="1808530"/>
            <a:ext cx="9906701" cy="4050792"/>
          </a:xfrm>
        </p:spPr>
        <p:txBody>
          <a:bodyPr>
            <a:normAutofit/>
          </a:bodyPr>
          <a:lstStyle/>
          <a:p>
            <a:pPr marL="0" indent="0">
              <a:buNone/>
            </a:pPr>
            <a:r>
              <a:rPr lang="en-US" sz="2800" b="1" i="1" dirty="0">
                <a:solidFill>
                  <a:schemeClr val="accent1">
                    <a:lumMod val="75000"/>
                  </a:schemeClr>
                </a:solidFill>
                <a:effectLst>
                  <a:outerShdw blurRad="38100" dist="38100" dir="2700000" algn="tl">
                    <a:srgbClr val="000000">
                      <a:alpha val="43137"/>
                    </a:srgbClr>
                  </a:outerShdw>
                </a:effectLst>
                <a:latin typeface="+mj-lt"/>
              </a:rPr>
              <a:t>                          </a:t>
            </a: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FAMINE</a:t>
            </a:r>
            <a:r>
              <a:rPr lang="en-US" sz="3600" dirty="0">
                <a:solidFill>
                  <a:srgbClr val="0070C0"/>
                </a:solidFill>
                <a:effectLst>
                  <a:outerShdw blurRad="38100" dist="38100" dir="2700000" algn="tl">
                    <a:srgbClr val="000000">
                      <a:alpha val="43137"/>
                    </a:srgbClr>
                  </a:outerShdw>
                </a:effectLst>
                <a:latin typeface="+mj-lt"/>
              </a:rPr>
              <a:t>?</a:t>
            </a:r>
          </a:p>
          <a:p>
            <a:pPr marL="0" indent="0">
              <a:buNone/>
            </a:pPr>
            <a:endParaRPr lang="en-US" sz="3600" dirty="0">
              <a:solidFill>
                <a:srgbClr val="0070C0"/>
              </a:solidFill>
              <a:effectLst>
                <a:outerShdw blurRad="38100" dist="38100" dir="2700000" algn="tl">
                  <a:srgbClr val="000000">
                    <a:alpha val="43137"/>
                  </a:srgbClr>
                </a:outerShdw>
              </a:effectLst>
              <a:latin typeface="+mj-lt"/>
            </a:endParaRPr>
          </a:p>
          <a:p>
            <a:r>
              <a:rPr lang="en-US" sz="2800" dirty="0">
                <a:solidFill>
                  <a:srgbClr val="0070C0"/>
                </a:solidFill>
                <a:latin typeface="+mj-lt"/>
              </a:rPr>
              <a:t> </a:t>
            </a:r>
            <a:r>
              <a:rPr lang="en-US" sz="2800" dirty="0">
                <a:solidFill>
                  <a:srgbClr val="0070C0"/>
                </a:solidFill>
                <a:effectLst>
                  <a:outerShdw blurRad="38100" dist="38100" dir="2700000" algn="tl">
                    <a:srgbClr val="000000">
                      <a:alpha val="43137"/>
                    </a:srgbClr>
                  </a:outerShdw>
                </a:effectLst>
                <a:latin typeface="+mj-lt"/>
              </a:rPr>
              <a:t>LIMOS – “hunger; scarcity of harvest”</a:t>
            </a:r>
            <a:endParaRPr lang="en-US" sz="2800" b="1" u="sng" dirty="0">
              <a:solidFill>
                <a:srgbClr val="0070C0"/>
              </a:solidFill>
              <a:effectLst>
                <a:outerShdw blurRad="38100" dist="38100" dir="2700000" algn="tl">
                  <a:srgbClr val="000000">
                    <a:alpha val="43137"/>
                  </a:srgbClr>
                </a:outerShdw>
              </a:effectLst>
              <a:latin typeface="+mj-lt"/>
            </a:endParaRPr>
          </a:p>
        </p:txBody>
      </p:sp>
      <p:sp>
        <p:nvSpPr>
          <p:cNvPr id="5" name="Rectangle 4">
            <a:extLst>
              <a:ext uri="{FF2B5EF4-FFF2-40B4-BE49-F238E27FC236}">
                <a16:creationId xmlns="" xmlns:a16="http://schemas.microsoft.com/office/drawing/2014/main" id="{6C7E2BAF-2278-4974-8A40-2D2855D52265}"/>
              </a:ext>
            </a:extLst>
          </p:cNvPr>
          <p:cNvSpPr/>
          <p:nvPr/>
        </p:nvSpPr>
        <p:spPr>
          <a:xfrm>
            <a:off x="304799" y="4044786"/>
            <a:ext cx="11143278" cy="707886"/>
          </a:xfrm>
          <a:prstGeom prst="rect">
            <a:avLst/>
          </a:prstGeom>
          <a:solidFill>
            <a:srgbClr val="C0000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"in weariness and toil, in sleeplessness often, i</a:t>
            </a:r>
            <a:r>
              <a:rPr lang="en-US" sz="2000" b="1" i="1" dirty="0">
                <a:solidFill>
                  <a:schemeClr val="bg1"/>
                </a:solidFill>
                <a:effectLst>
                  <a:outerShdw blurRad="38100" dist="38100" dir="2700000" algn="tl">
                    <a:srgbClr val="000000">
                      <a:alpha val="43137"/>
                    </a:srgbClr>
                  </a:outerShdw>
                </a:effectLst>
                <a:latin typeface="+mj-lt"/>
              </a:rPr>
              <a:t>n hunger and thirst</a:t>
            </a:r>
            <a:r>
              <a:rPr lang="en-US" sz="2000" dirty="0">
                <a:solidFill>
                  <a:schemeClr val="bg1"/>
                </a:solidFill>
                <a:effectLst>
                  <a:outerShdw blurRad="38100" dist="38100" dir="2700000" algn="tl">
                    <a:srgbClr val="000000">
                      <a:alpha val="43137"/>
                    </a:srgbClr>
                  </a:outerShdw>
                </a:effectLst>
                <a:latin typeface="+mj-lt"/>
              </a:rPr>
              <a:t>, in </a:t>
            </a:r>
            <a:r>
              <a:rPr lang="en-US" sz="2000" dirty="0" err="1">
                <a:solidFill>
                  <a:schemeClr val="bg1"/>
                </a:solidFill>
                <a:effectLst>
                  <a:outerShdw blurRad="38100" dist="38100" dir="2700000" algn="tl">
                    <a:srgbClr val="000000">
                      <a:alpha val="43137"/>
                    </a:srgbClr>
                  </a:outerShdw>
                </a:effectLst>
                <a:latin typeface="+mj-lt"/>
              </a:rPr>
              <a:t>fastings</a:t>
            </a:r>
            <a:r>
              <a:rPr lang="en-US" sz="2000" dirty="0">
                <a:solidFill>
                  <a:schemeClr val="bg1"/>
                </a:solidFill>
                <a:effectLst>
                  <a:outerShdw blurRad="38100" dist="38100" dir="2700000" algn="tl">
                    <a:srgbClr val="000000">
                      <a:alpha val="43137"/>
                    </a:srgbClr>
                  </a:outerShdw>
                </a:effectLst>
                <a:latin typeface="+mj-lt"/>
              </a:rPr>
              <a:t> often, in cold and nakedness—”                                                       </a:t>
            </a:r>
            <a:r>
              <a:rPr lang="en-US" sz="2000" dirty="0">
                <a:solidFill>
                  <a:schemeClr val="bg1"/>
                </a:solidFill>
                <a:latin typeface="+mj-lt"/>
              </a:rPr>
              <a:t>(2 Cor. 11:27)</a:t>
            </a:r>
            <a:endParaRPr lang="es-MX" sz="2000" dirty="0">
              <a:solidFill>
                <a:schemeClr val="bg1"/>
              </a:solidFill>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304799" y="5006697"/>
            <a:ext cx="11143277" cy="1631216"/>
          </a:xfrm>
          <a:prstGeom prst="rect">
            <a:avLst/>
          </a:prstGeom>
          <a:solidFill>
            <a:schemeClr val="tx1"/>
          </a:solidFill>
          <a:ln>
            <a:solidFill>
              <a:schemeClr val="tx1"/>
            </a:solidFill>
          </a:ln>
        </p:spPr>
        <p:txBody>
          <a:bodyPr wrap="square">
            <a:spAutoFit/>
          </a:bodyPr>
          <a:lstStyle/>
          <a:p>
            <a:r>
              <a:rPr lang="en-US" sz="2000" dirty="0">
                <a:solidFill>
                  <a:schemeClr val="bg1"/>
                </a:solidFill>
                <a:latin typeface="+mj-lt"/>
              </a:rPr>
              <a:t>“Then one of them, named Agabus, stood up and showed by the Spirit that there was going to be a </a:t>
            </a:r>
            <a:r>
              <a:rPr lang="en-US" sz="2000" b="1" i="1" dirty="0">
                <a:solidFill>
                  <a:schemeClr val="bg1"/>
                </a:solidFill>
                <a:effectLst>
                  <a:outerShdw blurRad="38100" dist="38100" dir="2700000" algn="tl">
                    <a:srgbClr val="000000">
                      <a:alpha val="43137"/>
                    </a:srgbClr>
                  </a:outerShdw>
                </a:effectLst>
                <a:latin typeface="+mj-lt"/>
              </a:rPr>
              <a:t>great famine</a:t>
            </a:r>
            <a:r>
              <a:rPr lang="en-US" sz="2000" dirty="0">
                <a:solidFill>
                  <a:schemeClr val="bg1"/>
                </a:solidFill>
                <a:latin typeface="+mj-lt"/>
              </a:rPr>
              <a:t> throughout all the world, which also happened in the days of Claudius Caesar.  Then the disciples, each according to his ability, determined to send relief to the brethren dwelling in Judea.”                              </a:t>
            </a:r>
            <a:br>
              <a:rPr lang="en-US" sz="2000" dirty="0">
                <a:solidFill>
                  <a:schemeClr val="bg1"/>
                </a:solidFill>
                <a:latin typeface="+mj-lt"/>
              </a:rPr>
            </a:br>
            <a:r>
              <a:rPr lang="en-US" sz="2000" dirty="0">
                <a:solidFill>
                  <a:schemeClr val="bg1"/>
                </a:solidFill>
                <a:latin typeface="+mj-lt"/>
              </a:rPr>
              <a:t>                                                                                                        (Acts 11:28-29)</a:t>
            </a:r>
            <a:endParaRPr lang="es-MX" sz="2000" dirty="0">
              <a:solidFill>
                <a:schemeClr val="bg1"/>
              </a:solidFill>
              <a:latin typeface="+mj-lt"/>
            </a:endParaRPr>
          </a:p>
        </p:txBody>
      </p:sp>
      <p:pic>
        <p:nvPicPr>
          <p:cNvPr id="11266" name="Picture 2" descr="Related image">
            <a:extLst>
              <a:ext uri="{FF2B5EF4-FFF2-40B4-BE49-F238E27FC236}">
                <a16:creationId xmlns="" xmlns:a16="http://schemas.microsoft.com/office/drawing/2014/main" id="{8FFA39D6-C543-4609-8CED-150618BD2E1D}"/>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20000"/>
                    </a14:imgEffect>
                  </a14:imgLayer>
                </a14:imgProps>
              </a:ext>
              <a:ext uri="{28A0092B-C50C-407E-A947-70E740481C1C}">
                <a14:useLocalDpi xmlns="" xmlns:a14="http://schemas.microsoft.com/office/drawing/2010/main" val="0"/>
              </a:ext>
            </a:extLst>
          </a:blip>
          <a:srcRect/>
          <a:stretch>
            <a:fillRect/>
          </a:stretch>
        </p:blipFill>
        <p:spPr bwMode="auto">
          <a:xfrm>
            <a:off x="8029554" y="128270"/>
            <a:ext cx="4033672" cy="268694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7D95C82A-A5DD-F2A5-4B99-A4EEA107BB0B}"/>
              </a:ext>
            </a:extLst>
          </p:cNvPr>
          <p:cNvSpPr/>
          <p:nvPr/>
        </p:nvSpPr>
        <p:spPr>
          <a:xfrm>
            <a:off x="762117" y="1648031"/>
            <a:ext cx="11079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Q9</a:t>
            </a:r>
          </a:p>
        </p:txBody>
      </p:sp>
    </p:spTree>
    <p:extLst>
      <p:ext uri="{BB962C8B-B14F-4D97-AF65-F5344CB8AC3E}">
        <p14:creationId xmlns="" xmlns:p14="http://schemas.microsoft.com/office/powerpoint/2010/main" val="2513251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569752" y="135920"/>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537030" y="1814571"/>
            <a:ext cx="9794280" cy="4050792"/>
          </a:xfrm>
        </p:spPr>
        <p:txBody>
          <a:bodyPr>
            <a:normAutofit/>
          </a:bodyPr>
          <a:lstStyle/>
          <a:p>
            <a:pPr marL="0" indent="0">
              <a:buNone/>
            </a:pPr>
            <a:r>
              <a:rPr lang="en-US" sz="2400" b="1" i="1" dirty="0">
                <a:solidFill>
                  <a:schemeClr val="accent1">
                    <a:lumMod val="75000"/>
                  </a:schemeClr>
                </a:solidFill>
                <a:effectLst>
                  <a:outerShdw blurRad="38100" dist="38100" dir="2700000" algn="tl">
                    <a:srgbClr val="000000">
                      <a:alpha val="43137"/>
                    </a:srgbClr>
                  </a:outerShdw>
                </a:effectLst>
              </a:rPr>
              <a:t>                               </a:t>
            </a:r>
            <a:r>
              <a:rPr lang="en-US" sz="3600" b="1" dirty="0">
                <a:solidFill>
                  <a:srgbClr val="0070C0"/>
                </a:solidFill>
                <a:effectLst>
                  <a:outerShdw blurRad="38100" dist="38100" dir="2700000" algn="tl">
                    <a:srgbClr val="000000">
                      <a:alpha val="43137"/>
                    </a:srgbClr>
                  </a:outerShdw>
                </a:effectLst>
              </a:rPr>
              <a:t>Shall </a:t>
            </a:r>
            <a:r>
              <a:rPr lang="en-US" sz="3600" b="1" u="sng" dirty="0">
                <a:solidFill>
                  <a:srgbClr val="0070C0"/>
                </a:solidFill>
                <a:effectLst>
                  <a:outerShdw blurRad="38100" dist="38100" dir="2700000" algn="tl">
                    <a:srgbClr val="000000">
                      <a:alpha val="43137"/>
                    </a:srgbClr>
                  </a:outerShdw>
                </a:effectLst>
              </a:rPr>
              <a:t>NAKEDNESS</a:t>
            </a:r>
            <a:r>
              <a:rPr lang="en-US" sz="3600" b="1" dirty="0">
                <a:solidFill>
                  <a:srgbClr val="0070C0"/>
                </a:solidFill>
                <a:effectLst>
                  <a:outerShdw blurRad="38100" dist="38100" dir="2700000" algn="tl">
                    <a:srgbClr val="000000">
                      <a:alpha val="43137"/>
                    </a:srgbClr>
                  </a:outerShdw>
                </a:effectLst>
              </a:rPr>
              <a:t>?</a:t>
            </a:r>
          </a:p>
          <a:p>
            <a:pPr marL="0" indent="0">
              <a:buNone/>
            </a:pPr>
            <a:endParaRPr lang="en-US" sz="3600" b="1" dirty="0">
              <a:solidFill>
                <a:srgbClr val="0070C0"/>
              </a:solidFill>
              <a:effectLst>
                <a:outerShdw blurRad="38100" dist="38100" dir="2700000" algn="tl">
                  <a:srgbClr val="000000">
                    <a:alpha val="43137"/>
                  </a:srgbClr>
                </a:outerShdw>
              </a:effectLst>
            </a:endParaRPr>
          </a:p>
          <a:p>
            <a:pPr marL="0" indent="0">
              <a:buNone/>
            </a:pPr>
            <a:endParaRPr lang="en-US" sz="2400" b="1" dirty="0">
              <a:solidFill>
                <a:srgbClr val="0070C0"/>
              </a:solidFill>
              <a:effectLst>
                <a:outerShdw blurRad="38100" dist="38100" dir="2700000" algn="tl">
                  <a:srgbClr val="000000">
                    <a:alpha val="43137"/>
                  </a:srgbClr>
                </a:outerShdw>
              </a:effectLst>
            </a:endParaRPr>
          </a:p>
          <a:p>
            <a:r>
              <a:rPr lang="en-US" sz="2400" b="1" dirty="0">
                <a:solidFill>
                  <a:srgbClr val="0070C0"/>
                </a:solidFill>
                <a:effectLst>
                  <a:outerShdw blurRad="38100" dist="38100" dir="2700000" algn="tl">
                    <a:srgbClr val="000000">
                      <a:alpha val="43137"/>
                    </a:srgbClr>
                  </a:outerShdw>
                </a:effectLst>
              </a:rPr>
              <a:t> GYMNOTES – “without clothes; nudity”</a:t>
            </a:r>
            <a:endParaRPr lang="en-US" sz="2400" b="1" u="sng" dirty="0">
              <a:solidFill>
                <a:srgbClr val="0070C0"/>
              </a:solidFill>
              <a:effectLst>
                <a:outerShdw blurRad="38100" dist="38100" dir="2700000" algn="tl">
                  <a:srgbClr val="000000">
                    <a:alpha val="43137"/>
                  </a:srgbClr>
                </a:outerShdw>
              </a:effectLst>
            </a:endParaRPr>
          </a:p>
        </p:txBody>
      </p:sp>
      <p:sp>
        <p:nvSpPr>
          <p:cNvPr id="5" name="Rectangle 4">
            <a:extLst>
              <a:ext uri="{FF2B5EF4-FFF2-40B4-BE49-F238E27FC236}">
                <a16:creationId xmlns="" xmlns:a16="http://schemas.microsoft.com/office/drawing/2014/main" id="{6C7E2BAF-2278-4974-8A40-2D2855D52265}"/>
              </a:ext>
            </a:extLst>
          </p:cNvPr>
          <p:cNvSpPr/>
          <p:nvPr/>
        </p:nvSpPr>
        <p:spPr>
          <a:xfrm>
            <a:off x="377370" y="4240695"/>
            <a:ext cx="10972798" cy="707886"/>
          </a:xfrm>
          <a:prstGeom prst="rect">
            <a:avLst/>
          </a:prstGeom>
          <a:solidFill>
            <a:srgbClr val="C0000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"in weariness and toil, in sleeplessness often, in hunger and thirst, in </a:t>
            </a:r>
            <a:r>
              <a:rPr lang="en-US" sz="2000" dirty="0" err="1">
                <a:solidFill>
                  <a:schemeClr val="bg1"/>
                </a:solidFill>
                <a:effectLst>
                  <a:outerShdw blurRad="38100" dist="38100" dir="2700000" algn="tl">
                    <a:srgbClr val="000000">
                      <a:alpha val="43137"/>
                    </a:srgbClr>
                  </a:outerShdw>
                </a:effectLst>
                <a:latin typeface="+mj-lt"/>
              </a:rPr>
              <a:t>fastings</a:t>
            </a:r>
            <a:r>
              <a:rPr lang="en-US" sz="2000" dirty="0">
                <a:solidFill>
                  <a:schemeClr val="bg1"/>
                </a:solidFill>
                <a:effectLst>
                  <a:outerShdw blurRad="38100" dist="38100" dir="2700000" algn="tl">
                    <a:srgbClr val="000000">
                      <a:alpha val="43137"/>
                    </a:srgbClr>
                  </a:outerShdw>
                </a:effectLst>
                <a:latin typeface="+mj-lt"/>
              </a:rPr>
              <a:t> often, </a:t>
            </a:r>
            <a:r>
              <a:rPr lang="en-US" sz="2000" b="1" i="1" dirty="0">
                <a:solidFill>
                  <a:schemeClr val="bg1"/>
                </a:solidFill>
                <a:effectLst>
                  <a:outerShdw blurRad="38100" dist="38100" dir="2700000" algn="tl">
                    <a:srgbClr val="000000">
                      <a:alpha val="43137"/>
                    </a:srgbClr>
                  </a:outerShdw>
                </a:effectLst>
                <a:latin typeface="+mj-lt"/>
              </a:rPr>
              <a:t>in cold and nakedness</a:t>
            </a:r>
            <a:r>
              <a:rPr lang="en-US" sz="2000" dirty="0">
                <a:solidFill>
                  <a:schemeClr val="bg1"/>
                </a:solidFill>
                <a:effectLst>
                  <a:outerShdw blurRad="38100" dist="38100" dir="2700000" algn="tl">
                    <a:srgbClr val="000000">
                      <a:alpha val="43137"/>
                    </a:srgbClr>
                  </a:outerShdw>
                </a:effectLst>
                <a:latin typeface="+mj-lt"/>
              </a:rPr>
              <a:t>”                              (2 Cor. 11:27)</a:t>
            </a:r>
            <a:endParaRPr lang="es-MX" sz="2000" dirty="0">
              <a:solidFill>
                <a:schemeClr val="bg1"/>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377371" y="5272950"/>
            <a:ext cx="10972797" cy="1323439"/>
          </a:xfrm>
          <a:prstGeom prst="rect">
            <a:avLst/>
          </a:prstGeom>
          <a:solidFill>
            <a:schemeClr val="tx1"/>
          </a:solidFill>
          <a:ln>
            <a:solidFill>
              <a:schemeClr val="tx1"/>
            </a:solidFill>
          </a:ln>
        </p:spPr>
        <p:txBody>
          <a:bodyPr wrap="square">
            <a:spAutoFit/>
          </a:bodyPr>
          <a:lstStyle/>
          <a:p>
            <a:r>
              <a:rPr lang="en-US" sz="2000" u="sng" dirty="0">
                <a:solidFill>
                  <a:schemeClr val="bg1"/>
                </a:solidFill>
                <a:effectLst>
                  <a:outerShdw blurRad="38100" dist="38100" dir="2700000" algn="tl">
                    <a:srgbClr val="000000">
                      <a:alpha val="43137"/>
                    </a:srgbClr>
                  </a:outerShdw>
                </a:effectLst>
                <a:latin typeface="+mj-lt"/>
              </a:rPr>
              <a:t>Laodicea</a:t>
            </a:r>
            <a:r>
              <a:rPr lang="en-US" sz="2000" dirty="0">
                <a:solidFill>
                  <a:schemeClr val="bg1"/>
                </a:solidFill>
                <a:latin typeface="+mj-lt"/>
              </a:rPr>
              <a:t>: "I counsel you to buy from Me gold refined in the fire, that you may be rich; and white garments, that you may be clothed, that the shame of your </a:t>
            </a:r>
            <a:r>
              <a:rPr lang="en-US" sz="2000" b="1" i="1" dirty="0">
                <a:solidFill>
                  <a:schemeClr val="bg1"/>
                </a:solidFill>
                <a:effectLst>
                  <a:outerShdw blurRad="38100" dist="38100" dir="2700000" algn="tl">
                    <a:srgbClr val="000000">
                      <a:alpha val="43137"/>
                    </a:srgbClr>
                  </a:outerShdw>
                </a:effectLst>
                <a:latin typeface="+mj-lt"/>
              </a:rPr>
              <a:t>nakedness</a:t>
            </a:r>
            <a:r>
              <a:rPr lang="en-US" sz="2000" dirty="0">
                <a:solidFill>
                  <a:schemeClr val="bg1"/>
                </a:solidFill>
                <a:latin typeface="+mj-lt"/>
              </a:rPr>
              <a:t> may not be revealed; and anoint your eyes with eye salve, that you may see.”                                                                                   (Rev. 3:18)</a:t>
            </a:r>
            <a:endParaRPr lang="es-MX" sz="2000" dirty="0">
              <a:solidFill>
                <a:schemeClr val="bg1"/>
              </a:solidFill>
              <a:latin typeface="+mj-lt"/>
            </a:endParaRPr>
          </a:p>
        </p:txBody>
      </p:sp>
      <p:pic>
        <p:nvPicPr>
          <p:cNvPr id="13314" name="Picture 2" descr="Related image">
            <a:extLst>
              <a:ext uri="{FF2B5EF4-FFF2-40B4-BE49-F238E27FC236}">
                <a16:creationId xmlns="" xmlns:a16="http://schemas.microsoft.com/office/drawing/2014/main" id="{168AA095-6D3A-4681-BCB5-31D7D5F70A58}"/>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8042703" y="362858"/>
            <a:ext cx="4029122" cy="23734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7A7ACA0F-8C30-11A2-D107-2C0AF10CFB69}"/>
              </a:ext>
            </a:extLst>
          </p:cNvPr>
          <p:cNvSpPr/>
          <p:nvPr/>
        </p:nvSpPr>
        <p:spPr>
          <a:xfrm>
            <a:off x="569757" y="1648031"/>
            <a:ext cx="149271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Q10</a:t>
            </a:r>
          </a:p>
        </p:txBody>
      </p:sp>
    </p:spTree>
    <p:extLst>
      <p:ext uri="{BB962C8B-B14F-4D97-AF65-F5344CB8AC3E}">
        <p14:creationId xmlns="" xmlns:p14="http://schemas.microsoft.com/office/powerpoint/2010/main" val="25174074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466866" y="205227"/>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609602" y="2247013"/>
            <a:ext cx="9692680" cy="4050792"/>
          </a:xfrm>
        </p:spPr>
        <p:txBody>
          <a:bodyPr>
            <a:normAutofit/>
          </a:bodyPr>
          <a:lstStyle/>
          <a:p>
            <a:pPr marL="0" indent="0">
              <a:buNone/>
            </a:pPr>
            <a:r>
              <a:rPr lang="en-US" sz="2800" b="1" i="1" dirty="0">
                <a:solidFill>
                  <a:schemeClr val="accent1">
                    <a:lumMod val="75000"/>
                  </a:schemeClr>
                </a:solidFill>
                <a:effectLst>
                  <a:outerShdw blurRad="38100" dist="38100" dir="2700000" algn="tl">
                    <a:srgbClr val="000000">
                      <a:alpha val="43137"/>
                    </a:srgbClr>
                  </a:outerShdw>
                </a:effectLst>
                <a:latin typeface="+mj-lt"/>
              </a:rPr>
              <a:t>                       </a:t>
            </a: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PERILS</a:t>
            </a:r>
            <a:r>
              <a:rPr lang="en-US" sz="3600" dirty="0">
                <a:solidFill>
                  <a:srgbClr val="0070C0"/>
                </a:solidFill>
                <a:effectLst>
                  <a:outerShdw blurRad="38100" dist="38100" dir="2700000" algn="tl">
                    <a:srgbClr val="000000">
                      <a:alpha val="43137"/>
                    </a:srgbClr>
                  </a:outerShdw>
                </a:effectLst>
                <a:latin typeface="+mj-lt"/>
              </a:rPr>
              <a:t>?</a:t>
            </a:r>
          </a:p>
          <a:p>
            <a:endParaRPr lang="en-US" sz="2800" dirty="0">
              <a:solidFill>
                <a:srgbClr val="0070C0"/>
              </a:solidFill>
              <a:effectLst>
                <a:outerShdw blurRad="38100" dist="38100" dir="2700000" algn="tl">
                  <a:srgbClr val="000000">
                    <a:alpha val="43137"/>
                  </a:srgbClr>
                </a:outerShdw>
              </a:effectLst>
              <a:latin typeface="+mj-lt"/>
            </a:endParaRPr>
          </a:p>
          <a:p>
            <a:pPr marL="0" indent="0">
              <a:buNone/>
            </a:pPr>
            <a:endParaRPr lang="en-US" sz="2800" dirty="0">
              <a:solidFill>
                <a:srgbClr val="0070C0"/>
              </a:solidFill>
              <a:effectLst>
                <a:outerShdw blurRad="38100" dist="38100" dir="2700000" algn="tl">
                  <a:srgbClr val="000000">
                    <a:alpha val="43137"/>
                  </a:srgbClr>
                </a:outerShdw>
              </a:effectLst>
              <a:latin typeface="+mj-lt"/>
            </a:endParaRPr>
          </a:p>
          <a:p>
            <a:r>
              <a:rPr lang="en-US" sz="2800" dirty="0">
                <a:solidFill>
                  <a:srgbClr val="0070C0"/>
                </a:solidFill>
                <a:latin typeface="+mj-lt"/>
              </a:rPr>
              <a:t> </a:t>
            </a:r>
            <a:r>
              <a:rPr lang="en-US" sz="2800" dirty="0">
                <a:solidFill>
                  <a:srgbClr val="0070C0"/>
                </a:solidFill>
                <a:effectLst>
                  <a:outerShdw blurRad="38100" dist="38100" dir="2700000" algn="tl">
                    <a:srgbClr val="000000">
                      <a:alpha val="43137"/>
                    </a:srgbClr>
                  </a:outerShdw>
                </a:effectLst>
                <a:latin typeface="+mj-lt"/>
              </a:rPr>
              <a:t>KINDYNOS – “danger; peril”</a:t>
            </a:r>
            <a:endParaRPr lang="en-US" sz="2800" b="1" u="sng" dirty="0">
              <a:solidFill>
                <a:srgbClr val="0070C0"/>
              </a:solidFill>
              <a:effectLst>
                <a:outerShdw blurRad="38100" dist="38100" dir="2700000" algn="tl">
                  <a:srgbClr val="000000">
                    <a:alpha val="43137"/>
                  </a:srgbClr>
                </a:outerShdw>
              </a:effectLst>
              <a:latin typeface="+mj-lt"/>
            </a:endParaRPr>
          </a:p>
        </p:txBody>
      </p:sp>
      <p:sp>
        <p:nvSpPr>
          <p:cNvPr id="5" name="Rectangle 4">
            <a:extLst>
              <a:ext uri="{FF2B5EF4-FFF2-40B4-BE49-F238E27FC236}">
                <a16:creationId xmlns="" xmlns:a16="http://schemas.microsoft.com/office/drawing/2014/main" id="{6C7E2BAF-2278-4974-8A40-2D2855D52265}"/>
              </a:ext>
            </a:extLst>
          </p:cNvPr>
          <p:cNvSpPr/>
          <p:nvPr/>
        </p:nvSpPr>
        <p:spPr>
          <a:xfrm>
            <a:off x="466866" y="4574256"/>
            <a:ext cx="10435770" cy="1015663"/>
          </a:xfrm>
          <a:prstGeom prst="rect">
            <a:avLst/>
          </a:prstGeom>
          <a:solidFill>
            <a:srgbClr val="C0000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"For we do not wrestle against flesh and blood, but against </a:t>
            </a:r>
            <a:r>
              <a:rPr lang="en-US" sz="2000" b="1" i="1" dirty="0">
                <a:solidFill>
                  <a:schemeClr val="bg1"/>
                </a:solidFill>
                <a:effectLst>
                  <a:outerShdw blurRad="38100" dist="38100" dir="2700000" algn="tl">
                    <a:srgbClr val="000000">
                      <a:alpha val="43137"/>
                    </a:srgbClr>
                  </a:outerShdw>
                </a:effectLst>
                <a:latin typeface="+mj-lt"/>
              </a:rPr>
              <a:t>principalities</a:t>
            </a:r>
            <a:r>
              <a:rPr lang="en-US" sz="2000" dirty="0">
                <a:solidFill>
                  <a:schemeClr val="bg1"/>
                </a:solidFill>
                <a:effectLst>
                  <a:outerShdw blurRad="38100" dist="38100" dir="2700000" algn="tl">
                    <a:srgbClr val="000000">
                      <a:alpha val="43137"/>
                    </a:srgbClr>
                  </a:outerShdw>
                </a:effectLst>
                <a:latin typeface="+mj-lt"/>
              </a:rPr>
              <a:t>, against </a:t>
            </a:r>
            <a:r>
              <a:rPr lang="en-US" sz="2000" b="1" i="1" dirty="0">
                <a:solidFill>
                  <a:schemeClr val="bg1"/>
                </a:solidFill>
                <a:effectLst>
                  <a:outerShdw blurRad="38100" dist="38100" dir="2700000" algn="tl">
                    <a:srgbClr val="000000">
                      <a:alpha val="43137"/>
                    </a:srgbClr>
                  </a:outerShdw>
                </a:effectLst>
                <a:latin typeface="+mj-lt"/>
              </a:rPr>
              <a:t>powers</a:t>
            </a:r>
            <a:r>
              <a:rPr lang="en-US" sz="2000" dirty="0">
                <a:solidFill>
                  <a:schemeClr val="bg1"/>
                </a:solidFill>
                <a:effectLst>
                  <a:outerShdw blurRad="38100" dist="38100" dir="2700000" algn="tl">
                    <a:srgbClr val="000000">
                      <a:alpha val="43137"/>
                    </a:srgbClr>
                  </a:outerShdw>
                </a:effectLst>
                <a:latin typeface="+mj-lt"/>
              </a:rPr>
              <a:t>, against the </a:t>
            </a:r>
            <a:r>
              <a:rPr lang="en-US" sz="2000" b="1" i="1" dirty="0">
                <a:solidFill>
                  <a:schemeClr val="bg1"/>
                </a:solidFill>
                <a:effectLst>
                  <a:outerShdw blurRad="38100" dist="38100" dir="2700000" algn="tl">
                    <a:srgbClr val="000000">
                      <a:alpha val="43137"/>
                    </a:srgbClr>
                  </a:outerShdw>
                </a:effectLst>
                <a:latin typeface="+mj-lt"/>
              </a:rPr>
              <a:t>rulers of the darkness</a:t>
            </a:r>
            <a:r>
              <a:rPr lang="en-US" sz="2000" dirty="0">
                <a:solidFill>
                  <a:schemeClr val="bg1"/>
                </a:solidFill>
                <a:effectLst>
                  <a:outerShdw blurRad="38100" dist="38100" dir="2700000" algn="tl">
                    <a:srgbClr val="000000">
                      <a:alpha val="43137"/>
                    </a:srgbClr>
                  </a:outerShdw>
                </a:effectLst>
                <a:latin typeface="+mj-lt"/>
              </a:rPr>
              <a:t> of this age, against </a:t>
            </a:r>
            <a:r>
              <a:rPr lang="en-US" sz="2000" b="1" i="1" dirty="0">
                <a:solidFill>
                  <a:schemeClr val="bg1"/>
                </a:solidFill>
                <a:effectLst>
                  <a:outerShdw blurRad="38100" dist="38100" dir="2700000" algn="tl">
                    <a:srgbClr val="000000">
                      <a:alpha val="43137"/>
                    </a:srgbClr>
                  </a:outerShdw>
                </a:effectLst>
                <a:latin typeface="+mj-lt"/>
              </a:rPr>
              <a:t>spiritual hosts of wickedness</a:t>
            </a:r>
            <a:r>
              <a:rPr lang="en-US" sz="2000" dirty="0">
                <a:solidFill>
                  <a:schemeClr val="bg1"/>
                </a:solidFill>
                <a:effectLst>
                  <a:outerShdw blurRad="38100" dist="38100" dir="2700000" algn="tl">
                    <a:srgbClr val="000000">
                      <a:alpha val="43137"/>
                    </a:srgbClr>
                  </a:outerShdw>
                </a:effectLst>
                <a:latin typeface="+mj-lt"/>
              </a:rPr>
              <a:t> in the heavenly places.”           (Eph. 6:12)</a:t>
            </a:r>
            <a:endParaRPr lang="es-MX" sz="2000" dirty="0">
              <a:solidFill>
                <a:schemeClr val="bg1"/>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466866" y="5871279"/>
            <a:ext cx="10435770" cy="707886"/>
          </a:xfrm>
          <a:prstGeom prst="rect">
            <a:avLst/>
          </a:prstGeom>
          <a:solidFill>
            <a:schemeClr val="tx1"/>
          </a:solidFill>
          <a:ln>
            <a:solidFill>
              <a:schemeClr val="tx1"/>
            </a:solidFill>
          </a:ln>
        </p:spPr>
        <p:txBody>
          <a:bodyPr wrap="square">
            <a:spAutoFit/>
          </a:bodyPr>
          <a:lstStyle/>
          <a:p>
            <a:r>
              <a:rPr lang="en-US" dirty="0"/>
              <a:t>“</a:t>
            </a:r>
            <a:r>
              <a:rPr lang="en-US" sz="2000" dirty="0">
                <a:solidFill>
                  <a:schemeClr val="bg1"/>
                </a:solidFill>
                <a:latin typeface="+mj-lt"/>
              </a:rPr>
              <a:t>Having </a:t>
            </a:r>
            <a:r>
              <a:rPr lang="en-US" sz="2000" b="1" i="1" dirty="0">
                <a:solidFill>
                  <a:schemeClr val="bg1"/>
                </a:solidFill>
                <a:effectLst>
                  <a:outerShdw blurRad="38100" dist="38100" dir="2700000" algn="tl">
                    <a:srgbClr val="000000">
                      <a:alpha val="43137"/>
                    </a:srgbClr>
                  </a:outerShdw>
                </a:effectLst>
                <a:latin typeface="+mj-lt"/>
              </a:rPr>
              <a:t>disarmed principalities and powers</a:t>
            </a:r>
            <a:r>
              <a:rPr lang="en-US" sz="2000" dirty="0">
                <a:solidFill>
                  <a:schemeClr val="bg1"/>
                </a:solidFill>
                <a:latin typeface="+mj-lt"/>
              </a:rPr>
              <a:t>, He made a public spectacle of them, triumphing over them in it.”                                         (Col. 2:15)</a:t>
            </a:r>
            <a:endParaRPr lang="es-MX" sz="2000" dirty="0">
              <a:solidFill>
                <a:schemeClr val="bg1"/>
              </a:solidFill>
              <a:latin typeface="+mj-lt"/>
            </a:endParaRPr>
          </a:p>
        </p:txBody>
      </p:sp>
      <p:pic>
        <p:nvPicPr>
          <p:cNvPr id="5122" name="Picture 2" descr="Prisoners of Faith – A ministry of Voice of the Martyrs">
            <a:extLst>
              <a:ext uri="{FF2B5EF4-FFF2-40B4-BE49-F238E27FC236}">
                <a16:creationId xmlns="" xmlns:a16="http://schemas.microsoft.com/office/drawing/2014/main" id="{9927C858-D020-5E11-3CC1-D9D1483A8C28}"/>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8215085" y="222016"/>
            <a:ext cx="3674836" cy="315424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DCD71910-72EF-C5F0-E8A4-7CD3E565E6E1}"/>
              </a:ext>
            </a:extLst>
          </p:cNvPr>
          <p:cNvSpPr/>
          <p:nvPr/>
        </p:nvSpPr>
        <p:spPr>
          <a:xfrm>
            <a:off x="416108" y="2025640"/>
            <a:ext cx="145450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Q11</a:t>
            </a:r>
          </a:p>
        </p:txBody>
      </p:sp>
    </p:spTree>
    <p:extLst>
      <p:ext uri="{BB962C8B-B14F-4D97-AF65-F5344CB8AC3E}">
        <p14:creationId xmlns="" xmlns:p14="http://schemas.microsoft.com/office/powerpoint/2010/main" val="33252837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597150" y="162391"/>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597150" y="1814571"/>
            <a:ext cx="9734159" cy="4050792"/>
          </a:xfrm>
        </p:spPr>
        <p:txBody>
          <a:bodyPr>
            <a:normAutofit/>
          </a:bodyPr>
          <a:lstStyle/>
          <a:p>
            <a:r>
              <a:rPr lang="en-US" b="1" i="1" dirty="0">
                <a:solidFill>
                  <a:schemeClr val="accent1">
                    <a:lumMod val="75000"/>
                  </a:schemeClr>
                </a:solidFill>
                <a:effectLst>
                  <a:outerShdw blurRad="38100" dist="38100" dir="2700000" algn="tl">
                    <a:srgbClr val="000000">
                      <a:alpha val="43137"/>
                    </a:srgbClr>
                  </a:outerShdw>
                </a:effectLst>
              </a:rPr>
              <a:t> </a:t>
            </a:r>
            <a:r>
              <a:rPr lang="en-US" sz="2800" b="1" dirty="0">
                <a:solidFill>
                  <a:srgbClr val="0070C0"/>
                </a:solidFill>
                <a:effectLst>
                  <a:outerShdw blurRad="38100" dist="38100" dir="2700000" algn="tl">
                    <a:srgbClr val="000000">
                      <a:alpha val="43137"/>
                    </a:srgbClr>
                  </a:outerShdw>
                </a:effectLst>
              </a:rPr>
              <a:t>Shall </a:t>
            </a:r>
            <a:r>
              <a:rPr lang="en-US" sz="2800" b="1" u="sng" dirty="0">
                <a:solidFill>
                  <a:srgbClr val="0070C0"/>
                </a:solidFill>
                <a:effectLst>
                  <a:outerShdw blurRad="38100" dist="38100" dir="2700000" algn="tl">
                    <a:srgbClr val="000000">
                      <a:alpha val="43137"/>
                    </a:srgbClr>
                  </a:outerShdw>
                </a:effectLst>
              </a:rPr>
              <a:t>PERILS</a:t>
            </a:r>
            <a:r>
              <a:rPr lang="en-US" sz="2800" b="1" dirty="0">
                <a:solidFill>
                  <a:srgbClr val="0070C0"/>
                </a:solidFill>
                <a:effectLst>
                  <a:outerShdw blurRad="38100" dist="38100" dir="2700000" algn="tl">
                    <a:srgbClr val="000000">
                      <a:alpha val="43137"/>
                    </a:srgbClr>
                  </a:outerShdw>
                </a:effectLst>
              </a:rPr>
              <a:t>?</a:t>
            </a:r>
          </a:p>
          <a:p>
            <a:pPr marL="0" indent="0">
              <a:buNone/>
            </a:pPr>
            <a:endParaRPr lang="en-US" b="1" u="sng" dirty="0">
              <a:solidFill>
                <a:schemeClr val="accent1">
                  <a:lumMod val="75000"/>
                </a:schemeClr>
              </a:solidFill>
              <a:effectLst>
                <a:outerShdw blurRad="38100" dist="38100" dir="2700000" algn="tl">
                  <a:srgbClr val="000000">
                    <a:alpha val="43137"/>
                  </a:srgbClr>
                </a:outerShdw>
              </a:effectLst>
            </a:endParaRPr>
          </a:p>
        </p:txBody>
      </p:sp>
      <p:sp>
        <p:nvSpPr>
          <p:cNvPr id="4" name="Rectangle 3">
            <a:extLst>
              <a:ext uri="{FF2B5EF4-FFF2-40B4-BE49-F238E27FC236}">
                <a16:creationId xmlns="" xmlns:a16="http://schemas.microsoft.com/office/drawing/2014/main" id="{156B3C46-D1BD-412D-BE4F-9A173216E260}"/>
              </a:ext>
            </a:extLst>
          </p:cNvPr>
          <p:cNvSpPr/>
          <p:nvPr/>
        </p:nvSpPr>
        <p:spPr>
          <a:xfrm>
            <a:off x="3649947" y="5934670"/>
            <a:ext cx="510909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2"/>
                </a:solidFill>
              </a:rPr>
              <a:t>No Separation!</a:t>
            </a:r>
          </a:p>
        </p:txBody>
      </p:sp>
      <p:sp>
        <p:nvSpPr>
          <p:cNvPr id="5" name="Rectangle 4">
            <a:extLst>
              <a:ext uri="{FF2B5EF4-FFF2-40B4-BE49-F238E27FC236}">
                <a16:creationId xmlns="" xmlns:a16="http://schemas.microsoft.com/office/drawing/2014/main" id="{6C7E2BAF-2278-4974-8A40-2D2855D52265}"/>
              </a:ext>
            </a:extLst>
          </p:cNvPr>
          <p:cNvSpPr/>
          <p:nvPr/>
        </p:nvSpPr>
        <p:spPr>
          <a:xfrm>
            <a:off x="786445" y="2425695"/>
            <a:ext cx="6891043" cy="3416320"/>
          </a:xfrm>
          <a:prstGeom prst="rect">
            <a:avLst/>
          </a:prstGeom>
          <a:solidFill>
            <a:srgbClr val="C00000"/>
          </a:solidFill>
          <a:ln>
            <a:solidFill>
              <a:schemeClr val="tx1"/>
            </a:solidFill>
          </a:ln>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mj-lt"/>
              </a:rPr>
              <a:t>"in perils of </a:t>
            </a:r>
            <a:r>
              <a:rPr lang="en-US" sz="2400" b="1" i="1" dirty="0">
                <a:solidFill>
                  <a:schemeClr val="bg1"/>
                </a:solidFill>
                <a:effectLst>
                  <a:outerShdw blurRad="38100" dist="38100" dir="2700000" algn="tl">
                    <a:srgbClr val="000000">
                      <a:alpha val="43137"/>
                    </a:srgbClr>
                  </a:outerShdw>
                </a:effectLst>
                <a:latin typeface="+mj-lt"/>
              </a:rPr>
              <a:t>waters</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of </a:t>
            </a:r>
            <a:r>
              <a:rPr lang="en-US" sz="2400" b="1" i="1" dirty="0">
                <a:solidFill>
                  <a:schemeClr val="bg1"/>
                </a:solidFill>
                <a:effectLst>
                  <a:outerShdw blurRad="38100" dist="38100" dir="2700000" algn="tl">
                    <a:srgbClr val="000000">
                      <a:alpha val="43137"/>
                    </a:srgbClr>
                  </a:outerShdw>
                </a:effectLst>
                <a:latin typeface="+mj-lt"/>
              </a:rPr>
              <a:t>robbers</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of my own </a:t>
            </a:r>
            <a:r>
              <a:rPr lang="en-US" sz="2400" b="1" i="1" dirty="0">
                <a:solidFill>
                  <a:schemeClr val="bg1"/>
                </a:solidFill>
                <a:effectLst>
                  <a:outerShdw blurRad="38100" dist="38100" dir="2700000" algn="tl">
                    <a:srgbClr val="000000">
                      <a:alpha val="43137"/>
                    </a:srgbClr>
                  </a:outerShdw>
                </a:effectLst>
                <a:latin typeface="+mj-lt"/>
              </a:rPr>
              <a:t>countrymen</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of the </a:t>
            </a:r>
            <a:r>
              <a:rPr lang="en-US" sz="2400" b="1" i="1" dirty="0">
                <a:solidFill>
                  <a:schemeClr val="bg1"/>
                </a:solidFill>
                <a:effectLst>
                  <a:outerShdw blurRad="38100" dist="38100" dir="2700000" algn="tl">
                    <a:srgbClr val="000000">
                      <a:alpha val="43137"/>
                    </a:srgbClr>
                  </a:outerShdw>
                </a:effectLst>
                <a:latin typeface="+mj-lt"/>
              </a:rPr>
              <a:t>Gentiles</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in the </a:t>
            </a:r>
            <a:r>
              <a:rPr lang="en-US" sz="2400" b="1" i="1" dirty="0">
                <a:solidFill>
                  <a:schemeClr val="bg1"/>
                </a:solidFill>
                <a:effectLst>
                  <a:outerShdw blurRad="38100" dist="38100" dir="2700000" algn="tl">
                    <a:srgbClr val="000000">
                      <a:alpha val="43137"/>
                    </a:srgbClr>
                  </a:outerShdw>
                </a:effectLst>
                <a:latin typeface="+mj-lt"/>
              </a:rPr>
              <a:t>city</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in the </a:t>
            </a:r>
            <a:r>
              <a:rPr lang="en-US" sz="2400" b="1" i="1" dirty="0">
                <a:solidFill>
                  <a:schemeClr val="bg1"/>
                </a:solidFill>
                <a:effectLst>
                  <a:outerShdw blurRad="38100" dist="38100" dir="2700000" algn="tl">
                    <a:srgbClr val="000000">
                      <a:alpha val="43137"/>
                    </a:srgbClr>
                  </a:outerShdw>
                </a:effectLst>
                <a:latin typeface="+mj-lt"/>
              </a:rPr>
              <a:t>wilderness</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in the </a:t>
            </a:r>
            <a:r>
              <a:rPr lang="en-US" sz="2400" b="1" i="1" dirty="0">
                <a:solidFill>
                  <a:schemeClr val="bg1"/>
                </a:solidFill>
                <a:effectLst>
                  <a:outerShdw blurRad="38100" dist="38100" dir="2700000" algn="tl">
                    <a:srgbClr val="000000">
                      <a:alpha val="43137"/>
                    </a:srgbClr>
                  </a:outerShdw>
                </a:effectLst>
                <a:latin typeface="+mj-lt"/>
              </a:rPr>
              <a:t>sea</a:t>
            </a:r>
            <a:r>
              <a:rPr lang="en-US" sz="2400" dirty="0">
                <a:solidFill>
                  <a:schemeClr val="bg1"/>
                </a:solidFill>
                <a:effectLst>
                  <a:outerShdw blurRad="38100" dist="38100" dir="2700000" algn="tl">
                    <a:srgbClr val="000000">
                      <a:alpha val="43137"/>
                    </a:srgbClr>
                  </a:outerShdw>
                </a:effectLst>
                <a:latin typeface="+mj-lt"/>
              </a:rPr>
              <a:t>, </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in perils among </a:t>
            </a:r>
            <a:r>
              <a:rPr lang="en-US" sz="2400" b="1" i="1" dirty="0">
                <a:solidFill>
                  <a:schemeClr val="bg1"/>
                </a:solidFill>
                <a:effectLst>
                  <a:outerShdw blurRad="38100" dist="38100" dir="2700000" algn="tl">
                    <a:srgbClr val="000000">
                      <a:alpha val="43137"/>
                    </a:srgbClr>
                  </a:outerShdw>
                </a:effectLst>
                <a:latin typeface="+mj-lt"/>
              </a:rPr>
              <a:t>false brethren</a:t>
            </a:r>
            <a:r>
              <a:rPr lang="en-US" sz="2400" dirty="0">
                <a:solidFill>
                  <a:schemeClr val="bg1"/>
                </a:solidFill>
                <a:effectLst>
                  <a:outerShdw blurRad="38100" dist="38100" dir="2700000" algn="tl">
                    <a:srgbClr val="000000">
                      <a:alpha val="43137"/>
                    </a:srgbClr>
                  </a:outerShdw>
                </a:effectLst>
                <a:latin typeface="+mj-lt"/>
              </a:rPr>
              <a:t>”</a:t>
            </a:r>
            <a:br>
              <a:rPr lang="en-US" sz="2400" dirty="0">
                <a:solidFill>
                  <a:schemeClr val="bg1"/>
                </a:solidFill>
                <a:effectLst>
                  <a:outerShdw blurRad="38100" dist="38100" dir="2700000" algn="tl">
                    <a:srgbClr val="000000">
                      <a:alpha val="43137"/>
                    </a:srgbClr>
                  </a:outerShdw>
                </a:effectLst>
                <a:latin typeface="+mj-lt"/>
              </a:rPr>
            </a:br>
            <a:r>
              <a:rPr lang="en-US" sz="2400" dirty="0">
                <a:solidFill>
                  <a:schemeClr val="bg1"/>
                </a:solidFill>
                <a:effectLst>
                  <a:outerShdw blurRad="38100" dist="38100" dir="2700000" algn="tl">
                    <a:srgbClr val="000000">
                      <a:alpha val="43137"/>
                    </a:srgbClr>
                  </a:outerShdw>
                </a:effectLst>
                <a:latin typeface="+mj-lt"/>
              </a:rPr>
              <a:t>                                 (2 Cor. 11:26)</a:t>
            </a:r>
            <a:endParaRPr lang="es-MX" sz="2400" dirty="0">
              <a:solidFill>
                <a:schemeClr val="bg1"/>
              </a:solidFill>
              <a:effectLst>
                <a:outerShdw blurRad="38100" dist="38100" dir="2700000" algn="tl">
                  <a:srgbClr val="000000">
                    <a:alpha val="43137"/>
                  </a:srgbClr>
                </a:outerShdw>
              </a:effectLst>
              <a:latin typeface="+mj-lt"/>
            </a:endParaRPr>
          </a:p>
        </p:txBody>
      </p:sp>
      <p:pic>
        <p:nvPicPr>
          <p:cNvPr id="15362" name="Picture 2" descr="Related image">
            <a:extLst>
              <a:ext uri="{FF2B5EF4-FFF2-40B4-BE49-F238E27FC236}">
                <a16:creationId xmlns="" xmlns:a16="http://schemas.microsoft.com/office/drawing/2014/main" id="{0010FA8F-1DF1-4DAE-B649-D87555312F9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45714" y="162391"/>
            <a:ext cx="3275710" cy="35486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8BAE0466-317B-4077-B9DA-64CE89DE6D5D}"/>
              </a:ext>
            </a:extLst>
          </p:cNvPr>
          <p:cNvSpPr/>
          <p:nvPr/>
        </p:nvSpPr>
        <p:spPr>
          <a:xfrm>
            <a:off x="8521485" y="5830710"/>
            <a:ext cx="1115878" cy="194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8" name="Straight Connector 7">
            <a:extLst>
              <a:ext uri="{FF2B5EF4-FFF2-40B4-BE49-F238E27FC236}">
                <a16:creationId xmlns="" xmlns:a16="http://schemas.microsoft.com/office/drawing/2014/main" id="{2794EE8D-96ED-FDC8-3380-2F6FA60555DE}"/>
              </a:ext>
            </a:extLst>
          </p:cNvPr>
          <p:cNvCxnSpPr>
            <a:cxnSpLocks/>
          </p:cNvCxnSpPr>
          <p:nvPr/>
        </p:nvCxnSpPr>
        <p:spPr>
          <a:xfrm>
            <a:off x="8642555" y="3288890"/>
            <a:ext cx="1967388" cy="140110"/>
          </a:xfrm>
          <a:prstGeom prst="line">
            <a:avLst/>
          </a:prstGeom>
          <a:ln w="282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048492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630851" y="100681"/>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825910" y="2467552"/>
            <a:ext cx="9505399" cy="4050792"/>
          </a:xfrm>
        </p:spPr>
        <p:txBody>
          <a:bodyPr>
            <a:normAutofit/>
          </a:bodyPr>
          <a:lstStyle/>
          <a:p>
            <a:pPr marL="0" indent="0">
              <a:buNone/>
            </a:pPr>
            <a:r>
              <a:rPr lang="en-US" sz="2800" b="1" i="1" dirty="0">
                <a:solidFill>
                  <a:schemeClr val="accent1">
                    <a:lumMod val="75000"/>
                  </a:schemeClr>
                </a:solidFill>
                <a:effectLst>
                  <a:outerShdw blurRad="38100" dist="38100" dir="2700000" algn="tl">
                    <a:srgbClr val="000000">
                      <a:alpha val="43137"/>
                    </a:srgbClr>
                  </a:outerShdw>
                </a:effectLst>
                <a:latin typeface="+mj-lt"/>
              </a:rPr>
              <a:t>			</a:t>
            </a: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SWORD</a:t>
            </a:r>
            <a:r>
              <a:rPr lang="en-US" sz="3600" dirty="0">
                <a:solidFill>
                  <a:srgbClr val="0070C0"/>
                </a:solidFill>
                <a:effectLst>
                  <a:outerShdw blurRad="38100" dist="38100" dir="2700000" algn="tl">
                    <a:srgbClr val="000000">
                      <a:alpha val="43137"/>
                    </a:srgbClr>
                  </a:outerShdw>
                </a:effectLst>
                <a:latin typeface="+mj-lt"/>
              </a:rPr>
              <a:t>?</a:t>
            </a:r>
          </a:p>
        </p:txBody>
      </p:sp>
      <p:sp>
        <p:nvSpPr>
          <p:cNvPr id="5" name="Rectangle 4">
            <a:extLst>
              <a:ext uri="{FF2B5EF4-FFF2-40B4-BE49-F238E27FC236}">
                <a16:creationId xmlns="" xmlns:a16="http://schemas.microsoft.com/office/drawing/2014/main" id="{6C7E2BAF-2278-4974-8A40-2D2855D52265}"/>
              </a:ext>
            </a:extLst>
          </p:cNvPr>
          <p:cNvSpPr/>
          <p:nvPr/>
        </p:nvSpPr>
        <p:spPr>
          <a:xfrm>
            <a:off x="630851" y="4657132"/>
            <a:ext cx="10540180" cy="707886"/>
          </a:xfrm>
          <a:prstGeom prst="rect">
            <a:avLst/>
          </a:prstGeom>
          <a:solidFill>
            <a:srgbClr val="C00000"/>
          </a:solidFill>
          <a:ln>
            <a:solidFill>
              <a:schemeClr val="tx1"/>
            </a:solidFill>
          </a:ln>
        </p:spPr>
        <p:txBody>
          <a:bodyPr wrap="square">
            <a:spAutoFit/>
          </a:bodyPr>
          <a:lstStyle/>
          <a:p>
            <a:r>
              <a:rPr lang="en-US" dirty="0"/>
              <a:t>“</a:t>
            </a:r>
            <a:r>
              <a:rPr lang="en-US" sz="2000" dirty="0">
                <a:solidFill>
                  <a:schemeClr val="bg1"/>
                </a:solidFill>
                <a:effectLst>
                  <a:outerShdw blurRad="38100" dist="38100" dir="2700000" algn="tl">
                    <a:srgbClr val="000000">
                      <a:alpha val="43137"/>
                    </a:srgbClr>
                  </a:outerShdw>
                </a:effectLst>
                <a:latin typeface="+mj-lt"/>
              </a:rPr>
              <a:t>Immediately the king sent an executioner and commanded his head to be brought. And he went and </a:t>
            </a:r>
            <a:r>
              <a:rPr lang="en-US" sz="2000" b="1" dirty="0">
                <a:effectLst>
                  <a:outerShdw blurRad="38100" dist="38100" dir="2700000" algn="tl">
                    <a:srgbClr val="000000">
                      <a:alpha val="43137"/>
                    </a:srgbClr>
                  </a:outerShdw>
                </a:effectLst>
                <a:highlight>
                  <a:srgbClr val="FFFF00"/>
                </a:highlight>
                <a:latin typeface="+mj-lt"/>
              </a:rPr>
              <a:t>beheaded</a:t>
            </a:r>
            <a:r>
              <a:rPr lang="en-US" sz="2000" dirty="0">
                <a:solidFill>
                  <a:schemeClr val="bg1"/>
                </a:solidFill>
                <a:effectLst>
                  <a:outerShdw blurRad="38100" dist="38100" dir="2700000" algn="tl">
                    <a:srgbClr val="000000">
                      <a:alpha val="43137"/>
                    </a:srgbClr>
                  </a:outerShdw>
                </a:effectLst>
                <a:latin typeface="+mj-lt"/>
              </a:rPr>
              <a:t> him in prison”                   (Mark. 6:27)  </a:t>
            </a:r>
            <a:endParaRPr lang="es-MX" sz="2000" dirty="0">
              <a:solidFill>
                <a:schemeClr val="bg1"/>
              </a:solidFill>
              <a:effectLst>
                <a:outerShdw blurRad="38100" dist="38100" dir="2700000" algn="tl">
                  <a:srgbClr val="000000">
                    <a:alpha val="43137"/>
                  </a:srgbClr>
                </a:outerShdw>
              </a:effectLst>
              <a:latin typeface="+mj-lt"/>
            </a:endParaRPr>
          </a:p>
        </p:txBody>
      </p:sp>
      <p:sp>
        <p:nvSpPr>
          <p:cNvPr id="6" name="Rectangle 5">
            <a:extLst>
              <a:ext uri="{FF2B5EF4-FFF2-40B4-BE49-F238E27FC236}">
                <a16:creationId xmlns="" xmlns:a16="http://schemas.microsoft.com/office/drawing/2014/main" id="{59519B54-0BA7-4D8B-A68C-CE16B5E78B75}"/>
              </a:ext>
            </a:extLst>
          </p:cNvPr>
          <p:cNvSpPr/>
          <p:nvPr/>
        </p:nvSpPr>
        <p:spPr>
          <a:xfrm>
            <a:off x="630851" y="5743782"/>
            <a:ext cx="10540180" cy="707886"/>
          </a:xfrm>
          <a:prstGeom prst="rect">
            <a:avLst/>
          </a:prstGeom>
          <a:solidFill>
            <a:schemeClr val="tx1"/>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rPr>
              <a:t>“Then he killed James the brother of John with the </a:t>
            </a:r>
            <a:r>
              <a:rPr lang="en-US" sz="2000" b="1" dirty="0">
                <a:effectLst>
                  <a:outerShdw blurRad="38100" dist="38100" dir="2700000" algn="tl">
                    <a:srgbClr val="000000">
                      <a:alpha val="43137"/>
                    </a:srgbClr>
                  </a:outerShdw>
                </a:effectLst>
                <a:highlight>
                  <a:srgbClr val="FFFF00"/>
                </a:highlight>
                <a:latin typeface="+mj-lt"/>
              </a:rPr>
              <a:t>sword</a:t>
            </a:r>
            <a:r>
              <a:rPr lang="en-US" sz="2000" dirty="0">
                <a:solidFill>
                  <a:schemeClr val="bg1"/>
                </a:solidFill>
                <a:effectLst>
                  <a:outerShdw blurRad="38100" dist="38100" dir="2700000" algn="tl">
                    <a:srgbClr val="000000">
                      <a:alpha val="43137"/>
                    </a:srgbClr>
                  </a:outerShdw>
                </a:effectLst>
                <a:latin typeface="+mj-lt"/>
              </a:rPr>
              <a:t>” </a:t>
            </a:r>
            <a:br>
              <a:rPr lang="en-US" sz="2000" dirty="0">
                <a:solidFill>
                  <a:schemeClr val="bg1"/>
                </a:solidFill>
                <a:effectLst>
                  <a:outerShdw blurRad="38100" dist="38100" dir="2700000" algn="tl">
                    <a:srgbClr val="000000">
                      <a:alpha val="43137"/>
                    </a:srgbClr>
                  </a:outerShdw>
                </a:effectLst>
                <a:latin typeface="+mj-lt"/>
              </a:rPr>
            </a:br>
            <a:r>
              <a:rPr lang="en-US" sz="2000" dirty="0">
                <a:solidFill>
                  <a:schemeClr val="bg1"/>
                </a:solidFill>
                <a:effectLst>
                  <a:outerShdw blurRad="38100" dist="38100" dir="2700000" algn="tl">
                    <a:srgbClr val="000000">
                      <a:alpha val="43137"/>
                    </a:srgbClr>
                  </a:outerShdw>
                </a:effectLst>
                <a:latin typeface="+mj-lt"/>
              </a:rPr>
              <a:t>                                                                                                         (Acts 12:2)</a:t>
            </a:r>
            <a:endParaRPr lang="es-MX" sz="2000" dirty="0">
              <a:solidFill>
                <a:schemeClr val="bg1"/>
              </a:solidFill>
              <a:effectLst>
                <a:outerShdw blurRad="38100" dist="38100" dir="2700000" algn="tl">
                  <a:srgbClr val="000000">
                    <a:alpha val="43137"/>
                  </a:srgbClr>
                </a:outerShdw>
              </a:effectLst>
              <a:latin typeface="+mj-lt"/>
            </a:endParaRPr>
          </a:p>
        </p:txBody>
      </p:sp>
      <p:pic>
        <p:nvPicPr>
          <p:cNvPr id="6146" name="Picture 2" descr="John the Baptist in Prison - GoodSalt">
            <a:extLst>
              <a:ext uri="{FF2B5EF4-FFF2-40B4-BE49-F238E27FC236}">
                <a16:creationId xmlns="" xmlns:a16="http://schemas.microsoft.com/office/drawing/2014/main" id="{6D0092B2-AC1B-3DA9-F911-0791F0C9ADA6}"/>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8371956" y="71909"/>
            <a:ext cx="3189194" cy="405079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AF9CF27E-5E50-7948-61D6-C9F46417F3F7}"/>
              </a:ext>
            </a:extLst>
          </p:cNvPr>
          <p:cNvSpPr/>
          <p:nvPr/>
        </p:nvSpPr>
        <p:spPr>
          <a:xfrm>
            <a:off x="731047" y="2260248"/>
            <a:ext cx="149271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B0F0"/>
                </a:solidFill>
                <a:effectLst>
                  <a:outerShdw blurRad="38100" dist="38100" dir="2700000" algn="tl">
                    <a:srgbClr val="000000">
                      <a:alpha val="43137"/>
                    </a:srgbClr>
                  </a:outerShdw>
                </a:effectLst>
              </a:rPr>
              <a:t>Q12</a:t>
            </a:r>
          </a:p>
        </p:txBody>
      </p:sp>
    </p:spTree>
    <p:extLst>
      <p:ext uri="{BB962C8B-B14F-4D97-AF65-F5344CB8AC3E}">
        <p14:creationId xmlns="" xmlns:p14="http://schemas.microsoft.com/office/powerpoint/2010/main" val="6970933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323007" y="135920"/>
            <a:ext cx="7873139" cy="1609344"/>
          </a:xfrm>
        </p:spPr>
        <p:txBody>
          <a:bodyPr>
            <a:normAutofit fontScale="90000"/>
          </a:bodyPr>
          <a:lstStyle/>
          <a:p>
            <a:r>
              <a:rPr lang="en-US" dirty="0"/>
              <a:t>“Who shall separate us from the love of Christ?”</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522514" y="1814571"/>
            <a:ext cx="9808795" cy="4050792"/>
          </a:xfrm>
        </p:spPr>
        <p:txBody>
          <a:bodyPr>
            <a:normAutofit/>
          </a:bodyPr>
          <a:lstStyle/>
          <a:p>
            <a:pPr marL="0" indent="0">
              <a:buNone/>
            </a:pPr>
            <a:r>
              <a:rPr lang="en-US" sz="2800" b="1" i="1" dirty="0">
                <a:solidFill>
                  <a:schemeClr val="accent1">
                    <a:lumMod val="75000"/>
                  </a:schemeClr>
                </a:solidFill>
                <a:effectLst>
                  <a:outerShdw blurRad="38100" dist="38100" dir="2700000" algn="tl">
                    <a:srgbClr val="000000">
                      <a:alpha val="43137"/>
                    </a:srgbClr>
                  </a:outerShdw>
                </a:effectLst>
              </a:rPr>
              <a:t>                                 </a:t>
            </a:r>
            <a:r>
              <a:rPr lang="en-US" sz="3600" dirty="0">
                <a:solidFill>
                  <a:srgbClr val="0070C0"/>
                </a:solidFill>
                <a:effectLst>
                  <a:outerShdw blurRad="38100" dist="38100" dir="2700000" algn="tl">
                    <a:srgbClr val="000000">
                      <a:alpha val="43137"/>
                    </a:srgbClr>
                  </a:outerShdw>
                </a:effectLst>
                <a:latin typeface="+mj-lt"/>
              </a:rPr>
              <a:t>Shall </a:t>
            </a:r>
            <a:r>
              <a:rPr lang="en-US" sz="3600" b="1" u="sng" dirty="0">
                <a:solidFill>
                  <a:srgbClr val="0070C0"/>
                </a:solidFill>
                <a:effectLst>
                  <a:outerShdw blurRad="38100" dist="38100" dir="2700000" algn="tl">
                    <a:srgbClr val="000000">
                      <a:alpha val="43137"/>
                    </a:srgbClr>
                  </a:outerShdw>
                </a:effectLst>
                <a:latin typeface="+mj-lt"/>
              </a:rPr>
              <a:t>SWORD</a:t>
            </a:r>
            <a:r>
              <a:rPr lang="en-US" sz="3600" dirty="0">
                <a:solidFill>
                  <a:srgbClr val="0070C0"/>
                </a:solidFill>
                <a:effectLst>
                  <a:outerShdw blurRad="38100" dist="38100" dir="2700000" algn="tl">
                    <a:srgbClr val="000000">
                      <a:alpha val="43137"/>
                    </a:srgbClr>
                  </a:outerShdw>
                </a:effectLst>
                <a:latin typeface="+mj-lt"/>
              </a:rPr>
              <a:t>?</a:t>
            </a:r>
          </a:p>
        </p:txBody>
      </p:sp>
      <p:sp>
        <p:nvSpPr>
          <p:cNvPr id="4" name="Rectangle 3">
            <a:extLst>
              <a:ext uri="{FF2B5EF4-FFF2-40B4-BE49-F238E27FC236}">
                <a16:creationId xmlns="" xmlns:a16="http://schemas.microsoft.com/office/drawing/2014/main" id="{156B3C46-D1BD-412D-BE4F-9A173216E260}"/>
              </a:ext>
            </a:extLst>
          </p:cNvPr>
          <p:cNvSpPr/>
          <p:nvPr/>
        </p:nvSpPr>
        <p:spPr>
          <a:xfrm>
            <a:off x="3649947" y="5934670"/>
            <a:ext cx="510909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2"/>
                </a:solidFill>
              </a:rPr>
              <a:t>No Separation!</a:t>
            </a:r>
          </a:p>
        </p:txBody>
      </p:sp>
      <p:sp>
        <p:nvSpPr>
          <p:cNvPr id="7" name="Rectangle 6">
            <a:extLst>
              <a:ext uri="{FF2B5EF4-FFF2-40B4-BE49-F238E27FC236}">
                <a16:creationId xmlns="" xmlns:a16="http://schemas.microsoft.com/office/drawing/2014/main" id="{D2EDB1F8-6DA2-4C35-808B-6CB4BD9DBDF6}"/>
              </a:ext>
            </a:extLst>
          </p:cNvPr>
          <p:cNvSpPr/>
          <p:nvPr/>
        </p:nvSpPr>
        <p:spPr>
          <a:xfrm>
            <a:off x="674518" y="2880393"/>
            <a:ext cx="10130972" cy="1323439"/>
          </a:xfrm>
          <a:prstGeom prst="rect">
            <a:avLst/>
          </a:prstGeom>
          <a:solidFill>
            <a:srgbClr val="C0000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“And I say to you, My friends, </a:t>
            </a:r>
            <a:r>
              <a:rPr lang="en-US" sz="2000" b="1" dirty="0">
                <a:effectLst>
                  <a:outerShdw blurRad="38100" dist="38100" dir="2700000" algn="tl">
                    <a:srgbClr val="000000">
                      <a:alpha val="43137"/>
                    </a:srgbClr>
                  </a:outerShdw>
                </a:effectLst>
                <a:highlight>
                  <a:srgbClr val="FFFF00"/>
                </a:highlight>
                <a:latin typeface="+mj-lt"/>
                <a:ea typeface="Calibri" panose="020F0502020204030204" pitchFamily="34" charset="0"/>
                <a:cs typeface="Arial" panose="020B0604020202020204" pitchFamily="34" charset="0"/>
              </a:rPr>
              <a:t>do not be afraid</a:t>
            </a:r>
            <a:r>
              <a:rPr lang="en-US" sz="2000" dirty="0">
                <a:effectLst>
                  <a:outerShdw blurRad="38100" dist="38100" dir="2700000" algn="tl">
                    <a:srgbClr val="000000">
                      <a:alpha val="43137"/>
                    </a:srgbClr>
                  </a:outerShdw>
                </a:effectLst>
                <a:highlight>
                  <a:srgbClr val="FFFF00"/>
                </a:highlight>
                <a:latin typeface="+mj-lt"/>
                <a:ea typeface="Calibri" panose="020F0502020204030204" pitchFamily="34" charset="0"/>
                <a:cs typeface="Arial" panose="020B0604020202020204" pitchFamily="34" charset="0"/>
              </a:rPr>
              <a:t> </a:t>
            </a: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of those who kill the body, and after that have no more that they can do.  But I will show you whom you should fear: Fear Him who, after He has killed, has power to cast into hell; yes, I say to you, fear Him!”                       (Luke 12:4-5)</a:t>
            </a:r>
            <a:endParaRPr lang="es-MX" sz="2000" dirty="0">
              <a:solidFill>
                <a:schemeClr val="bg1"/>
              </a:solidFill>
              <a:effectLst>
                <a:outerShdw blurRad="38100" dist="38100" dir="2700000" algn="tl">
                  <a:srgbClr val="000000">
                    <a:alpha val="43137"/>
                  </a:srgbClr>
                </a:outerShdw>
              </a:effectLst>
              <a:latin typeface="+mj-lt"/>
            </a:endParaRPr>
          </a:p>
        </p:txBody>
      </p:sp>
      <p:sp>
        <p:nvSpPr>
          <p:cNvPr id="9" name="Rectangle 8">
            <a:extLst>
              <a:ext uri="{FF2B5EF4-FFF2-40B4-BE49-F238E27FC236}">
                <a16:creationId xmlns="" xmlns:a16="http://schemas.microsoft.com/office/drawing/2014/main" id="{1C4915B4-1EE5-40A5-9241-AEC3408F2D7C}"/>
              </a:ext>
            </a:extLst>
          </p:cNvPr>
          <p:cNvSpPr/>
          <p:nvPr/>
        </p:nvSpPr>
        <p:spPr>
          <a:xfrm>
            <a:off x="674518" y="4507971"/>
            <a:ext cx="10130972" cy="1323439"/>
          </a:xfrm>
          <a:prstGeom prst="rect">
            <a:avLst/>
          </a:prstGeom>
          <a:solidFill>
            <a:srgbClr val="0070C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“And what more shall I say? For the time would fail me to tell of …who quenched the violence of fire, </a:t>
            </a:r>
            <a:r>
              <a:rPr lang="en-US" sz="2000" dirty="0">
                <a:effectLst>
                  <a:outerShdw blurRad="38100" dist="38100" dir="2700000" algn="tl">
                    <a:srgbClr val="000000">
                      <a:alpha val="43137"/>
                    </a:srgbClr>
                  </a:outerShdw>
                </a:effectLst>
                <a:highlight>
                  <a:srgbClr val="FFFF00"/>
                </a:highlight>
                <a:latin typeface="+mj-lt"/>
                <a:ea typeface="Calibri" panose="020F0502020204030204" pitchFamily="34" charset="0"/>
                <a:cs typeface="Arial" panose="020B0604020202020204" pitchFamily="34" charset="0"/>
              </a:rPr>
              <a:t>escaped</a:t>
            </a: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the edge of the </a:t>
            </a:r>
            <a:r>
              <a:rPr lang="en-US" sz="2000" b="1" i="1"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sword</a:t>
            </a: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out of weakness were made strong, … They were stoned, they were sawn in two, were tempted, were </a:t>
            </a:r>
            <a:r>
              <a:rPr lang="en-US" sz="2000" dirty="0">
                <a:effectLst>
                  <a:outerShdw blurRad="38100" dist="38100" dir="2700000" algn="tl">
                    <a:srgbClr val="000000">
                      <a:alpha val="43137"/>
                    </a:srgbClr>
                  </a:outerShdw>
                </a:effectLst>
                <a:highlight>
                  <a:srgbClr val="FFFF00"/>
                </a:highlight>
                <a:latin typeface="+mj-lt"/>
                <a:ea typeface="Calibri" panose="020F0502020204030204" pitchFamily="34" charset="0"/>
                <a:cs typeface="Arial" panose="020B0604020202020204" pitchFamily="34" charset="0"/>
              </a:rPr>
              <a:t>slain</a:t>
            </a: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with the </a:t>
            </a:r>
            <a:r>
              <a:rPr lang="en-US" sz="2000" b="1" i="1"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sword</a:t>
            </a: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(Hebrews 11:32-39)</a:t>
            </a:r>
            <a:endParaRPr lang="es-MX" sz="2000" dirty="0">
              <a:solidFill>
                <a:schemeClr val="bg1"/>
              </a:solidFill>
              <a:effectLst>
                <a:outerShdw blurRad="38100" dist="38100" dir="2700000" algn="tl">
                  <a:srgbClr val="000000">
                    <a:alpha val="43137"/>
                  </a:srgbClr>
                </a:outerShdw>
              </a:effectLst>
              <a:latin typeface="+mj-lt"/>
            </a:endParaRPr>
          </a:p>
        </p:txBody>
      </p:sp>
      <p:pic>
        <p:nvPicPr>
          <p:cNvPr id="7170" name="Picture 2" descr="Abstract art. Colorful painting art portrait of Paul the Apostle in prison. Christian illustration. Generative AI.">
            <a:extLst>
              <a:ext uri="{FF2B5EF4-FFF2-40B4-BE49-F238E27FC236}">
                <a16:creationId xmlns="" xmlns:a16="http://schemas.microsoft.com/office/drawing/2014/main" id="{6469A06E-C9AF-7CD2-A470-FF5B11603ACC}"/>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a:off x="8355466" y="154063"/>
            <a:ext cx="3667125" cy="22860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559629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B6DBDC-31E5-6299-566A-5F9C9D22F5A7}"/>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09C49CD-EDD8-7187-89EB-01DA340C9927}"/>
              </a:ext>
            </a:extLst>
          </p:cNvPr>
          <p:cNvSpPr>
            <a:spLocks noGrp="1"/>
          </p:cNvSpPr>
          <p:nvPr>
            <p:ph idx="1"/>
          </p:nvPr>
        </p:nvSpPr>
        <p:spPr/>
        <p:txBody>
          <a:bodyPr/>
          <a:lstStyle/>
          <a:p>
            <a:endParaRPr lang="en-US"/>
          </a:p>
        </p:txBody>
      </p:sp>
      <p:pic>
        <p:nvPicPr>
          <p:cNvPr id="4" name="Picture 4" descr="Fireworks Images - Free Download on Freepik">
            <a:extLst>
              <a:ext uri="{FF2B5EF4-FFF2-40B4-BE49-F238E27FC236}">
                <a16:creationId xmlns="" xmlns:a16="http://schemas.microsoft.com/office/drawing/2014/main" id="{1FA441C7-BAE4-3B4A-4BE9-F0776C886698}"/>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255221"/>
            <a:ext cx="12192000" cy="811322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BCFD032-4471-B970-1B79-33C3AD313A7C}"/>
              </a:ext>
            </a:extLst>
          </p:cNvPr>
          <p:cNvSpPr/>
          <p:nvPr/>
        </p:nvSpPr>
        <p:spPr>
          <a:xfrm>
            <a:off x="8657319" y="4619042"/>
            <a:ext cx="2569935" cy="1754326"/>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Finale</a:t>
            </a: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8:36-39</a:t>
            </a:r>
          </a:p>
        </p:txBody>
      </p:sp>
    </p:spTree>
    <p:extLst>
      <p:ext uri="{BB962C8B-B14F-4D97-AF65-F5344CB8AC3E}">
        <p14:creationId xmlns="" xmlns:p14="http://schemas.microsoft.com/office/powerpoint/2010/main" val="29136585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108E07-A9BA-527D-FC7E-98272023AD6E}"/>
              </a:ext>
            </a:extLst>
          </p:cNvPr>
          <p:cNvSpPr>
            <a:spLocks noGrp="1"/>
          </p:cNvSpPr>
          <p:nvPr>
            <p:ph type="title"/>
          </p:nvPr>
        </p:nvSpPr>
        <p:spPr>
          <a:xfrm>
            <a:off x="0" y="45865"/>
            <a:ext cx="12192000" cy="1042706"/>
          </a:xfrm>
          <a:solidFill>
            <a:schemeClr val="accent1">
              <a:lumMod val="75000"/>
            </a:schemeClr>
          </a:solidFill>
          <a:ln>
            <a:solidFill>
              <a:schemeClr val="accent1">
                <a:lumMod val="75000"/>
              </a:schemeClr>
            </a:solidFill>
          </a:ln>
        </p:spPr>
        <p:txBody>
          <a:bodyPr/>
          <a:lstStyle/>
          <a:p>
            <a:pPr algn="ctr"/>
            <a:r>
              <a:rPr lang="en-US" dirty="0">
                <a:solidFill>
                  <a:schemeClr val="bg1"/>
                </a:solidFill>
                <a:effectLst>
                  <a:outerShdw blurRad="38100" dist="38100" dir="2700000" algn="tl">
                    <a:srgbClr val="000000">
                      <a:alpha val="43137"/>
                    </a:srgbClr>
                  </a:outerShdw>
                </a:effectLst>
              </a:rPr>
              <a:t>I’m persuaded </a:t>
            </a:r>
            <a:r>
              <a:rPr lang="en-US" u="sng" dirty="0">
                <a:solidFill>
                  <a:schemeClr val="bg1"/>
                </a:solidFill>
                <a:effectLst>
                  <a:outerShdw blurRad="38100" dist="38100" dir="2700000" algn="tl">
                    <a:srgbClr val="000000">
                      <a:alpha val="43137"/>
                    </a:srgbClr>
                  </a:outerShdw>
                </a:effectLst>
              </a:rPr>
              <a:t>neither</a:t>
            </a:r>
            <a:r>
              <a:rPr lang="en-US" dirty="0">
                <a:solidFill>
                  <a:schemeClr val="bg1"/>
                </a:solidFill>
                <a:effectLst>
                  <a:outerShdw blurRad="38100" dist="38100" dir="2700000" algn="tl">
                    <a:srgbClr val="000000">
                      <a:alpha val="43137"/>
                    </a:srgbClr>
                  </a:outerShdw>
                </a:effectLst>
              </a:rPr>
              <a:t>:</a:t>
            </a:r>
          </a:p>
        </p:txBody>
      </p:sp>
      <p:sp>
        <p:nvSpPr>
          <p:cNvPr id="3" name="Content Placeholder 2">
            <a:extLst>
              <a:ext uri="{FF2B5EF4-FFF2-40B4-BE49-F238E27FC236}">
                <a16:creationId xmlns="" xmlns:a16="http://schemas.microsoft.com/office/drawing/2014/main" id="{5CD7FB27-08F6-6EFB-D522-182F8EE89AB8}"/>
              </a:ext>
            </a:extLst>
          </p:cNvPr>
          <p:cNvSpPr>
            <a:spLocks noGrp="1"/>
          </p:cNvSpPr>
          <p:nvPr>
            <p:ph idx="1"/>
          </p:nvPr>
        </p:nvSpPr>
        <p:spPr>
          <a:xfrm>
            <a:off x="769257" y="1349829"/>
            <a:ext cx="10358991" cy="5508171"/>
          </a:xfrm>
        </p:spPr>
        <p:txBody>
          <a:bodyPr>
            <a:normAutofit/>
          </a:bodyPr>
          <a:lstStyle/>
          <a:p>
            <a:r>
              <a:rPr lang="en-US" sz="2400" dirty="0">
                <a:latin typeface="+mj-lt"/>
              </a:rPr>
              <a:t>Death (Boom!)</a:t>
            </a:r>
          </a:p>
          <a:p>
            <a:r>
              <a:rPr lang="en-US" sz="2400" dirty="0">
                <a:latin typeface="+mj-lt"/>
              </a:rPr>
              <a:t>Life (Boom!)</a:t>
            </a:r>
          </a:p>
          <a:p>
            <a:r>
              <a:rPr lang="en-US" sz="2400" dirty="0">
                <a:latin typeface="+mj-lt"/>
              </a:rPr>
              <a:t>Angels (Boom!)</a:t>
            </a:r>
          </a:p>
          <a:p>
            <a:r>
              <a:rPr lang="en-US" sz="2400" dirty="0">
                <a:latin typeface="+mj-lt"/>
              </a:rPr>
              <a:t>Principalities (Boom!)</a:t>
            </a:r>
          </a:p>
          <a:p>
            <a:r>
              <a:rPr lang="en-US" sz="2400" dirty="0">
                <a:latin typeface="+mj-lt"/>
              </a:rPr>
              <a:t>Powers (Boom!)</a:t>
            </a:r>
          </a:p>
          <a:p>
            <a:r>
              <a:rPr lang="en-US" sz="2400" dirty="0">
                <a:latin typeface="+mj-lt"/>
              </a:rPr>
              <a:t>Present (Boom!)</a:t>
            </a:r>
          </a:p>
          <a:p>
            <a:r>
              <a:rPr lang="en-US" sz="2400" dirty="0">
                <a:latin typeface="+mj-lt"/>
              </a:rPr>
              <a:t>Future (Boom!)</a:t>
            </a:r>
          </a:p>
          <a:p>
            <a:r>
              <a:rPr lang="en-US" sz="2400" dirty="0">
                <a:latin typeface="+mj-lt"/>
              </a:rPr>
              <a:t>Height (Boom!)</a:t>
            </a:r>
          </a:p>
          <a:p>
            <a:r>
              <a:rPr lang="en-US" sz="2400" dirty="0">
                <a:latin typeface="+mj-lt"/>
              </a:rPr>
              <a:t>Depth (Boom!)</a:t>
            </a:r>
          </a:p>
          <a:p>
            <a:r>
              <a:rPr lang="en-US" sz="2400" dirty="0">
                <a:latin typeface="+mj-lt"/>
              </a:rPr>
              <a:t>Any Created Thing (Boom!)</a:t>
            </a:r>
          </a:p>
        </p:txBody>
      </p:sp>
      <p:pic>
        <p:nvPicPr>
          <p:cNvPr id="5122" name="Picture 2" descr="Hearts PNG Images, Download 350000+ Hearts PNG Resources with Transparent  Background">
            <a:extLst>
              <a:ext uri="{FF2B5EF4-FFF2-40B4-BE49-F238E27FC236}">
                <a16:creationId xmlns="" xmlns:a16="http://schemas.microsoft.com/office/drawing/2014/main" id="{B63D4397-D4CC-A564-6034-E7DA77669B7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93391" y="126421"/>
            <a:ext cx="6158266" cy="6158266"/>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Straight Connector 4">
            <a:extLst>
              <a:ext uri="{FF2B5EF4-FFF2-40B4-BE49-F238E27FC236}">
                <a16:creationId xmlns="" xmlns:a16="http://schemas.microsoft.com/office/drawing/2014/main" id="{A86D77F0-BE06-BB77-49A8-7B5E615740FE}"/>
              </a:ext>
            </a:extLst>
          </p:cNvPr>
          <p:cNvCxnSpPr/>
          <p:nvPr/>
        </p:nvCxnSpPr>
        <p:spPr>
          <a:xfrm>
            <a:off x="4513943" y="1088571"/>
            <a:ext cx="2960914" cy="5769429"/>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 xmlns:a16="http://schemas.microsoft.com/office/drawing/2014/main" id="{4AA061E2-EB26-A9BC-0F10-857C9619DEBF}"/>
              </a:ext>
            </a:extLst>
          </p:cNvPr>
          <p:cNvSpPr/>
          <p:nvPr/>
        </p:nvSpPr>
        <p:spPr>
          <a:xfrm>
            <a:off x="8273294" y="3265714"/>
            <a:ext cx="1762021" cy="923330"/>
          </a:xfrm>
          <a:prstGeom prst="rect">
            <a:avLst/>
          </a:prstGeom>
          <a:noFill/>
        </p:spPr>
        <p:txBody>
          <a:bodyPr wrap="none" lIns="91440" tIns="45720" rIns="91440" bIns="45720">
            <a:spAutoFit/>
          </a:bodyPr>
          <a:lstStyle/>
          <a:p>
            <a:pPr algn="ctr"/>
            <a:r>
              <a:rPr lang="en-US" sz="5400" b="1" cap="none" spc="0" dirty="0">
                <a:ln w="0"/>
                <a:solidFill>
                  <a:schemeClr val="bg1"/>
                </a:solidFill>
                <a:effectLst>
                  <a:outerShdw blurRad="38100" dist="25400" dir="5400000" algn="ctr" rotWithShape="0">
                    <a:srgbClr val="6E747A">
                      <a:alpha val="43000"/>
                    </a:srgbClr>
                  </a:outerShdw>
                </a:effectLst>
              </a:rPr>
              <a:t>GOD</a:t>
            </a:r>
          </a:p>
        </p:txBody>
      </p:sp>
    </p:spTree>
    <p:extLst>
      <p:ext uri="{BB962C8B-B14F-4D97-AF65-F5344CB8AC3E}">
        <p14:creationId xmlns="" xmlns:p14="http://schemas.microsoft.com/office/powerpoint/2010/main" val="34979426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E12BE7-F84F-4232-97B0-905FDA9E140F}"/>
              </a:ext>
            </a:extLst>
          </p:cNvPr>
          <p:cNvSpPr>
            <a:spLocks noGrp="1"/>
          </p:cNvSpPr>
          <p:nvPr>
            <p:ph type="title"/>
          </p:nvPr>
        </p:nvSpPr>
        <p:spPr>
          <a:xfrm>
            <a:off x="729408" y="25233"/>
            <a:ext cx="7873139" cy="1609344"/>
          </a:xfrm>
        </p:spPr>
        <p:txBody>
          <a:bodyPr>
            <a:normAutofit/>
          </a:bodyPr>
          <a:lstStyle/>
          <a:p>
            <a:r>
              <a:rPr lang="en-US" dirty="0"/>
              <a:t>Super Overcomers</a:t>
            </a:r>
            <a:endParaRPr lang="es-MX" dirty="0"/>
          </a:p>
        </p:txBody>
      </p:sp>
      <p:sp>
        <p:nvSpPr>
          <p:cNvPr id="3" name="Content Placeholder 2">
            <a:extLst>
              <a:ext uri="{FF2B5EF4-FFF2-40B4-BE49-F238E27FC236}">
                <a16:creationId xmlns="" xmlns:a16="http://schemas.microsoft.com/office/drawing/2014/main" id="{3478BC9D-A873-490C-B1F0-84E1A5C56163}"/>
              </a:ext>
            </a:extLst>
          </p:cNvPr>
          <p:cNvSpPr>
            <a:spLocks noGrp="1"/>
          </p:cNvSpPr>
          <p:nvPr>
            <p:ph idx="1"/>
          </p:nvPr>
        </p:nvSpPr>
        <p:spPr>
          <a:xfrm>
            <a:off x="825517" y="3014179"/>
            <a:ext cx="8995163" cy="3516146"/>
          </a:xfrm>
        </p:spPr>
        <p:txBody>
          <a:bodyPr>
            <a:normAutofit/>
          </a:bodyPr>
          <a:lstStyle/>
          <a:p>
            <a:pPr marL="0" indent="0">
              <a:buNone/>
            </a:pPr>
            <a:r>
              <a:rPr lang="en-US" dirty="0">
                <a:solidFill>
                  <a:srgbClr val="0070C0"/>
                </a:solidFill>
                <a:effectLst>
                  <a:outerShdw blurRad="38100" dist="38100" dir="2700000" algn="tl">
                    <a:srgbClr val="000000">
                      <a:alpha val="43137"/>
                    </a:srgbClr>
                  </a:outerShdw>
                </a:effectLst>
                <a:latin typeface="+mj-lt"/>
              </a:rPr>
              <a:t>HYPER-NIKAO</a:t>
            </a:r>
            <a:r>
              <a:rPr lang="en-US" dirty="0">
                <a:solidFill>
                  <a:srgbClr val="0070C0"/>
                </a:solidFill>
                <a:latin typeface="+mj-lt"/>
              </a:rPr>
              <a:t>   “Super overcomer; gains the decisive victory”</a:t>
            </a:r>
            <a:endParaRPr lang="en-US" dirty="0">
              <a:solidFill>
                <a:srgbClr val="0070C0"/>
              </a:solidFill>
              <a:effectLst>
                <a:outerShdw blurRad="38100" dist="38100" dir="2700000" algn="tl">
                  <a:srgbClr val="000000">
                    <a:alpha val="43137"/>
                  </a:srgbClr>
                </a:outerShdw>
              </a:effectLst>
              <a:latin typeface="+mj-lt"/>
            </a:endParaRPr>
          </a:p>
        </p:txBody>
      </p:sp>
      <p:sp>
        <p:nvSpPr>
          <p:cNvPr id="7" name="Rectangle 6">
            <a:extLst>
              <a:ext uri="{FF2B5EF4-FFF2-40B4-BE49-F238E27FC236}">
                <a16:creationId xmlns="" xmlns:a16="http://schemas.microsoft.com/office/drawing/2014/main" id="{D2EDB1F8-6DA2-4C35-808B-6CB4BD9DBDF6}"/>
              </a:ext>
            </a:extLst>
          </p:cNvPr>
          <p:cNvSpPr/>
          <p:nvPr/>
        </p:nvSpPr>
        <p:spPr>
          <a:xfrm>
            <a:off x="729408" y="1404835"/>
            <a:ext cx="8632306" cy="1323439"/>
          </a:xfrm>
          <a:prstGeom prst="rect">
            <a:avLst/>
          </a:prstGeom>
          <a:solidFill>
            <a:srgbClr val="0070C0"/>
          </a:solidFill>
          <a:ln>
            <a:solidFill>
              <a:schemeClr val="tx1"/>
            </a:solidFill>
          </a:ln>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36 As it is written: "For Your sake we are killed all day long;    </a:t>
            </a:r>
            <a:b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b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We are accounted as sheep for the slaughter.“  </a:t>
            </a:r>
          </a:p>
          <a:p>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37 Yet in all these things we are more than conquerors </a:t>
            </a:r>
            <a:b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br>
            <a:r>
              <a:rPr lang="en-US" sz="2000"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     through Him who loved us.</a:t>
            </a:r>
            <a:endParaRPr lang="es-MX" sz="2000" dirty="0">
              <a:solidFill>
                <a:schemeClr val="bg1"/>
              </a:solidFill>
              <a:effectLst>
                <a:outerShdw blurRad="38100" dist="38100" dir="2700000" algn="tl">
                  <a:srgbClr val="000000">
                    <a:alpha val="43137"/>
                  </a:srgbClr>
                </a:outerShdw>
              </a:effectLst>
              <a:latin typeface="+mj-lt"/>
            </a:endParaRPr>
          </a:p>
        </p:txBody>
      </p:sp>
      <p:sp>
        <p:nvSpPr>
          <p:cNvPr id="5" name="Rectangle 4">
            <a:extLst>
              <a:ext uri="{FF2B5EF4-FFF2-40B4-BE49-F238E27FC236}">
                <a16:creationId xmlns="" xmlns:a16="http://schemas.microsoft.com/office/drawing/2014/main" id="{0A6676B5-CAA7-4C41-88AE-57065E01CC56}"/>
              </a:ext>
            </a:extLst>
          </p:cNvPr>
          <p:cNvSpPr/>
          <p:nvPr/>
        </p:nvSpPr>
        <p:spPr>
          <a:xfrm>
            <a:off x="435429" y="3628571"/>
            <a:ext cx="8926285" cy="2769989"/>
          </a:xfrm>
          <a:prstGeom prst="rect">
            <a:avLst/>
          </a:prstGeom>
          <a:solidFill>
            <a:schemeClr val="accent2">
              <a:lumMod val="50000"/>
            </a:schemeClr>
          </a:solidFill>
        </p:spPr>
        <p:txBody>
          <a:bodyPr wrap="square">
            <a:spAutoFit/>
          </a:bodyPr>
          <a:lstStyle/>
          <a:p>
            <a:r>
              <a:rPr lang="en-US" sz="2000" b="1" i="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The American Crisis: </a:t>
            </a:r>
            <a:r>
              <a:rPr lang="en-US" sz="2000" b="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 </a:t>
            </a:r>
            <a:br>
              <a:rPr lang="en-US" sz="2000" b="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br>
            <a:r>
              <a:rPr lang="en-US" sz="2200" b="1" dirty="0">
                <a:solidFill>
                  <a:schemeClr val="bg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a:t>
            </a:r>
            <a:r>
              <a:rPr lang="en-US" sz="2200" b="1" dirty="0">
                <a:solidFill>
                  <a:schemeClr val="bg1"/>
                </a:solidFill>
                <a:effectLst>
                  <a:outerShdw blurRad="38100" dist="38100" dir="2700000" algn="tl">
                    <a:srgbClr val="000000">
                      <a:alpha val="43137"/>
                    </a:srgbClr>
                  </a:outerShdw>
                </a:effectLst>
                <a:ea typeface="Calibri" panose="020F0502020204030204" pitchFamily="34" charset="0"/>
              </a:rPr>
              <a:t>These are the times that try men's souls. The summer soldier and the sunshine patriot will, in this crisis, shrink from the service of their country; but he that stands by it now, deserves the love and thanks of man and woman. Tyranny, like hell, is not easily conquered; yet we have this consolation with us, that the harder the conflict, the more glorious the triumph. What we obtain too cheap, we esteem too lightly.”</a:t>
            </a:r>
            <a:endParaRPr lang="es-MX" sz="2200" b="1" dirty="0">
              <a:solidFill>
                <a:schemeClr val="bg1"/>
              </a:solidFill>
              <a:effectLst>
                <a:outerShdw blurRad="38100" dist="38100" dir="2700000" algn="tl">
                  <a:srgbClr val="000000">
                    <a:alpha val="43137"/>
                  </a:srgbClr>
                </a:outerShdw>
              </a:effectLst>
            </a:endParaRPr>
          </a:p>
        </p:txBody>
      </p:sp>
      <p:pic>
        <p:nvPicPr>
          <p:cNvPr id="19458" name="Picture 2" descr="Image result for Thomas Paine The American Crisis pamphlet">
            <a:extLst>
              <a:ext uri="{FF2B5EF4-FFF2-40B4-BE49-F238E27FC236}">
                <a16:creationId xmlns="" xmlns:a16="http://schemas.microsoft.com/office/drawing/2014/main" id="{CE9397E0-21C2-459C-BC4C-D41CE709EDA9}"/>
              </a:ext>
            </a:extLst>
          </p:cNvPr>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0000" contrast="20000"/>
                    </a14:imgEffect>
                  </a14:imgLayer>
                </a14:imgProps>
              </a:ext>
              <a:ext uri="{28A0092B-C50C-407E-A947-70E740481C1C}">
                <a14:useLocalDpi xmlns="" xmlns:a14="http://schemas.microsoft.com/office/drawing/2010/main" val="0"/>
              </a:ext>
            </a:extLst>
          </a:blip>
          <a:srcRect/>
          <a:stretch>
            <a:fillRect/>
          </a:stretch>
        </p:blipFill>
        <p:spPr bwMode="auto">
          <a:xfrm>
            <a:off x="9628462" y="3429000"/>
            <a:ext cx="2026508" cy="3042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84638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elated image">
            <a:extLst>
              <a:ext uri="{FF2B5EF4-FFF2-40B4-BE49-F238E27FC236}">
                <a16:creationId xmlns="" xmlns:a16="http://schemas.microsoft.com/office/drawing/2014/main" id="{F1DB7B9A-11C7-4BD1-BFC4-8BB009FFFE0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35879" y="1969167"/>
            <a:ext cx="5323913" cy="399293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a:extLst>
              <a:ext uri="{FF2B5EF4-FFF2-40B4-BE49-F238E27FC236}">
                <a16:creationId xmlns="" xmlns:a16="http://schemas.microsoft.com/office/drawing/2014/main" id="{1AA94B67-9CB6-C33D-7F20-DF95135CD9D4}"/>
              </a:ext>
            </a:extLst>
          </p:cNvPr>
          <p:cNvSpPr txBox="1"/>
          <p:nvPr/>
        </p:nvSpPr>
        <p:spPr>
          <a:xfrm>
            <a:off x="892628" y="516785"/>
            <a:ext cx="3991062" cy="830997"/>
          </a:xfrm>
          <a:prstGeom prst="rect">
            <a:avLst/>
          </a:prstGeom>
          <a:noFill/>
        </p:spPr>
        <p:txBody>
          <a:bodyPr wrap="square" rtlCol="0">
            <a:spAutoFit/>
          </a:bodyPr>
          <a:lstStyle/>
          <a:p>
            <a:pPr algn="ctr"/>
            <a:r>
              <a:rPr lang="en-US" sz="2400" b="1" dirty="0"/>
              <a:t>Horatio Spafford</a:t>
            </a:r>
            <a:r>
              <a:rPr lang="en-US" sz="2400" b="1" dirty="0">
                <a:solidFill>
                  <a:srgbClr val="0070C0"/>
                </a:solidFill>
              </a:rPr>
              <a:t/>
            </a:r>
            <a:br>
              <a:rPr lang="en-US" sz="2400" b="1" dirty="0">
                <a:solidFill>
                  <a:srgbClr val="0070C0"/>
                </a:solidFill>
              </a:rPr>
            </a:br>
            <a:r>
              <a:rPr lang="en-US" sz="2400" b="1" i="1" dirty="0">
                <a:solidFill>
                  <a:srgbClr val="0070C0"/>
                </a:solidFill>
                <a:effectLst>
                  <a:outerShdw blurRad="38100" dist="38100" dir="2700000" algn="tl">
                    <a:srgbClr val="000000">
                      <a:alpha val="43137"/>
                    </a:srgbClr>
                  </a:outerShdw>
                </a:effectLst>
              </a:rPr>
              <a:t>It Is Well, With My Soul</a:t>
            </a:r>
          </a:p>
        </p:txBody>
      </p:sp>
      <p:pic>
        <p:nvPicPr>
          <p:cNvPr id="4" name="Picture 8" descr="ItIsWellWithMySoul1">
            <a:extLst>
              <a:ext uri="{FF2B5EF4-FFF2-40B4-BE49-F238E27FC236}">
                <a16:creationId xmlns="" xmlns:a16="http://schemas.microsoft.com/office/drawing/2014/main" id="{19372702-7718-B481-BF80-674043071544}"/>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759792" y="-618105"/>
            <a:ext cx="6432208" cy="99417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184619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BE1B6DD8-9976-4550-A6F4-B2DD4EA939DA}"/>
    </a:ext>
  </a:extLst>
</a:theme>
</file>

<file path=docProps/app.xml><?xml version="1.0" encoding="utf-8"?>
<Properties xmlns="http://schemas.openxmlformats.org/officeDocument/2006/extended-properties" xmlns:vt="http://schemas.openxmlformats.org/officeDocument/2006/docPropsVTypes">
  <Template>TM03090434[[fn=Wood Type]]</Template>
  <TotalTime>6112</TotalTime>
  <Words>1662</Words>
  <Application>Microsoft Office PowerPoint</Application>
  <PresentationFormat>Custom</PresentationFormat>
  <Paragraphs>165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Wood Type</vt:lpstr>
      <vt:lpstr>Paul’s Magnum Opus</vt:lpstr>
      <vt:lpstr>Tchaikovsky’s 1812 Overture</vt:lpstr>
      <vt:lpstr>Paul’s 57 Overture</vt:lpstr>
      <vt:lpstr>Romans 8 – The Finale</vt:lpstr>
      <vt:lpstr>Romans 8:31-39</vt:lpstr>
      <vt:lpstr>Paul &amp; Me</vt:lpstr>
      <vt:lpstr>12 Critical Questions</vt:lpstr>
      <vt:lpstr>12 Critical Questions</vt:lpstr>
      <vt:lpstr>“What shall we say to these things?”</vt:lpstr>
      <vt:lpstr>“What shall we say to these things?”</vt:lpstr>
      <vt:lpstr>“If God is for us, who can be against us?”</vt:lpstr>
      <vt:lpstr>“If God is for us, who can be against us?”</vt:lpstr>
      <vt:lpstr>“How shall He not freely give us all things?”</vt:lpstr>
      <vt:lpstr>“How shall He not freely give us all things?”</vt:lpstr>
      <vt:lpstr>“Who shall bring a charge against God’s elect?”</vt:lpstr>
      <vt:lpstr>“Who shall bring a charge against God’s elect?”</vt:lpstr>
      <vt:lpstr>“Who is he who condemns?”</vt:lpstr>
      <vt:lpstr>“Who is he who condemns?”</vt:lpstr>
      <vt:lpstr>“Who shall separate us from the love of Christ?”</vt:lpstr>
      <vt:lpstr>“Who shall separate us from the love of Christ ?”</vt:lpstr>
      <vt:lpstr>“Who shall separate us from the love of Christ?”</vt:lpstr>
      <vt:lpstr>“Who shall separate us from the love of Christ?”</vt:lpstr>
      <vt:lpstr>“Who shall separate us from the love of Christ?”</vt:lpstr>
      <vt:lpstr>“Who shall separate us from the love of Christ?”</vt:lpstr>
      <vt:lpstr>“Who shall separate us from the love of Christ?”</vt:lpstr>
      <vt:lpstr>“Who shall separate us from the love of Christ?”</vt:lpstr>
      <vt:lpstr>“Who shall separate us from the love of Christ?”</vt:lpstr>
      <vt:lpstr>“Who shall separate us from the love of Christ?”</vt:lpstr>
      <vt:lpstr>“Who shall separate us from the love of Christ?”</vt:lpstr>
      <vt:lpstr>Slide 30</vt:lpstr>
      <vt:lpstr>I’m persuaded neither:</vt:lpstr>
      <vt:lpstr>Super Overcomers</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God Is For Us</dc:title>
  <dc:creator>Rick Lanning</dc:creator>
  <cp:lastModifiedBy>Des Moines Church o fChrist</cp:lastModifiedBy>
  <cp:revision>99</cp:revision>
  <cp:lastPrinted>2024-04-27T18:00:26Z</cp:lastPrinted>
  <dcterms:created xsi:type="dcterms:W3CDTF">2018-09-08T12:01:59Z</dcterms:created>
  <dcterms:modified xsi:type="dcterms:W3CDTF">2024-08-14T23:09:20Z</dcterms:modified>
</cp:coreProperties>
</file>