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6"/>
  </p:notesMasterIdLst>
  <p:handoutMasterIdLst>
    <p:handoutMasterId r:id="rId17"/>
  </p:handoutMasterIdLst>
  <p:sldIdLst>
    <p:sldId id="275" r:id="rId2"/>
    <p:sldId id="277" r:id="rId3"/>
    <p:sldId id="295" r:id="rId4"/>
    <p:sldId id="296" r:id="rId5"/>
    <p:sldId id="297" r:id="rId6"/>
    <p:sldId id="293" r:id="rId7"/>
    <p:sldId id="299" r:id="rId8"/>
    <p:sldId id="305" r:id="rId9"/>
    <p:sldId id="306" r:id="rId10"/>
    <p:sldId id="294" r:id="rId11"/>
    <p:sldId id="303" r:id="rId12"/>
    <p:sldId id="304" r:id="rId13"/>
    <p:sldId id="302" r:id="rId14"/>
    <p:sldId id="298" r:id="rId1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254" autoAdjust="0"/>
  </p:normalViewPr>
  <p:slideViewPr>
    <p:cSldViewPr>
      <p:cViewPr varScale="1">
        <p:scale>
          <a:sx n="84" d="100"/>
          <a:sy n="84" d="100"/>
        </p:scale>
        <p:origin x="150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317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51A13A-8A5F-07A5-7129-C12561D41C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97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72D8B-1425-2564-383B-D9E9ADA759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1344" y="1"/>
            <a:ext cx="3037840" cy="46697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0A9EE81-0254-4F6D-A478-0EF6980A4624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15ECE-C0B6-BE7A-9038-703BFE65F2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429"/>
            <a:ext cx="3037840" cy="46697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0B9452-9299-D524-F963-7B67E5A521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1344" y="8829429"/>
            <a:ext cx="3037840" cy="46697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8A871B-C35A-4B96-B8BB-C2DBBBF8F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44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344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24D26B81-F3FC-433B-B501-03A9BE5F0A4C}" type="datetimeFigureOut">
              <a:rPr lang="en-US"/>
              <a:pPr>
                <a:defRPr/>
              </a:pPr>
              <a:t>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429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344" y="8829429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C337EA1-8E39-466B-87CA-C50F45803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0782"/>
            <a:ext cx="4267200" cy="4135582"/>
          </a:xfrm>
          <a:solidFill>
            <a:schemeClr val="bg2">
              <a:alpha val="60000"/>
            </a:schemeClr>
          </a:solidFill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48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181600"/>
            <a:ext cx="3771900" cy="1371600"/>
          </a:xfrm>
          <a:solidFill>
            <a:schemeClr val="bg2">
              <a:alpha val="60000"/>
            </a:schemeClr>
          </a:solidFill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3200" b="1" cap="all" spc="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</a:t>
            </a:r>
          </a:p>
        </p:txBody>
      </p:sp>
      <p:pic>
        <p:nvPicPr>
          <p:cNvPr id="11" name="Picture 10" descr="A painting of a person eating food">
            <a:extLst>
              <a:ext uri="{FF2B5EF4-FFF2-40B4-BE49-F238E27FC236}">
                <a16:creationId xmlns:a16="http://schemas.microsoft.com/office/drawing/2014/main" id="{4E3F7E3B-A379-3E1E-DBD7-D5E1C1E861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2918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1FC8-57E1-4D51-94E4-1CAAAE4A618E}" type="datetime1">
              <a:rPr lang="en-US" smtClean="0"/>
              <a:t>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2DED07-78E6-478A-C341-9236CC652DD0}"/>
              </a:ext>
            </a:extLst>
          </p:cNvPr>
          <p:cNvSpPr/>
          <p:nvPr userDrawn="1"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65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35899"/>
            <a:ext cx="9098280" cy="854699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</a:defRPr>
            </a:lvl1pPr>
            <a:lvl2pPr marL="382588" indent="-382588">
              <a:buClr>
                <a:schemeClr val="tx1"/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028700" indent="-234950">
              <a:buClrTx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257300" indent="-182563">
              <a:buClrTx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</a:defRPr>
            </a:lvl1pPr>
            <a:lvl2pPr marL="382588" indent="-382588">
              <a:buClrTx/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028700" indent="-228600">
              <a:buClrTx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143000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2A896-832C-4CFC-93CF-65C419275532}" type="datetime1">
              <a:rPr lang="en-US" smtClean="0"/>
              <a:t>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4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6396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983083"/>
            <a:ext cx="8763000" cy="540917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28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676400"/>
            <a:ext cx="4450080" cy="5207313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</a:defRPr>
            </a:lvl1pPr>
            <a:lvl2pPr marL="342900" indent="-342900">
              <a:buClrTx/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976313" indent="-296863">
              <a:buClrTx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4pPr>
            <a:lvl5pPr marL="1090613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3920" y="1650687"/>
            <a:ext cx="4450080" cy="5207313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</a:defRPr>
            </a:lvl1pPr>
            <a:lvl2pPr marL="382588" indent="-382588">
              <a:buClrTx/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685800" indent="-301625">
              <a:buClrTx/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028700" indent="-234950">
              <a:buClrTx/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4pPr>
            <a:lvl5pPr marL="1204913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785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56396"/>
          </a:xfrm>
        </p:spPr>
        <p:txBody>
          <a:bodyPr anchor="ctr"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DCA81-C9EE-48DA-91FF-3F3A3294F17D}" type="datetime1">
              <a:rPr lang="en-US" smtClean="0"/>
              <a:t>2/5/2024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B3A12D-2C8B-73C0-0839-60562F5648C8}"/>
              </a:ext>
            </a:extLst>
          </p:cNvPr>
          <p:cNvSpPr/>
          <p:nvPr userDrawn="1"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653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D68B-2EB0-4C21-A4E3-3DECB7EB8704}" type="datetime1">
              <a:rPr lang="en-US" smtClean="0"/>
              <a:t>2/5/2024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7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8722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>
            <a:lvl1pPr marL="0" indent="0">
              <a:buNone/>
              <a:defRPr sz="3600" b="1"/>
            </a:lvl1pPr>
            <a:lvl2pPr marL="519113" indent="-404813">
              <a:buSzPct val="80000"/>
              <a:buFont typeface="Wingdings" panose="05000000000000000000" pitchFamily="2" charset="2"/>
              <a:buChar char="v"/>
              <a:defRPr sz="3600"/>
            </a:lvl2pPr>
            <a:lvl3pPr marL="800100" indent="-338138">
              <a:buSzPct val="80000"/>
              <a:buFont typeface="Wingdings" panose="05000000000000000000" pitchFamily="2" charset="2"/>
              <a:buChar char="Ø"/>
              <a:defRPr sz="3200"/>
            </a:lvl3pPr>
            <a:lvl4pPr marL="1090613" indent="-288925">
              <a:buSzPct val="80000"/>
              <a:buFont typeface="Wingdings" panose="05000000000000000000" pitchFamily="2" charset="2"/>
              <a:buChar char="q"/>
              <a:defRPr sz="2800"/>
            </a:lvl4pPr>
            <a:lvl5pPr marL="1257300" indent="-182563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2B982-4BF7-475C-AA4C-5FC197FED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46443A02-D6A2-41DE-90DB-FED8F9FE0BE1}" type="datetime1">
              <a:rPr lang="en-US" smtClean="0"/>
              <a:t>2/5/2024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62181-8EB0-4B46-81A7-7C84C2415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3C8D1-8B65-47F2-89DD-24A1E68C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6403" y="6459786"/>
            <a:ext cx="789363" cy="408605"/>
          </a:xfrm>
        </p:spPr>
        <p:txBody>
          <a:bodyPr/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 painting of a person in a robe&#10;&#10;Description automatically generated">
            <a:extLst>
              <a:ext uri="{FF2B5EF4-FFF2-40B4-BE49-F238E27FC236}">
                <a16:creationId xmlns:a16="http://schemas.microsoft.com/office/drawing/2014/main" id="{C7F3A4D2-4500-B90E-F782-6767630C08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467" y="4038600"/>
            <a:ext cx="2432668" cy="241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90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7612-4398-494A-B85E-FB62124F4B36}" type="datetime1">
              <a:rPr lang="en-US" smtClean="0"/>
              <a:t>2/5/2024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CEB194-FD59-8E5B-8DE4-2F2B738677F5}"/>
              </a:ext>
            </a:extLst>
          </p:cNvPr>
          <p:cNvSpPr/>
          <p:nvPr userDrawn="1"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95390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7023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3DC4A36-C165-4CBD-855D-3BC078FB249C}" type="datetime1">
              <a:rPr lang="en-US" smtClean="0"/>
              <a:t>2/5/2024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914400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0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2712D81-6174-F95F-90B5-46E671FC8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20782"/>
            <a:ext cx="4267200" cy="4135582"/>
          </a:xfrm>
        </p:spPr>
        <p:txBody>
          <a:bodyPr>
            <a:normAutofit fontScale="90000"/>
          </a:bodyPr>
          <a:lstStyle/>
          <a:p>
            <a:r>
              <a:rPr lang="en-US" dirty="0"/>
              <a:t>Parable </a:t>
            </a:r>
            <a:br>
              <a:rPr lang="en-US" dirty="0"/>
            </a:br>
            <a:r>
              <a:rPr lang="en-US" dirty="0"/>
              <a:t>Rich Man &amp; Lazarus</a:t>
            </a:r>
            <a:br>
              <a:rPr lang="en-US" dirty="0"/>
            </a:br>
            <a:br>
              <a:rPr lang="en-US" dirty="0"/>
            </a:br>
            <a:r>
              <a:rPr lang="es-ES" dirty="0"/>
              <a:t>Parábola </a:t>
            </a:r>
            <a:br>
              <a:rPr lang="es-ES" dirty="0"/>
            </a:br>
            <a:r>
              <a:rPr lang="en-US" dirty="0"/>
              <a:t>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5181600"/>
            <a:ext cx="3771900" cy="1371600"/>
          </a:xfrm>
        </p:spPr>
        <p:txBody>
          <a:bodyPr/>
          <a:lstStyle/>
          <a:p>
            <a:r>
              <a:rPr lang="en-US" dirty="0"/>
              <a:t>Lk 16:19-24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5899"/>
            <a:ext cx="9098280" cy="854699"/>
          </a:xfrm>
        </p:spPr>
        <p:txBody>
          <a:bodyPr>
            <a:normAutofit/>
          </a:bodyPr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1BD186-BB78-F454-E4B1-F787BCA1C1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Lk 16:19-21, Contrast In Their Lifetime</a:t>
            </a:r>
          </a:p>
          <a:p>
            <a:pPr lvl="1"/>
            <a:r>
              <a:rPr lang="en-US" dirty="0"/>
              <a:t>Rich Man (Aka Pharisee)</a:t>
            </a:r>
          </a:p>
          <a:p>
            <a:pPr lvl="2"/>
            <a:r>
              <a:rPr lang="en-US" dirty="0"/>
              <a:t>Clothed in purple and fine linen</a:t>
            </a:r>
          </a:p>
          <a:p>
            <a:pPr lvl="2"/>
            <a:r>
              <a:rPr lang="en-US" dirty="0"/>
              <a:t>Feasted Sumptuously</a:t>
            </a:r>
          </a:p>
          <a:p>
            <a:pPr lvl="1"/>
            <a:r>
              <a:rPr lang="en-US" dirty="0"/>
              <a:t>Lazarus</a:t>
            </a:r>
          </a:p>
          <a:p>
            <a:pPr lvl="2"/>
            <a:r>
              <a:rPr lang="en-US" dirty="0"/>
              <a:t>Beggar </a:t>
            </a:r>
          </a:p>
          <a:p>
            <a:pPr lvl="3"/>
            <a:r>
              <a:rPr lang="en-US" dirty="0"/>
              <a:t>Starving &amp; Destitute</a:t>
            </a:r>
          </a:p>
          <a:p>
            <a:pPr lvl="2"/>
            <a:r>
              <a:rPr lang="en-US" dirty="0"/>
              <a:t>Laid At His Gate</a:t>
            </a:r>
          </a:p>
          <a:p>
            <a:pPr lvl="3"/>
            <a:r>
              <a:rPr lang="en-US" dirty="0"/>
              <a:t>Lame </a:t>
            </a:r>
          </a:p>
          <a:p>
            <a:pPr lvl="2"/>
            <a:r>
              <a:rPr lang="en-US" dirty="0"/>
              <a:t>Full Of Sores</a:t>
            </a:r>
          </a:p>
          <a:p>
            <a:pPr lvl="3"/>
            <a:r>
              <a:rPr lang="en-US" dirty="0"/>
              <a:t>Dogs Came And Licked His Sores</a:t>
            </a:r>
          </a:p>
          <a:p>
            <a:pPr lvl="3"/>
            <a:r>
              <a:rPr lang="en-US" dirty="0"/>
              <a:t>i.e. open wounds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CADB1F-59C4-0D6F-66A2-09AD23741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>
            <a:normAutofit fontScale="92500" lnSpcReduction="20000"/>
          </a:bodyPr>
          <a:lstStyle/>
          <a:p>
            <a:r>
              <a:rPr lang="es-ES" dirty="0" err="1"/>
              <a:t>Lc</a:t>
            </a:r>
            <a:r>
              <a:rPr lang="es-ES" dirty="0"/>
              <a:t> 16:19-21, Contraste En Su Vida </a:t>
            </a:r>
          </a:p>
          <a:p>
            <a:pPr lvl="1"/>
            <a:r>
              <a:rPr lang="es-ES" dirty="0"/>
              <a:t>Hombre Rico (Fariseo) </a:t>
            </a:r>
          </a:p>
          <a:p>
            <a:pPr lvl="2"/>
            <a:r>
              <a:rPr lang="es-ES" dirty="0"/>
              <a:t>Vestida de púrpura y lino fino </a:t>
            </a:r>
          </a:p>
          <a:p>
            <a:pPr lvl="2"/>
            <a:r>
              <a:rPr lang="es-ES" dirty="0"/>
              <a:t>Festejado suntuosamente </a:t>
            </a:r>
          </a:p>
          <a:p>
            <a:pPr lvl="1"/>
            <a:r>
              <a:rPr lang="es-ES" dirty="0"/>
              <a:t>Lázaro </a:t>
            </a:r>
          </a:p>
          <a:p>
            <a:pPr lvl="2"/>
            <a:r>
              <a:rPr lang="es-ES" dirty="0"/>
              <a:t>Mendigo </a:t>
            </a:r>
          </a:p>
          <a:p>
            <a:pPr lvl="3"/>
            <a:r>
              <a:rPr lang="es-ES" dirty="0"/>
              <a:t>Hambrientos e Indigentes </a:t>
            </a:r>
          </a:p>
          <a:p>
            <a:pPr lvl="2"/>
            <a:r>
              <a:rPr lang="es-ES" dirty="0"/>
              <a:t>Puesto A La Puerta De Su Casa </a:t>
            </a:r>
          </a:p>
          <a:p>
            <a:pPr lvl="3"/>
            <a:r>
              <a:rPr lang="es-ES" dirty="0"/>
              <a:t>Cojo </a:t>
            </a:r>
          </a:p>
          <a:p>
            <a:pPr lvl="2"/>
            <a:r>
              <a:rPr lang="es-ES" dirty="0"/>
              <a:t>Lleno De Llagas </a:t>
            </a:r>
          </a:p>
          <a:p>
            <a:pPr lvl="3"/>
            <a:r>
              <a:rPr lang="es-ES" dirty="0"/>
              <a:t>Los perros venían y le lamían las llagas </a:t>
            </a:r>
          </a:p>
          <a:p>
            <a:pPr lvl="3"/>
            <a:r>
              <a:rPr lang="es-ES" dirty="0"/>
              <a:t>Es decir, heridas abiertas</a:t>
            </a:r>
          </a:p>
        </p:txBody>
      </p:sp>
    </p:spTree>
    <p:extLst>
      <p:ext uri="{BB962C8B-B14F-4D97-AF65-F5344CB8AC3E}">
        <p14:creationId xmlns:p14="http://schemas.microsoft.com/office/powerpoint/2010/main" val="33408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5899"/>
            <a:ext cx="9098280" cy="854699"/>
          </a:xfrm>
        </p:spPr>
        <p:txBody>
          <a:bodyPr>
            <a:normAutofit/>
          </a:bodyPr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1BD186-BB78-F454-E4B1-F787BCA1C1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/>
          <a:lstStyle/>
          <a:p>
            <a:pPr lvl="0"/>
            <a:r>
              <a:rPr lang="en-US" dirty="0"/>
              <a:t>Lk 16:22, Contrast In Death</a:t>
            </a:r>
          </a:p>
          <a:p>
            <a:pPr lvl="1"/>
            <a:r>
              <a:rPr lang="en-US" dirty="0"/>
              <a:t>Rich Man (Aka Pharisee)</a:t>
            </a:r>
          </a:p>
          <a:p>
            <a:pPr lvl="2"/>
            <a:r>
              <a:rPr lang="en-US" dirty="0"/>
              <a:t>Buried </a:t>
            </a:r>
          </a:p>
          <a:p>
            <a:pPr lvl="1"/>
            <a:r>
              <a:rPr lang="en-US" dirty="0"/>
              <a:t>Lazarus</a:t>
            </a:r>
          </a:p>
          <a:p>
            <a:pPr lvl="2"/>
            <a:r>
              <a:rPr lang="en-US" dirty="0"/>
              <a:t>Carried by the angels to Abraham's side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E4ECCD-0B97-732E-A973-AA8DC2845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/>
          <a:lstStyle/>
          <a:p>
            <a:r>
              <a:rPr lang="es-ES" dirty="0" err="1"/>
              <a:t>Lc</a:t>
            </a:r>
            <a:r>
              <a:rPr lang="es-ES" dirty="0"/>
              <a:t> 16:22, Contraste en la muerte </a:t>
            </a:r>
          </a:p>
          <a:p>
            <a:pPr lvl="1"/>
            <a:r>
              <a:rPr lang="es-ES" dirty="0"/>
              <a:t>Hombre Rico (Fariseo) </a:t>
            </a:r>
          </a:p>
          <a:p>
            <a:pPr lvl="2"/>
            <a:r>
              <a:rPr lang="es-ES" dirty="0"/>
              <a:t>Enterrado </a:t>
            </a:r>
          </a:p>
          <a:p>
            <a:pPr lvl="1"/>
            <a:r>
              <a:rPr lang="es-ES" dirty="0"/>
              <a:t>Lázaro </a:t>
            </a:r>
          </a:p>
          <a:p>
            <a:pPr lvl="2"/>
            <a:r>
              <a:rPr lang="es-ES" dirty="0"/>
              <a:t>Llevado por los ángeles al lado de Abraham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51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5899"/>
            <a:ext cx="9098280" cy="854699"/>
          </a:xfrm>
        </p:spPr>
        <p:txBody>
          <a:bodyPr>
            <a:normAutofit/>
          </a:bodyPr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1BD186-BB78-F454-E4B1-F787BCA1C1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Lk 16:23-26, Contrast After Death</a:t>
            </a:r>
          </a:p>
          <a:p>
            <a:pPr lvl="1"/>
            <a:r>
              <a:rPr lang="en-US" dirty="0"/>
              <a:t>In Hades</a:t>
            </a:r>
          </a:p>
          <a:p>
            <a:pPr lvl="2"/>
            <a:r>
              <a:rPr lang="en-US" dirty="0"/>
              <a:t>Hell is misleading </a:t>
            </a:r>
          </a:p>
          <a:p>
            <a:pPr lvl="2"/>
            <a:r>
              <a:rPr lang="en-US" dirty="0"/>
              <a:t>The “Grave”</a:t>
            </a:r>
          </a:p>
          <a:p>
            <a:pPr lvl="2"/>
            <a:r>
              <a:rPr lang="en-US" dirty="0"/>
              <a:t>A “Permanent” Residence</a:t>
            </a:r>
          </a:p>
          <a:p>
            <a:pPr lvl="1"/>
            <a:r>
              <a:rPr lang="en-US" dirty="0"/>
              <a:t>Rich Man (Aka Pharisee)</a:t>
            </a:r>
          </a:p>
          <a:p>
            <a:pPr lvl="2"/>
            <a:r>
              <a:rPr lang="en-US" dirty="0"/>
              <a:t>Torment</a:t>
            </a:r>
          </a:p>
          <a:p>
            <a:pPr lvl="3"/>
            <a:r>
              <a:rPr lang="en-US" dirty="0"/>
              <a:t>Anguished in “the flame”</a:t>
            </a:r>
          </a:p>
          <a:p>
            <a:pPr lvl="2"/>
            <a:r>
              <a:rPr lang="en-US" dirty="0"/>
              <a:t>Desired To Be Comforted</a:t>
            </a:r>
          </a:p>
          <a:p>
            <a:pPr lvl="1"/>
            <a:r>
              <a:rPr lang="en-US" dirty="0"/>
              <a:t>Lazarus</a:t>
            </a:r>
          </a:p>
          <a:p>
            <a:pPr lvl="2"/>
            <a:r>
              <a:rPr lang="en-US" dirty="0"/>
              <a:t>Abraham’s Side</a:t>
            </a:r>
          </a:p>
          <a:p>
            <a:pPr lvl="2"/>
            <a:r>
              <a:rPr lang="en-US" dirty="0"/>
              <a:t>Comforted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CADB1F-59C4-0D6F-66A2-09AD23741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>
            <a:normAutofit fontScale="92500" lnSpcReduction="10000"/>
          </a:bodyPr>
          <a:lstStyle/>
          <a:p>
            <a:r>
              <a:rPr lang="es-ES" dirty="0" err="1"/>
              <a:t>Lc</a:t>
            </a:r>
            <a:r>
              <a:rPr lang="es-ES" dirty="0"/>
              <a:t> 16:23-26, Contraste Después De La Muerte </a:t>
            </a:r>
          </a:p>
          <a:p>
            <a:pPr lvl="1"/>
            <a:r>
              <a:rPr lang="es-ES" dirty="0"/>
              <a:t>En El Hades </a:t>
            </a:r>
          </a:p>
          <a:p>
            <a:pPr lvl="2"/>
            <a:r>
              <a:rPr lang="es-ES" dirty="0"/>
              <a:t>El Infierno Es Engañoso </a:t>
            </a:r>
          </a:p>
          <a:p>
            <a:pPr lvl="2"/>
            <a:r>
              <a:rPr lang="es-ES" dirty="0"/>
              <a:t>La "Tumba" </a:t>
            </a:r>
          </a:p>
          <a:p>
            <a:pPr lvl="2"/>
            <a:r>
              <a:rPr lang="es-ES" dirty="0"/>
              <a:t>Una Residencia "Permanente" </a:t>
            </a:r>
          </a:p>
          <a:p>
            <a:pPr lvl="1"/>
            <a:r>
              <a:rPr lang="es-ES" dirty="0"/>
              <a:t>Hombre Rico (Fariseo) </a:t>
            </a:r>
          </a:p>
          <a:p>
            <a:pPr lvl="2"/>
            <a:r>
              <a:rPr lang="es-ES" dirty="0"/>
              <a:t>Tormento </a:t>
            </a:r>
          </a:p>
          <a:p>
            <a:pPr lvl="3"/>
            <a:r>
              <a:rPr lang="es-ES" dirty="0"/>
              <a:t>Angustiado en "la llama" Deseado Ser Consolado </a:t>
            </a:r>
          </a:p>
          <a:p>
            <a:pPr lvl="1"/>
            <a:r>
              <a:rPr lang="es-ES" dirty="0"/>
              <a:t>Lázaro </a:t>
            </a:r>
          </a:p>
          <a:p>
            <a:pPr lvl="2"/>
            <a:r>
              <a:rPr lang="es-ES" dirty="0"/>
              <a:t>El costado de Abraham </a:t>
            </a:r>
          </a:p>
          <a:p>
            <a:pPr lvl="2"/>
            <a:r>
              <a:rPr lang="es-ES" dirty="0"/>
              <a:t>Consolados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79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5899"/>
            <a:ext cx="9098280" cy="854699"/>
          </a:xfrm>
        </p:spPr>
        <p:txBody>
          <a:bodyPr>
            <a:normAutofit/>
          </a:bodyPr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1BD186-BB78-F454-E4B1-F787BCA1C1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599"/>
            <a:ext cx="4373880" cy="5834311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Lk 16:27-31, A Final Plea</a:t>
            </a:r>
          </a:p>
          <a:p>
            <a:pPr lvl="1"/>
            <a:r>
              <a:rPr lang="en-US" dirty="0"/>
              <a:t>Go To My Family</a:t>
            </a:r>
          </a:p>
          <a:p>
            <a:pPr lvl="2"/>
            <a:r>
              <a:rPr lang="en-US" dirty="0"/>
              <a:t>5 Brothers</a:t>
            </a:r>
          </a:p>
          <a:p>
            <a:pPr lvl="2"/>
            <a:r>
              <a:rPr lang="en-US" dirty="0"/>
              <a:t>Warn Them</a:t>
            </a:r>
          </a:p>
          <a:p>
            <a:pPr lvl="1"/>
            <a:r>
              <a:rPr lang="en-US" dirty="0"/>
              <a:t>Abraham</a:t>
            </a:r>
          </a:p>
          <a:p>
            <a:pPr lvl="2"/>
            <a:r>
              <a:rPr lang="en-US" dirty="0"/>
              <a:t>They Have Been Sufficiently Warned</a:t>
            </a:r>
          </a:p>
          <a:p>
            <a:pPr lvl="3"/>
            <a:r>
              <a:rPr lang="en-US" dirty="0"/>
              <a:t>I.E. As You Were</a:t>
            </a:r>
          </a:p>
          <a:p>
            <a:pPr lvl="3"/>
            <a:r>
              <a:rPr lang="en-US" dirty="0"/>
              <a:t>Not Even A Resurrected Being Will Influence Them</a:t>
            </a:r>
          </a:p>
          <a:p>
            <a:pPr lvl="2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CADB1F-59C4-0D6F-66A2-09AD23741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4400" y="990600"/>
            <a:ext cx="4373880" cy="5834311"/>
          </a:xfrm>
        </p:spPr>
        <p:txBody>
          <a:bodyPr>
            <a:normAutofit lnSpcReduction="10000"/>
          </a:bodyPr>
          <a:lstStyle/>
          <a:p>
            <a:r>
              <a:rPr lang="es-ES" dirty="0" err="1"/>
              <a:t>Lc</a:t>
            </a:r>
            <a:r>
              <a:rPr lang="es-ES" dirty="0"/>
              <a:t> 16:27-31, Una Súplica Final </a:t>
            </a:r>
          </a:p>
          <a:p>
            <a:pPr lvl="1"/>
            <a:r>
              <a:rPr lang="es-ES" dirty="0"/>
              <a:t>Ir A Mi Familia </a:t>
            </a:r>
          </a:p>
          <a:p>
            <a:pPr lvl="2"/>
            <a:r>
              <a:rPr lang="es-ES" dirty="0"/>
              <a:t>5 Hermanos </a:t>
            </a:r>
          </a:p>
          <a:p>
            <a:pPr lvl="2"/>
            <a:r>
              <a:rPr lang="es-ES" dirty="0"/>
              <a:t>Adviérteles </a:t>
            </a:r>
          </a:p>
          <a:p>
            <a:pPr lvl="1"/>
            <a:r>
              <a:rPr lang="es-ES" dirty="0"/>
              <a:t>Abraham </a:t>
            </a:r>
          </a:p>
          <a:p>
            <a:pPr lvl="2"/>
            <a:r>
              <a:rPr lang="es-ES" dirty="0"/>
              <a:t>Han Sido Suficientemente Advertidos </a:t>
            </a:r>
          </a:p>
          <a:p>
            <a:pPr lvl="3"/>
            <a:r>
              <a:rPr lang="es-ES" dirty="0"/>
              <a:t>Es decir, Como tú eras </a:t>
            </a:r>
          </a:p>
          <a:p>
            <a:pPr lvl="3"/>
            <a:r>
              <a:rPr lang="es-ES" dirty="0"/>
              <a:t>Ni siquiera un ser resucitado influirá en ellos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7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A34A7CEE-1403-EDCA-55AA-BC377599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6396"/>
          </a:xfrm>
        </p:spPr>
        <p:txBody>
          <a:bodyPr/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35286C-9CDC-CAAB-1EAC-6CB8A4CD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983083"/>
            <a:ext cx="8763000" cy="540917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52C1B10-46B4-7F9E-A61F-9973B4203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676400"/>
            <a:ext cx="4450080" cy="5207313"/>
          </a:xfrm>
        </p:spPr>
        <p:txBody>
          <a:bodyPr>
            <a:normAutofit/>
          </a:bodyPr>
          <a:lstStyle/>
          <a:p>
            <a:r>
              <a:rPr lang="en-US" dirty="0"/>
              <a:t>A Teaching Of Jesus</a:t>
            </a:r>
          </a:p>
          <a:p>
            <a:pPr lvl="1"/>
            <a:r>
              <a:rPr lang="en-US" dirty="0"/>
              <a:t>Lk 16:19-21, Contrast In Their Lifetime</a:t>
            </a:r>
          </a:p>
          <a:p>
            <a:pPr lvl="1"/>
            <a:r>
              <a:rPr lang="en-US" dirty="0"/>
              <a:t>Lk 16:22, Contrast In Death</a:t>
            </a:r>
          </a:p>
          <a:p>
            <a:pPr lvl="1"/>
            <a:r>
              <a:rPr lang="en-US" dirty="0"/>
              <a:t>Lk 16:23-26, Contrast After Death</a:t>
            </a:r>
          </a:p>
          <a:p>
            <a:pPr lvl="1"/>
            <a:r>
              <a:rPr lang="en-US" dirty="0"/>
              <a:t>Lk 16:27-31, A Final Plea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92DE00E-7B75-59D5-794A-ADE7E5185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3920" y="1650687"/>
            <a:ext cx="4450080" cy="5207313"/>
          </a:xfrm>
        </p:spPr>
        <p:txBody>
          <a:bodyPr/>
          <a:lstStyle/>
          <a:p>
            <a:r>
              <a:rPr lang="es-ES" dirty="0"/>
              <a:t>Una Enseñanza De Jesús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16:19-21, Contraste En Su Vida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16:22, Contraste En La Muerte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16:23-26, Contraste Después De La Muerte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16:27-31, Una Súplica Final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876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A34A7CEE-1403-EDCA-55AA-BC377599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6396"/>
          </a:xfrm>
        </p:spPr>
        <p:txBody>
          <a:bodyPr/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35286C-9CDC-CAAB-1EAC-6CB8A4CD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983083"/>
            <a:ext cx="8763000" cy="540917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9881E-2B9A-48F3-B6F7-71625418E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676400"/>
            <a:ext cx="4450080" cy="52073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Observations</a:t>
            </a:r>
          </a:p>
          <a:p>
            <a:pPr lvl="1"/>
            <a:r>
              <a:rPr lang="en-US" dirty="0"/>
              <a:t>Rich Man Never Addressed Lazarus</a:t>
            </a:r>
          </a:p>
          <a:p>
            <a:pPr lvl="2"/>
            <a:r>
              <a:rPr lang="en-US" dirty="0"/>
              <a:t>But wanted Abraham to “Order” him...</a:t>
            </a:r>
          </a:p>
          <a:p>
            <a:pPr lvl="2"/>
            <a:r>
              <a:rPr lang="en-US" dirty="0"/>
              <a:t>Even in torment he did not acknowledge Lazarus</a:t>
            </a:r>
          </a:p>
          <a:p>
            <a:pPr lvl="3"/>
            <a:r>
              <a:rPr lang="en-US" dirty="0"/>
              <a:t>Content With His Fate?</a:t>
            </a:r>
          </a:p>
          <a:p>
            <a:pPr lvl="3"/>
            <a:r>
              <a:rPr lang="en-US" dirty="0"/>
              <a:t>No Remorse Or Regret?</a:t>
            </a:r>
          </a:p>
          <a:p>
            <a:pPr lvl="3"/>
            <a:r>
              <a:rPr lang="en-US" dirty="0"/>
              <a:t>No Forgiveness Sought?</a:t>
            </a:r>
          </a:p>
          <a:p>
            <a:pPr lvl="2"/>
            <a:r>
              <a:rPr lang="en-US" dirty="0"/>
              <a:t>Disbelief Even If One Is Resurrected! </a:t>
            </a:r>
          </a:p>
          <a:p>
            <a:pPr lvl="2"/>
            <a:r>
              <a:rPr lang="en-US" dirty="0"/>
              <a:t>Disbelief Even In The Grave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7C17C7-E6DC-6680-0798-73F0922646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3920" y="1650687"/>
            <a:ext cx="4450080" cy="5207313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Observaciones </a:t>
            </a:r>
          </a:p>
          <a:p>
            <a:pPr lvl="1"/>
            <a:r>
              <a:rPr lang="es-ES" dirty="0"/>
              <a:t>El Hombre Rico Nunca Se Dirigió A Lázaro </a:t>
            </a:r>
          </a:p>
          <a:p>
            <a:pPr lvl="2"/>
            <a:r>
              <a:rPr lang="es-ES" dirty="0"/>
              <a:t>Pero quería que Abraham lo "ordenara"... </a:t>
            </a:r>
          </a:p>
          <a:p>
            <a:pPr lvl="2"/>
            <a:r>
              <a:rPr lang="es-ES" dirty="0"/>
              <a:t>Ni siquiera en el tormento reconoció a Lázaro </a:t>
            </a:r>
          </a:p>
          <a:p>
            <a:pPr lvl="3"/>
            <a:r>
              <a:rPr lang="es-ES" dirty="0"/>
              <a:t>¿Contento con su destino? </a:t>
            </a:r>
          </a:p>
          <a:p>
            <a:pPr lvl="3"/>
            <a:r>
              <a:rPr lang="es-ES" dirty="0"/>
              <a:t>¿Sin remordimiento ni arrepentimiento? </a:t>
            </a:r>
          </a:p>
          <a:p>
            <a:pPr lvl="3"/>
            <a:r>
              <a:rPr lang="es-ES" dirty="0"/>
              <a:t>¿No se buscó el perdón? </a:t>
            </a:r>
          </a:p>
          <a:p>
            <a:pPr lvl="2"/>
            <a:r>
              <a:rPr lang="es-ES" dirty="0"/>
              <a:t>¡Incredulidad incluso si uno resucita! </a:t>
            </a:r>
          </a:p>
          <a:p>
            <a:pPr lvl="2"/>
            <a:r>
              <a:rPr lang="es-ES" dirty="0"/>
              <a:t>Incredulidad incluso en la tumba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ainting of two people with a dog">
            <a:extLst>
              <a:ext uri="{FF2B5EF4-FFF2-40B4-BE49-F238E27FC236}">
                <a16:creationId xmlns:a16="http://schemas.microsoft.com/office/drawing/2014/main" id="{36D36301-7531-357A-91CF-A8DEB0FC48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0"/>
            <a:ext cx="6629400" cy="687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06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A34A7CEE-1403-EDCA-55AA-BC377599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6396"/>
          </a:xfrm>
        </p:spPr>
        <p:txBody>
          <a:bodyPr/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35286C-9CDC-CAAB-1EAC-6CB8A4CD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983083"/>
            <a:ext cx="8763000" cy="540917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9881E-2B9A-48F3-B6F7-71625418E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676400"/>
            <a:ext cx="4450080" cy="5207313"/>
          </a:xfrm>
        </p:spPr>
        <p:txBody>
          <a:bodyPr>
            <a:normAutofit/>
          </a:bodyPr>
          <a:lstStyle/>
          <a:p>
            <a:r>
              <a:rPr lang="en-US" dirty="0"/>
              <a:t>Observations</a:t>
            </a:r>
          </a:p>
          <a:p>
            <a:pPr lvl="1"/>
            <a:r>
              <a:rPr lang="en-US" dirty="0"/>
              <a:t>Pharisees Response To Lazarus’ Resurrection</a:t>
            </a:r>
          </a:p>
          <a:p>
            <a:pPr lvl="2"/>
            <a:r>
              <a:rPr lang="en-US" dirty="0"/>
              <a:t>Jn 11:45-52, Seek To Kill Jesus</a:t>
            </a:r>
          </a:p>
          <a:p>
            <a:pPr lvl="2"/>
            <a:r>
              <a:rPr lang="en-US" dirty="0"/>
              <a:t>Jn 12:9-11, Seek To Kill Lazarus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7C17C7-E6DC-6680-0798-73F0922646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3920" y="1650687"/>
            <a:ext cx="4450080" cy="5207313"/>
          </a:xfrm>
        </p:spPr>
        <p:txBody>
          <a:bodyPr>
            <a:normAutofit/>
          </a:bodyPr>
          <a:lstStyle/>
          <a:p>
            <a:r>
              <a:rPr lang="es-ES" dirty="0"/>
              <a:t>Observaciones </a:t>
            </a:r>
          </a:p>
          <a:p>
            <a:pPr lvl="1"/>
            <a:r>
              <a:rPr lang="es-ES" dirty="0"/>
              <a:t>Respuesta De Los Fariseos A La Resurrección De Lázaro </a:t>
            </a:r>
          </a:p>
          <a:p>
            <a:pPr lvl="2"/>
            <a:r>
              <a:rPr lang="es-ES" dirty="0" err="1"/>
              <a:t>Jn</a:t>
            </a:r>
            <a:r>
              <a:rPr lang="es-ES" dirty="0"/>
              <a:t> 11:45-52, Busca Matar A Jesús </a:t>
            </a:r>
          </a:p>
          <a:p>
            <a:pPr lvl="2"/>
            <a:r>
              <a:rPr lang="es-ES" dirty="0" err="1"/>
              <a:t>Jn</a:t>
            </a:r>
            <a:r>
              <a:rPr lang="es-ES" dirty="0"/>
              <a:t> 12:9-11, Busca Matar A Lázaro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43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A34A7CEE-1403-EDCA-55AA-BC377599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6396"/>
          </a:xfrm>
        </p:spPr>
        <p:txBody>
          <a:bodyPr/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35286C-9CDC-CAAB-1EAC-6CB8A4CD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983083"/>
            <a:ext cx="8763000" cy="540917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9881E-2B9A-48F3-B6F7-71625418E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676400"/>
            <a:ext cx="4450080" cy="5207313"/>
          </a:xfrm>
        </p:spPr>
        <p:txBody>
          <a:bodyPr>
            <a:normAutofit/>
          </a:bodyPr>
          <a:lstStyle/>
          <a:p>
            <a:r>
              <a:rPr lang="en-US" dirty="0"/>
              <a:t>Hades - Hell</a:t>
            </a:r>
          </a:p>
          <a:p>
            <a:pPr lvl="1"/>
            <a:r>
              <a:rPr lang="en-US" dirty="0"/>
              <a:t>The “Grave”</a:t>
            </a:r>
          </a:p>
          <a:p>
            <a:pPr lvl="2"/>
            <a:r>
              <a:rPr lang="en-US" dirty="0"/>
              <a:t>Sheol (Hebrew)</a:t>
            </a:r>
          </a:p>
          <a:p>
            <a:pPr lvl="1"/>
            <a:r>
              <a:rPr lang="en-US" dirty="0"/>
              <a:t>Attributes</a:t>
            </a:r>
          </a:p>
          <a:p>
            <a:pPr lvl="2"/>
            <a:r>
              <a:rPr lang="en-US" dirty="0"/>
              <a:t>A Great Gulf</a:t>
            </a:r>
          </a:p>
          <a:p>
            <a:pPr lvl="3"/>
            <a:r>
              <a:rPr lang="en-US" dirty="0"/>
              <a:t>Impassable </a:t>
            </a:r>
          </a:p>
          <a:p>
            <a:pPr lvl="2"/>
            <a:r>
              <a:rPr lang="en-US" dirty="0"/>
              <a:t>A Place of Comfort</a:t>
            </a:r>
          </a:p>
          <a:p>
            <a:pPr lvl="3"/>
            <a:r>
              <a:rPr lang="en-US" dirty="0"/>
              <a:t>And Torment</a:t>
            </a:r>
          </a:p>
          <a:p>
            <a:pPr lvl="3"/>
            <a:r>
              <a:rPr lang="en-US" dirty="0"/>
              <a:t>Great Flame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7C17C7-E6DC-6680-0798-73F0922646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3920" y="1650687"/>
            <a:ext cx="4450080" cy="5207313"/>
          </a:xfrm>
        </p:spPr>
        <p:txBody>
          <a:bodyPr/>
          <a:lstStyle/>
          <a:p>
            <a:r>
              <a:rPr lang="es-ES" dirty="0"/>
              <a:t>Hades – Infierno (A Menudo En Inglés) </a:t>
            </a:r>
          </a:p>
          <a:p>
            <a:pPr lvl="1"/>
            <a:r>
              <a:rPr lang="es-ES" dirty="0"/>
              <a:t>La "Tumba" </a:t>
            </a:r>
          </a:p>
          <a:p>
            <a:pPr lvl="2"/>
            <a:r>
              <a:rPr lang="es-ES" dirty="0" err="1"/>
              <a:t>Seol</a:t>
            </a:r>
            <a:r>
              <a:rPr lang="es-ES" dirty="0"/>
              <a:t> (Hebreo) </a:t>
            </a:r>
          </a:p>
          <a:p>
            <a:pPr lvl="1"/>
            <a:r>
              <a:rPr lang="es-ES" dirty="0"/>
              <a:t>Atributos </a:t>
            </a:r>
          </a:p>
          <a:p>
            <a:pPr lvl="2"/>
            <a:r>
              <a:rPr lang="es-ES" dirty="0"/>
              <a:t>Un Gran Golfo </a:t>
            </a:r>
          </a:p>
          <a:p>
            <a:pPr lvl="3"/>
            <a:r>
              <a:rPr lang="es-ES" dirty="0"/>
              <a:t>Intransitable </a:t>
            </a:r>
          </a:p>
          <a:p>
            <a:pPr lvl="2"/>
            <a:r>
              <a:rPr lang="es-ES" dirty="0"/>
              <a:t>Un Lugar De Confort </a:t>
            </a:r>
          </a:p>
          <a:p>
            <a:pPr lvl="3"/>
            <a:r>
              <a:rPr lang="es-ES" dirty="0"/>
              <a:t>Y Tormento </a:t>
            </a:r>
          </a:p>
          <a:p>
            <a:pPr lvl="3"/>
            <a:r>
              <a:rPr lang="es-ES" dirty="0"/>
              <a:t>Gran Llama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12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A34A7CEE-1403-EDCA-55AA-BC377599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6396"/>
          </a:xfrm>
        </p:spPr>
        <p:txBody>
          <a:bodyPr/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35286C-9CDC-CAAB-1EAC-6CB8A4CD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983083"/>
            <a:ext cx="8763000" cy="540917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9881E-2B9A-48F3-B6F7-71625418E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676400"/>
            <a:ext cx="4450080" cy="5207313"/>
          </a:xfrm>
        </p:spPr>
        <p:txBody>
          <a:bodyPr>
            <a:normAutofit/>
          </a:bodyPr>
          <a:lstStyle/>
          <a:p>
            <a:r>
              <a:rPr lang="en-US" dirty="0"/>
              <a:t>The “Grave” (Hades)</a:t>
            </a:r>
          </a:p>
          <a:p>
            <a:pPr lvl="1"/>
            <a:r>
              <a:rPr lang="en-US" dirty="0"/>
              <a:t>Ceasing Of Labors</a:t>
            </a:r>
          </a:p>
          <a:p>
            <a:pPr lvl="2"/>
            <a:r>
              <a:rPr lang="en-US" dirty="0"/>
              <a:t>Eccl 9:10</a:t>
            </a:r>
          </a:p>
          <a:p>
            <a:pPr lvl="2"/>
            <a:r>
              <a:rPr lang="en-US" dirty="0"/>
              <a:t>Rev 14:13</a:t>
            </a:r>
          </a:p>
          <a:p>
            <a:pPr lvl="1"/>
            <a:r>
              <a:rPr lang="en-US" dirty="0"/>
              <a:t>Act 2:22-36, Jesus went there but did not stay</a:t>
            </a:r>
          </a:p>
          <a:p>
            <a:pPr lvl="2"/>
            <a:r>
              <a:rPr lang="en-US" dirty="0"/>
              <a:t>Ps 16:8-11, As Prophesied</a:t>
            </a:r>
          </a:p>
          <a:p>
            <a:pPr lvl="1"/>
            <a:r>
              <a:rPr lang="en-US" dirty="0"/>
              <a:t>Heb 11&amp;12, Holy Ones Of The Past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7C17C7-E6DC-6680-0798-73F0922646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3920" y="1650687"/>
            <a:ext cx="4450080" cy="5207313"/>
          </a:xfrm>
        </p:spPr>
        <p:txBody>
          <a:bodyPr/>
          <a:lstStyle/>
          <a:p>
            <a:r>
              <a:rPr lang="es-ES" dirty="0"/>
              <a:t>La “Tumba" (Hades) </a:t>
            </a:r>
          </a:p>
          <a:p>
            <a:pPr lvl="1"/>
            <a:r>
              <a:rPr lang="es-ES" dirty="0"/>
              <a:t>Cese De Labores </a:t>
            </a:r>
          </a:p>
          <a:p>
            <a:pPr lvl="2"/>
            <a:r>
              <a:rPr lang="es-ES" dirty="0" err="1"/>
              <a:t>Ecl</a:t>
            </a:r>
            <a:r>
              <a:rPr lang="es-ES" dirty="0"/>
              <a:t> 9:10 </a:t>
            </a:r>
          </a:p>
          <a:p>
            <a:pPr lvl="2"/>
            <a:r>
              <a:rPr lang="es-ES" dirty="0" err="1"/>
              <a:t>Apo</a:t>
            </a:r>
            <a:r>
              <a:rPr lang="es-ES" dirty="0"/>
              <a:t> 14:13 </a:t>
            </a:r>
          </a:p>
          <a:p>
            <a:pPr lvl="1"/>
            <a:r>
              <a:rPr lang="es-ES" dirty="0" err="1"/>
              <a:t>Hec</a:t>
            </a:r>
            <a:r>
              <a:rPr lang="es-ES" dirty="0"/>
              <a:t> 2:22-36, Jesús fue allí pero no se quedó </a:t>
            </a:r>
          </a:p>
          <a:p>
            <a:pPr lvl="2"/>
            <a:r>
              <a:rPr lang="en-US" dirty="0"/>
              <a:t>Ps 16:8-11,</a:t>
            </a:r>
            <a:r>
              <a:rPr lang="es-ES" dirty="0"/>
              <a:t> Como Se Profetizó </a:t>
            </a:r>
          </a:p>
          <a:p>
            <a:pPr lvl="1"/>
            <a:r>
              <a:rPr lang="es-ES" dirty="0" err="1"/>
              <a:t>Heb</a:t>
            </a:r>
            <a:r>
              <a:rPr lang="es-ES" dirty="0"/>
              <a:t> 11 y 12, Los Santos Del Pasado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52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A34A7CEE-1403-EDCA-55AA-BC377599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6396"/>
          </a:xfrm>
        </p:spPr>
        <p:txBody>
          <a:bodyPr/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35286C-9CDC-CAAB-1EAC-6CB8A4CD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983083"/>
            <a:ext cx="8763000" cy="540917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9881E-2B9A-48F3-B6F7-71625418E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676400"/>
            <a:ext cx="4450080" cy="5207313"/>
          </a:xfrm>
        </p:spPr>
        <p:txBody>
          <a:bodyPr>
            <a:normAutofit/>
          </a:bodyPr>
          <a:lstStyle/>
          <a:p>
            <a:r>
              <a:rPr lang="en-US" dirty="0"/>
              <a:t>The “Grave” (Hades)</a:t>
            </a:r>
          </a:p>
          <a:p>
            <a:pPr lvl="1"/>
            <a:r>
              <a:rPr lang="en-US" dirty="0"/>
              <a:t>A Future Resurrection From the Grave </a:t>
            </a:r>
          </a:p>
          <a:p>
            <a:pPr lvl="2"/>
            <a:r>
              <a:rPr lang="en-US" dirty="0"/>
              <a:t>1 Thes 4:13-5:11</a:t>
            </a:r>
          </a:p>
          <a:p>
            <a:pPr lvl="2"/>
            <a:r>
              <a:rPr lang="en-US" dirty="0"/>
              <a:t>1 Cor 15:51-57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7C17C7-E6DC-6680-0798-73F0922646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3920" y="1650687"/>
            <a:ext cx="4450080" cy="5207313"/>
          </a:xfrm>
        </p:spPr>
        <p:txBody>
          <a:bodyPr/>
          <a:lstStyle/>
          <a:p>
            <a:r>
              <a:rPr lang="es-ES" dirty="0"/>
              <a:t>La "Tumba" (Hades) </a:t>
            </a:r>
          </a:p>
          <a:p>
            <a:pPr lvl="1"/>
            <a:r>
              <a:rPr lang="es-ES" dirty="0"/>
              <a:t>Una Futura Resurrección De La Tumba </a:t>
            </a:r>
          </a:p>
          <a:p>
            <a:pPr lvl="2"/>
            <a:r>
              <a:rPr lang="es-ES" dirty="0"/>
              <a:t>1 Tes 4:13-5:11 </a:t>
            </a:r>
          </a:p>
          <a:p>
            <a:pPr lvl="2"/>
            <a:r>
              <a:rPr lang="es-ES" dirty="0"/>
              <a:t>1 </a:t>
            </a:r>
            <a:r>
              <a:rPr lang="es-ES" dirty="0" err="1"/>
              <a:t>Cor</a:t>
            </a:r>
            <a:r>
              <a:rPr lang="es-ES" dirty="0"/>
              <a:t> 15:51-57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158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A34A7CEE-1403-EDCA-55AA-BC377599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6396"/>
          </a:xfrm>
        </p:spPr>
        <p:txBody>
          <a:bodyPr/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35286C-9CDC-CAAB-1EAC-6CB8A4CD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983083"/>
            <a:ext cx="8763000" cy="540917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52C1B10-46B4-7F9E-A61F-9973B4203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676400"/>
            <a:ext cx="4450080" cy="52073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Context/Pretext</a:t>
            </a:r>
          </a:p>
          <a:p>
            <a:pPr lvl="1"/>
            <a:r>
              <a:rPr lang="en-US" dirty="0"/>
              <a:t>Lk 16:14–15, And the Pharisees, who were covetous... And he said unto them, Ye are they which justify yourselves before men; but God knows your hearts: for that which is highly esteemed among men is abomination in the sight of God.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92DE00E-7B75-59D5-794A-ADE7E5185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3920" y="1650687"/>
            <a:ext cx="4450080" cy="5207313"/>
          </a:xfrm>
        </p:spPr>
        <p:txBody>
          <a:bodyPr>
            <a:normAutofit fontScale="92500"/>
          </a:bodyPr>
          <a:lstStyle/>
          <a:p>
            <a:r>
              <a:rPr lang="es-ES" dirty="0"/>
              <a:t>Contexto/Pretexto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16:14-15, Los fariseos, que eran amantes del dinero... Y Jesús les dijo: “Ustedes son los que se justifican a sí mismos ante los hombres, pero Dios conoce sus corazones, porque lo que entre los hombres es de alta estima, abominable es delante de Dios...”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923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A34A7CEE-1403-EDCA-55AA-BC377599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6396"/>
          </a:xfrm>
        </p:spPr>
        <p:txBody>
          <a:bodyPr/>
          <a:lstStyle/>
          <a:p>
            <a:r>
              <a:rPr lang="en-US" dirty="0"/>
              <a:t>Rich Man &amp; Lazarus – Hombre </a:t>
            </a:r>
            <a:r>
              <a:rPr lang="es-ES" dirty="0"/>
              <a:t>Rico y Lázaro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35286C-9CDC-CAAB-1EAC-6CB8A4CD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983083"/>
            <a:ext cx="8763000" cy="540917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9881E-2B9A-48F3-B6F7-71625418E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676400"/>
            <a:ext cx="4450080" cy="52073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Attitude Toward Those Destitute/Suffering</a:t>
            </a:r>
          </a:p>
          <a:p>
            <a:pPr lvl="1"/>
            <a:r>
              <a:rPr lang="en-US" dirty="0"/>
              <a:t>Showing Mercy &amp; Compassion</a:t>
            </a:r>
          </a:p>
          <a:p>
            <a:pPr lvl="1"/>
            <a:r>
              <a:rPr lang="en-US" dirty="0"/>
              <a:t>Using Our Wealth</a:t>
            </a:r>
          </a:p>
          <a:p>
            <a:pPr lvl="2"/>
            <a:r>
              <a:rPr lang="en-US" dirty="0"/>
              <a:t>Jas 1:27, Pure and undefiled religion... “visit” the orphans and widows in their affliction </a:t>
            </a:r>
          </a:p>
          <a:p>
            <a:pPr lvl="1"/>
            <a:r>
              <a:rPr lang="en-US" dirty="0"/>
              <a:t>God Desires Mercy</a:t>
            </a:r>
          </a:p>
          <a:p>
            <a:pPr lvl="2"/>
            <a:r>
              <a:rPr lang="en-US" dirty="0"/>
              <a:t>Jas 2:13, For he shall have judgment without mercy, that hath shewed no mercy...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00B5DE8-4AB6-64C2-C6EB-9663A4D1FF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3920" y="1650687"/>
            <a:ext cx="4450080" cy="5207313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Actitud Hacia Los Indigentes O Los Que Sufren </a:t>
            </a:r>
          </a:p>
          <a:p>
            <a:pPr lvl="1"/>
            <a:r>
              <a:rPr lang="es-ES" dirty="0"/>
              <a:t>Mostrando Misericordia Y Compasión </a:t>
            </a:r>
          </a:p>
          <a:p>
            <a:pPr lvl="1"/>
            <a:r>
              <a:rPr lang="es-ES" dirty="0"/>
              <a:t>Usando Nuestra Riqueza </a:t>
            </a:r>
          </a:p>
          <a:p>
            <a:pPr lvl="2"/>
            <a:r>
              <a:rPr lang="es-ES" dirty="0" err="1"/>
              <a:t>Stg</a:t>
            </a:r>
            <a:r>
              <a:rPr lang="es-ES" dirty="0"/>
              <a:t> 1:27, La religión pura y sin mancha… visitar a los huérfanos y a las viudas en sus aflicciones,</a:t>
            </a:r>
          </a:p>
          <a:p>
            <a:pPr lvl="1"/>
            <a:r>
              <a:rPr lang="es-ES" dirty="0"/>
              <a:t>Dios Desea Misericordia </a:t>
            </a:r>
          </a:p>
          <a:p>
            <a:pPr lvl="2"/>
            <a:r>
              <a:rPr lang="es-ES" dirty="0" err="1"/>
              <a:t>Stg</a:t>
            </a:r>
            <a:r>
              <a:rPr lang="es-ES" dirty="0"/>
              <a:t> 2:13, Porque el juicio será sin misericordia para el que no ha mostrado misericordia…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39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1892</TotalTime>
  <Words>1034</Words>
  <Application>Microsoft Office PowerPoint</Application>
  <PresentationFormat>On-screen Show (4:3)</PresentationFormat>
  <Paragraphs>187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Aharoni</vt:lpstr>
      <vt:lpstr>Arial</vt:lpstr>
      <vt:lpstr>Calibri</vt:lpstr>
      <vt:lpstr>Calibri Light</vt:lpstr>
      <vt:lpstr>Wingdings</vt:lpstr>
      <vt:lpstr>Retrospect</vt:lpstr>
      <vt:lpstr>Parable  Rich Man &amp; Lazarus  Parábola  Hombre Rico y Lázaro</vt:lpstr>
      <vt:lpstr>Rich Man &amp; Lazarus – Hombre Rico y Lázaro</vt:lpstr>
      <vt:lpstr>Rich Man &amp; Lazarus – Hombre Rico y Lázaro</vt:lpstr>
      <vt:lpstr>Rich Man &amp; Lazarus – Hombre Rico y Lázaro</vt:lpstr>
      <vt:lpstr>Rich Man &amp; Lazarus – Hombre Rico y Lázaro</vt:lpstr>
      <vt:lpstr>Rich Man &amp; Lazarus – Hombre Rico y Lázaro</vt:lpstr>
      <vt:lpstr>Rich Man &amp; Lazarus – Hombre Rico y Lázaro</vt:lpstr>
      <vt:lpstr>PowerPoint Presentation</vt:lpstr>
      <vt:lpstr>Rich Man &amp; Lazarus – Hombre Rico y Lázaro</vt:lpstr>
      <vt:lpstr>Rich Man &amp; Lazarus – Hombre Rico y Lázaro</vt:lpstr>
      <vt:lpstr>Rich Man &amp; Lazarus – Hombre Rico y Lázaro</vt:lpstr>
      <vt:lpstr>Rich Man &amp; Lazarus – Hombre Rico y Lázaro</vt:lpstr>
      <vt:lpstr>Rich Man &amp; Lazarus – Hombre Rico y Lázaro</vt:lpstr>
      <vt:lpstr>Rich Man &amp; Lazarus – Hombre Rico y Lázaro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Parables</dc:title>
  <dc:creator>CountryBoy</dc:creator>
  <cp:lastModifiedBy>Ross Ward</cp:lastModifiedBy>
  <cp:revision>513</cp:revision>
  <cp:lastPrinted>2024-02-04T13:58:42Z</cp:lastPrinted>
  <dcterms:created xsi:type="dcterms:W3CDTF">2005-05-14T13:55:04Z</dcterms:created>
  <dcterms:modified xsi:type="dcterms:W3CDTF">2024-02-05T11:33:14Z</dcterms:modified>
</cp:coreProperties>
</file>