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34" r:id="rId1"/>
  </p:sldMasterIdLst>
  <p:notesMasterIdLst>
    <p:notesMasterId r:id="rId11"/>
  </p:notesMasterIdLst>
  <p:handoutMasterIdLst>
    <p:handoutMasterId r:id="rId12"/>
  </p:handoutMasterIdLst>
  <p:sldIdLst>
    <p:sldId id="283" r:id="rId2"/>
    <p:sldId id="313" r:id="rId3"/>
    <p:sldId id="315" r:id="rId4"/>
    <p:sldId id="317" r:id="rId5"/>
    <p:sldId id="318" r:id="rId6"/>
    <p:sldId id="319" r:id="rId7"/>
    <p:sldId id="320" r:id="rId8"/>
    <p:sldId id="321" r:id="rId9"/>
    <p:sldId id="322" r:id="rId10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75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4" tIns="46586" rIns="93174" bIns="46586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1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4" tIns="46586" rIns="93174" bIns="4658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4" tIns="46586" rIns="93174" bIns="46586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1" y="883158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4" tIns="46586" rIns="93174" bIns="4658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4" tIns="46586" rIns="93174" bIns="46586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1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4" tIns="46586" rIns="93174" bIns="4658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5025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4" tIns="46586" rIns="93174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4" tIns="46586" rIns="93174" bIns="46586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1" y="883158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4" tIns="46586" rIns="93174" bIns="4658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 with Jesus we want to understand who our God is;  his nature, is works, these things define who he is.  We worship him and understanding this is critical to our worship</a:t>
            </a:r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 userDrawn="1"/>
        </p:nvSpPr>
        <p:spPr>
          <a:xfrm>
            <a:off x="609600" y="2133600"/>
            <a:ext cx="8534400" cy="4724401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2438400"/>
            <a:ext cx="7543801" cy="34306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8D29-1ECB-41DF-951B-2A23F95AD026}" type="datetimeFigureOut">
              <a:rPr lang="en-US" dirty="0"/>
              <a:t>11/19/2023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3F4F-51B2-42EE-AFA2-40C4572185C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152400" y="2057400"/>
            <a:ext cx="43434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24400" y="2053207"/>
            <a:ext cx="43434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1064" y="2053207"/>
            <a:ext cx="3982816" cy="4804792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 marL="342900" indent="-342900">
              <a:buClr>
                <a:schemeClr val="bg1"/>
              </a:buClr>
              <a:buSzPct val="85000"/>
              <a:buFont typeface="Wingdings" panose="05000000000000000000" pitchFamily="2" charset="2"/>
              <a:buChar char="v"/>
              <a:defRPr>
                <a:solidFill>
                  <a:schemeClr val="bg1"/>
                </a:solidFill>
              </a:defRPr>
            </a:lvl2pPr>
            <a:lvl3pPr marL="685800" indent="-301625">
              <a:buClrTx/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bg1"/>
                </a:solidFill>
              </a:defRPr>
            </a:lvl3pPr>
            <a:lvl4pPr marL="862013" indent="-182563">
              <a:buClrTx/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</a:defRPr>
            </a:lvl4pPr>
            <a:lvl5pPr marL="1028700" indent="-182563">
              <a:buClrTx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1077" y="2057400"/>
            <a:ext cx="3982816" cy="479640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 marL="342900" indent="-342900">
              <a:buClrTx/>
              <a:buSzPct val="85000"/>
              <a:buFont typeface="Wingdings" panose="05000000000000000000" pitchFamily="2" charset="2"/>
              <a:buChar char="v"/>
              <a:defRPr>
                <a:solidFill>
                  <a:schemeClr val="bg1"/>
                </a:solidFill>
              </a:defRPr>
            </a:lvl2pPr>
            <a:lvl3pPr marL="685800" indent="-301625">
              <a:buClrTx/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bg1"/>
                </a:solidFill>
              </a:defRPr>
            </a:lvl3pPr>
            <a:lvl4pPr marL="749808" indent="-182880">
              <a:buClrTx/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</a:defRPr>
            </a:lvl4pPr>
            <a:lvl5pPr>
              <a:buClrTx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2800" b="1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283486" y="6019800"/>
            <a:ext cx="9661585" cy="1235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76200" y="1300254"/>
            <a:ext cx="4444293" cy="5557745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699707" y="1296061"/>
            <a:ext cx="4444293" cy="5557744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295400"/>
            <a:ext cx="4307671" cy="556259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 marL="342900" indent="-342900">
              <a:buClr>
                <a:schemeClr val="bg1"/>
              </a:buClr>
              <a:buSzPct val="85000"/>
              <a:buFont typeface="Wingdings" panose="05000000000000000000" pitchFamily="2" charset="2"/>
              <a:buChar char="v"/>
              <a:defRPr>
                <a:solidFill>
                  <a:schemeClr val="bg1"/>
                </a:solidFill>
              </a:defRPr>
            </a:lvl2pPr>
            <a:lvl3pPr marL="685800" indent="-301625">
              <a:buClrTx/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bg1"/>
                </a:solidFill>
              </a:defRPr>
            </a:lvl3pPr>
            <a:lvl4pPr marL="862013" indent="-182563">
              <a:buClrTx/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</a:defRPr>
            </a:lvl4pPr>
            <a:lvl5pPr marL="1028700" indent="-182563">
              <a:buClrTx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3558" y="1300916"/>
            <a:ext cx="4324242" cy="555288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 marL="342900" indent="-342900">
              <a:buClrTx/>
              <a:buSzPct val="85000"/>
              <a:buFont typeface="Wingdings" panose="05000000000000000000" pitchFamily="2" charset="2"/>
              <a:buChar char="v"/>
              <a:defRPr>
                <a:solidFill>
                  <a:schemeClr val="bg1"/>
                </a:solidFill>
              </a:defRPr>
            </a:lvl2pPr>
            <a:lvl3pPr marL="685800" indent="-301625">
              <a:buClrTx/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bg1"/>
                </a:solidFill>
              </a:defRPr>
            </a:lvl3pPr>
            <a:lvl4pPr marL="749808" indent="-182880">
              <a:buClrTx/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</a:defRPr>
            </a:lvl4pPr>
            <a:lvl5pPr>
              <a:buClrTx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988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 anchor="ctr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304800"/>
            <a:ext cx="5742841" cy="6400800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344488" indent="-344488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687388" indent="-352425"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028700" indent="-349250"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319213" indent="-182563">
              <a:defRPr sz="2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 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11/19/2023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43" r:id="rId4"/>
    <p:sldLayoutId id="2147483739" r:id="rId5"/>
    <p:sldLayoutId id="2147483742" r:id="rId6"/>
    <p:sldLayoutId id="2147483740" r:id="rId7"/>
    <p:sldLayoutId id="2147483741" r:id="rId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/>
          <a:lstStyle/>
          <a:p>
            <a:r>
              <a:rPr lang="en-US" dirty="0"/>
              <a:t>Rom 11:17-24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/>
          <a:lstStyle/>
          <a:p>
            <a:r>
              <a:rPr lang="en-US" dirty="0"/>
              <a:t>Attributes of God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BDB72A-2CBA-AA39-3C82-65D5DFF51C02}"/>
              </a:ext>
            </a:extLst>
          </p:cNvPr>
          <p:cNvSpPr txBox="1"/>
          <p:nvPr/>
        </p:nvSpPr>
        <p:spPr>
          <a:xfrm>
            <a:off x="457200" y="2590800"/>
            <a:ext cx="6248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Goodness &amp; Severity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354E52A-9424-778E-8804-C97F02FE1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/>
          <a:lstStyle/>
          <a:p>
            <a:r>
              <a:rPr lang="en-US" dirty="0"/>
              <a:t>Attributes Of God </a:t>
            </a:r>
            <a:br>
              <a:rPr lang="en-US" dirty="0"/>
            </a:br>
            <a:r>
              <a:rPr lang="en-US" dirty="0"/>
              <a:t>Goodness – Severity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090FD0-5E53-4993-A444-3B086EEB8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1064" y="2053207"/>
            <a:ext cx="3982816" cy="4804792"/>
          </a:xfrm>
        </p:spPr>
        <p:txBody>
          <a:bodyPr/>
          <a:lstStyle/>
          <a:p>
            <a:pPr lvl="1"/>
            <a:r>
              <a:rPr lang="en-US" dirty="0"/>
              <a:t>Vs. 1-10, God Has Not Totally Rejected Israel</a:t>
            </a:r>
          </a:p>
          <a:p>
            <a:pPr lvl="1"/>
            <a:r>
              <a:rPr lang="en-US" dirty="0"/>
              <a:t>Vs. 11-16, Israels Fall Leads To Salvation</a:t>
            </a:r>
          </a:p>
          <a:p>
            <a:pPr lvl="1"/>
            <a:r>
              <a:rPr lang="en-US" dirty="0"/>
              <a:t>Vs. 17-24, All Are Grafted</a:t>
            </a:r>
          </a:p>
          <a:p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1643C1-6A60-1B8D-7260-FD399C8FDC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lang="en-US" dirty="0"/>
              <a:t>Vs. 1-10, </a:t>
            </a:r>
            <a:r>
              <a:rPr lang="es-ES" dirty="0"/>
              <a:t>Dios no ha rechazado totalmente a Israel</a:t>
            </a:r>
            <a:endParaRPr lang="en-US" dirty="0"/>
          </a:p>
          <a:p>
            <a:pPr lvl="1"/>
            <a:r>
              <a:rPr lang="en-US" dirty="0"/>
              <a:t>Vs. 11-16, </a:t>
            </a:r>
            <a:r>
              <a:rPr lang="es-ES" dirty="0"/>
              <a:t>La caída de Israel conduce a la salvación</a:t>
            </a:r>
            <a:endParaRPr lang="en-US" dirty="0"/>
          </a:p>
          <a:p>
            <a:pPr lvl="1"/>
            <a:r>
              <a:rPr lang="en-US" dirty="0"/>
              <a:t>Vs. 17-24,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injertados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9AB503-E830-4303-16B7-81D36F60E0B9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/>
          <a:lstStyle/>
          <a:p>
            <a:r>
              <a:rPr lang="en-US" dirty="0"/>
              <a:t>Romans 11 Outline</a:t>
            </a:r>
          </a:p>
        </p:txBody>
      </p:sp>
    </p:spTree>
    <p:extLst>
      <p:ext uri="{BB962C8B-B14F-4D97-AF65-F5344CB8AC3E}">
        <p14:creationId xmlns:p14="http://schemas.microsoft.com/office/powerpoint/2010/main" val="2901615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354E52A-9424-778E-8804-C97F02FE1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/>
          <a:lstStyle/>
          <a:p>
            <a:r>
              <a:rPr lang="en-US" dirty="0"/>
              <a:t>Attributes Of God </a:t>
            </a:r>
            <a:br>
              <a:rPr lang="en-US" dirty="0"/>
            </a:br>
            <a:r>
              <a:rPr lang="en-US" dirty="0"/>
              <a:t>Goodness – Severity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090FD0-5E53-4993-A444-3B086EEB8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1064" y="2053207"/>
            <a:ext cx="3982816" cy="480479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All Are Grafted</a:t>
            </a:r>
          </a:p>
          <a:p>
            <a:pPr lvl="1"/>
            <a:r>
              <a:rPr lang="en-US" dirty="0"/>
              <a:t>Vs. 17-21, Proper Attitude Toward Salvation </a:t>
            </a:r>
          </a:p>
          <a:p>
            <a:pPr lvl="2"/>
            <a:r>
              <a:rPr lang="en-US" dirty="0"/>
              <a:t>A Wild Olive-tree </a:t>
            </a:r>
          </a:p>
          <a:p>
            <a:pPr lvl="2"/>
            <a:r>
              <a:rPr lang="en-US" dirty="0"/>
              <a:t>Grafted</a:t>
            </a:r>
          </a:p>
          <a:p>
            <a:pPr lvl="2"/>
            <a:r>
              <a:rPr lang="en-US" dirty="0"/>
              <a:t>Sustained Through The Root </a:t>
            </a:r>
          </a:p>
          <a:p>
            <a:pPr lvl="2"/>
            <a:r>
              <a:rPr lang="en-US" dirty="0"/>
              <a:t>Boasting Against Other Branches</a:t>
            </a:r>
          </a:p>
          <a:p>
            <a:pPr lvl="2"/>
            <a:r>
              <a:rPr lang="en-US" dirty="0"/>
              <a:t>Steadfast In Faith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1643C1-6A60-1B8D-7260-FD399C8FDC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injertados</a:t>
            </a:r>
            <a:endParaRPr lang="en-US" dirty="0"/>
          </a:p>
          <a:p>
            <a:pPr lvl="1"/>
            <a:r>
              <a:rPr lang="en-US" dirty="0"/>
              <a:t>Vs. 17-21, </a:t>
            </a:r>
            <a:r>
              <a:rPr lang="es-ES" dirty="0"/>
              <a:t>Actitud apropiada hacia la salvación</a:t>
            </a:r>
          </a:p>
          <a:p>
            <a:pPr lvl="2"/>
            <a:r>
              <a:rPr lang="es-ES" dirty="0"/>
              <a:t>Un Olivo Silvestre 
Injertado
Sostenido A Través De La Raíz 
Jactarse De Otras Ramas
Firmes En La Fe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9AB503-E830-4303-16B7-81D36F60E0B9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/>
          <a:lstStyle/>
          <a:p>
            <a:r>
              <a:rPr lang="en-US" dirty="0"/>
              <a:t>Romans 11</a:t>
            </a:r>
          </a:p>
        </p:txBody>
      </p:sp>
    </p:spTree>
    <p:extLst>
      <p:ext uri="{BB962C8B-B14F-4D97-AF65-F5344CB8AC3E}">
        <p14:creationId xmlns:p14="http://schemas.microsoft.com/office/powerpoint/2010/main" val="1857748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354E52A-9424-778E-8804-C97F02FE1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/>
          <a:lstStyle/>
          <a:p>
            <a:r>
              <a:rPr lang="en-US" dirty="0"/>
              <a:t>Attributes Of God </a:t>
            </a:r>
            <a:br>
              <a:rPr lang="en-US" dirty="0"/>
            </a:br>
            <a:r>
              <a:rPr lang="en-US" dirty="0"/>
              <a:t>Goodness – Severity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090FD0-5E53-4993-A444-3B086EEB8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1064" y="2053207"/>
            <a:ext cx="3982816" cy="4804792"/>
          </a:xfrm>
        </p:spPr>
        <p:txBody>
          <a:bodyPr/>
          <a:lstStyle/>
          <a:p>
            <a:r>
              <a:rPr lang="en-US" dirty="0"/>
              <a:t>All Are Grafted</a:t>
            </a:r>
          </a:p>
          <a:p>
            <a:pPr lvl="1"/>
            <a:r>
              <a:rPr lang="en-US" dirty="0"/>
              <a:t>Vs. 22, God’s Goodness &amp; Severity</a:t>
            </a:r>
          </a:p>
          <a:p>
            <a:pPr lvl="2"/>
            <a:r>
              <a:rPr lang="en-US" dirty="0"/>
              <a:t>Goodness – mercy of God in admitting you to his favor</a:t>
            </a:r>
          </a:p>
          <a:p>
            <a:pPr lvl="2"/>
            <a:r>
              <a:rPr lang="en-US" dirty="0"/>
              <a:t>Severity – Cut off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3574F4-2D31-5BF4-108B-E4B31EE9C49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injertados</a:t>
            </a:r>
            <a:endParaRPr lang="en-US" dirty="0"/>
          </a:p>
          <a:p>
            <a:pPr lvl="1"/>
            <a:r>
              <a:rPr lang="en-US" dirty="0"/>
              <a:t>Vs. 22, </a:t>
            </a:r>
            <a:r>
              <a:rPr lang="es-ES" dirty="0"/>
              <a:t>La bondad y la severidad de Dios</a:t>
            </a:r>
            <a:endParaRPr lang="en-US" dirty="0"/>
          </a:p>
          <a:p>
            <a:pPr lvl="2"/>
            <a:r>
              <a:rPr lang="es-ES" dirty="0"/>
              <a:t>Bondad – misericordia de Dios al admitirte a su favor
Severidad – Corte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9AB503-E830-4303-16B7-81D36F60E0B9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/>
          <a:lstStyle/>
          <a:p>
            <a:r>
              <a:rPr lang="en-US" dirty="0"/>
              <a:t>Romans 11</a:t>
            </a:r>
          </a:p>
        </p:txBody>
      </p:sp>
    </p:spTree>
    <p:extLst>
      <p:ext uri="{BB962C8B-B14F-4D97-AF65-F5344CB8AC3E}">
        <p14:creationId xmlns:p14="http://schemas.microsoft.com/office/powerpoint/2010/main" val="887375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354E52A-9424-778E-8804-C97F02FE1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/>
          <a:lstStyle/>
          <a:p>
            <a:r>
              <a:rPr lang="en-US" dirty="0"/>
              <a:t>Attributes Of God </a:t>
            </a:r>
            <a:br>
              <a:rPr lang="en-US" dirty="0"/>
            </a:br>
            <a:r>
              <a:rPr lang="en-US" dirty="0"/>
              <a:t>Goodness – Severity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090FD0-5E53-4993-A444-3B086EEB8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1064" y="2053207"/>
            <a:ext cx="3982816" cy="4804792"/>
          </a:xfrm>
        </p:spPr>
        <p:txBody>
          <a:bodyPr/>
          <a:lstStyle/>
          <a:p>
            <a:r>
              <a:rPr lang="en-US" dirty="0"/>
              <a:t>Propper Attitude Toward The Lost</a:t>
            </a:r>
          </a:p>
          <a:p>
            <a:pPr lvl="1"/>
            <a:r>
              <a:rPr lang="en-US" dirty="0"/>
              <a:t>Same Theme as the Parable of the Pharisee &amp; Publican</a:t>
            </a:r>
          </a:p>
          <a:p>
            <a:pPr lvl="1"/>
            <a:r>
              <a:rPr lang="en-US" dirty="0"/>
              <a:t>There is nobody </a:t>
            </a:r>
          </a:p>
          <a:p>
            <a:pPr lvl="2"/>
            <a:r>
              <a:rPr lang="en-US" dirty="0"/>
              <a:t>to look down on </a:t>
            </a:r>
          </a:p>
          <a:p>
            <a:pPr lvl="2"/>
            <a:r>
              <a:rPr lang="en-US" dirty="0"/>
              <a:t>Demean</a:t>
            </a:r>
          </a:p>
          <a:p>
            <a:pPr lvl="2"/>
            <a:r>
              <a:rPr lang="en-US" dirty="0"/>
              <a:t>Belittle</a:t>
            </a:r>
          </a:p>
          <a:p>
            <a:pPr lvl="2"/>
            <a:r>
              <a:rPr lang="en-US" dirty="0"/>
              <a:t>Condescend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1643C1-6A60-1B8D-7260-FD399C8FDC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ES" dirty="0"/>
              <a:t>Actitud Apropiada Hacia Los Perdidos</a:t>
            </a:r>
          </a:p>
          <a:p>
            <a:pPr lvl="1"/>
            <a:r>
              <a:rPr lang="es-ES" dirty="0"/>
              <a:t>El mismo tema que la parábola del fariseo y el publicano</a:t>
            </a:r>
          </a:p>
          <a:p>
            <a:pPr lvl="1"/>
            <a:r>
              <a:rPr lang="es-ES" dirty="0"/>
              <a:t>No Hay Nadie </a:t>
            </a:r>
          </a:p>
          <a:p>
            <a:pPr lvl="2"/>
            <a:r>
              <a:rPr lang="es-ES" dirty="0"/>
              <a:t>Para Despreciar </a:t>
            </a:r>
          </a:p>
          <a:p>
            <a:pPr lvl="2"/>
            <a:r>
              <a:rPr lang="es-ES" dirty="0"/>
              <a:t>Degradar</a:t>
            </a:r>
          </a:p>
          <a:p>
            <a:pPr lvl="2"/>
            <a:r>
              <a:rPr lang="es-ES" dirty="0"/>
              <a:t>Menospreciar</a:t>
            </a:r>
          </a:p>
          <a:p>
            <a:pPr lvl="2"/>
            <a:r>
              <a:rPr lang="es-ES" dirty="0"/>
              <a:t>Dignarse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9AB503-E830-4303-16B7-81D36F60E0B9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027195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354E52A-9424-778E-8804-C97F02FE1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/>
          <a:lstStyle/>
          <a:p>
            <a:r>
              <a:rPr lang="en-US" dirty="0"/>
              <a:t>Attributes Of God </a:t>
            </a:r>
            <a:br>
              <a:rPr lang="en-US" dirty="0"/>
            </a:br>
            <a:r>
              <a:rPr lang="en-US" dirty="0"/>
              <a:t>Goodness – Severity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090FD0-5E53-4993-A444-3B086EEB8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1064" y="2053207"/>
            <a:ext cx="3982816" cy="4804792"/>
          </a:xfrm>
        </p:spPr>
        <p:txBody>
          <a:bodyPr/>
          <a:lstStyle/>
          <a:p>
            <a:r>
              <a:rPr lang="en-US" dirty="0"/>
              <a:t>God’s Severity</a:t>
            </a:r>
          </a:p>
          <a:p>
            <a:pPr lvl="1"/>
            <a:r>
              <a:rPr lang="en-US" dirty="0"/>
              <a:t>Cutting Off</a:t>
            </a:r>
          </a:p>
          <a:p>
            <a:pPr lvl="2"/>
            <a:r>
              <a:rPr lang="en-US" dirty="0"/>
              <a:t>Message: Israel Family Religion Did Not Save</a:t>
            </a:r>
          </a:p>
          <a:p>
            <a:pPr lvl="2"/>
            <a:r>
              <a:rPr lang="en-US" dirty="0"/>
              <a:t>Take Heed How One Walks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1643C1-6A60-1B8D-7260-FD399C8FDC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Severidad</a:t>
            </a:r>
            <a:r>
              <a:rPr lang="en-US" dirty="0"/>
              <a:t> De Dios</a:t>
            </a:r>
          </a:p>
          <a:p>
            <a:pPr lvl="1"/>
            <a:r>
              <a:rPr lang="es-ES" dirty="0"/>
              <a:t>Cortar</a:t>
            </a:r>
          </a:p>
          <a:p>
            <a:pPr lvl="2"/>
            <a:r>
              <a:rPr lang="es-ES" dirty="0"/>
              <a:t>Mensaje: La Religión De La Familia De Israel No Salvó</a:t>
            </a:r>
          </a:p>
          <a:p>
            <a:pPr lvl="2"/>
            <a:r>
              <a:rPr lang="es-ES" dirty="0"/>
              <a:t>Presta Atención A Cómo Camina Uno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9AB503-E830-4303-16B7-81D36F60E0B9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4129714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354E52A-9424-778E-8804-C97F02FE1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/>
          <a:lstStyle/>
          <a:p>
            <a:r>
              <a:rPr lang="en-US" dirty="0"/>
              <a:t>Attributes Of God </a:t>
            </a:r>
            <a:br>
              <a:rPr lang="en-US" dirty="0"/>
            </a:br>
            <a:r>
              <a:rPr lang="en-US" dirty="0"/>
              <a:t>Goodness – Severity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090FD0-5E53-4993-A444-3B086EEB8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1064" y="2053207"/>
            <a:ext cx="3982816" cy="4804792"/>
          </a:xfrm>
        </p:spPr>
        <p:txBody>
          <a:bodyPr>
            <a:normAutofit/>
          </a:bodyPr>
          <a:lstStyle/>
          <a:p>
            <a:r>
              <a:rPr lang="en-US" dirty="0"/>
              <a:t>God’s Goodness </a:t>
            </a:r>
          </a:p>
          <a:p>
            <a:pPr lvl="1"/>
            <a:r>
              <a:rPr lang="en-US" dirty="0"/>
              <a:t>Benevolence toward those who are under the umbrella of his care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1643C1-6A60-1B8D-7260-FD399C8FDC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/>
              <a:t>La Bondad De Dios </a:t>
            </a:r>
          </a:p>
          <a:p>
            <a:pPr lvl="1"/>
            <a:r>
              <a:rPr lang="es-ES" dirty="0"/>
              <a:t>Benevolencia hacia los que están bajo el paraguas de su cuidado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9AB503-E830-4303-16B7-81D36F60E0B9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913043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354E52A-9424-778E-8804-C97F02FE1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/>
          <a:lstStyle/>
          <a:p>
            <a:r>
              <a:rPr lang="en-US" dirty="0"/>
              <a:t>Attributes Of God </a:t>
            </a:r>
            <a:br>
              <a:rPr lang="en-US" dirty="0"/>
            </a:br>
            <a:r>
              <a:rPr lang="en-US" dirty="0"/>
              <a:t>Goodness – Severity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090FD0-5E53-4993-A444-3B086EEB8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1064" y="2053207"/>
            <a:ext cx="3982816" cy="480479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2 Attributes Of God</a:t>
            </a:r>
          </a:p>
          <a:p>
            <a:pPr lvl="1"/>
            <a:r>
              <a:rPr lang="en-US" dirty="0"/>
              <a:t>Rom 2:1-11</a:t>
            </a:r>
          </a:p>
          <a:p>
            <a:pPr lvl="2"/>
            <a:r>
              <a:rPr lang="en-US" dirty="0"/>
              <a:t>Vs. 4, Goodness, Forbearance, And Longsuffering</a:t>
            </a:r>
          </a:p>
          <a:p>
            <a:pPr lvl="2"/>
            <a:r>
              <a:rPr lang="en-US" dirty="0"/>
              <a:t>Vs. 9, Tribulation And Anguish</a:t>
            </a:r>
          </a:p>
          <a:p>
            <a:pPr lvl="1"/>
            <a:r>
              <a:rPr lang="en-US" dirty="0"/>
              <a:t>1 Cor 10:1-13</a:t>
            </a:r>
          </a:p>
          <a:p>
            <a:pPr lvl="2"/>
            <a:r>
              <a:rPr lang="en-US" dirty="0"/>
              <a:t>Many Lost In Wilderness</a:t>
            </a:r>
          </a:p>
          <a:p>
            <a:pPr lvl="2"/>
            <a:r>
              <a:rPr lang="en-US" dirty="0"/>
              <a:t>Many Inherited the Land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1643C1-6A60-1B8D-7260-FD399C8FDC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2 Atributos de Dios</a:t>
            </a:r>
          </a:p>
          <a:p>
            <a:pPr lvl="1"/>
            <a:r>
              <a:rPr lang="es-ES" dirty="0"/>
              <a:t>Rom 2:1-11</a:t>
            </a:r>
          </a:p>
          <a:p>
            <a:pPr lvl="2"/>
            <a:r>
              <a:rPr lang="es-ES" dirty="0"/>
              <a:t>Vs. 4, Bondad, Paciencia y Longanimidad</a:t>
            </a:r>
          </a:p>
          <a:p>
            <a:pPr lvl="2"/>
            <a:r>
              <a:rPr lang="es-ES" dirty="0"/>
              <a:t>Vs. 9, Tribulación y angustia</a:t>
            </a:r>
          </a:p>
          <a:p>
            <a:pPr lvl="1"/>
            <a:r>
              <a:rPr lang="es-ES" dirty="0"/>
              <a:t>1 </a:t>
            </a:r>
            <a:r>
              <a:rPr lang="es-ES" dirty="0" err="1"/>
              <a:t>Cor</a:t>
            </a:r>
            <a:r>
              <a:rPr lang="es-ES" dirty="0"/>
              <a:t> 10:1-13</a:t>
            </a:r>
          </a:p>
          <a:p>
            <a:pPr lvl="2"/>
            <a:r>
              <a:rPr lang="es-ES" dirty="0"/>
              <a:t>Muchos perdidos en el desierto</a:t>
            </a:r>
          </a:p>
          <a:p>
            <a:pPr lvl="2"/>
            <a:r>
              <a:rPr lang="es-ES" dirty="0"/>
              <a:t>Muchos heredaron la tierra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9AB503-E830-4303-16B7-81D36F60E0B9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94606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354E52A-9424-778E-8804-C97F02FE1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/>
          <a:lstStyle/>
          <a:p>
            <a:r>
              <a:rPr lang="en-US" dirty="0"/>
              <a:t>Attributes Of God </a:t>
            </a:r>
            <a:br>
              <a:rPr lang="en-US" dirty="0"/>
            </a:br>
            <a:r>
              <a:rPr lang="en-US" dirty="0"/>
              <a:t>Goodness – Severity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090FD0-5E53-4993-A444-3B086EEB8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1064" y="2053207"/>
            <a:ext cx="3982816" cy="480479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2 Attributes Of God</a:t>
            </a:r>
          </a:p>
          <a:p>
            <a:pPr lvl="1"/>
            <a:r>
              <a:rPr lang="en-US" dirty="0"/>
              <a:t>Gen 19:15-26</a:t>
            </a:r>
          </a:p>
          <a:p>
            <a:pPr lvl="2"/>
            <a:r>
              <a:rPr lang="en-US" dirty="0"/>
              <a:t>Mercy Toward Lot</a:t>
            </a:r>
          </a:p>
          <a:p>
            <a:pPr lvl="2"/>
            <a:r>
              <a:rPr lang="en-US" dirty="0"/>
              <a:t>Punished Wife</a:t>
            </a:r>
          </a:p>
          <a:p>
            <a:pPr lvl="2"/>
            <a:r>
              <a:rPr lang="en-US" dirty="0"/>
              <a:t>2 Pet 2:4-9, God knows how to Rescue the Righteous</a:t>
            </a:r>
          </a:p>
          <a:p>
            <a:pPr lvl="3"/>
            <a:r>
              <a:rPr lang="en-US" dirty="0"/>
              <a:t>I.E. Righteous Lot</a:t>
            </a:r>
          </a:p>
          <a:p>
            <a:pPr lvl="1"/>
            <a:r>
              <a:rPr lang="en-US" dirty="0"/>
              <a:t>This does not fit the black/white picture we paint of God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1643C1-6A60-1B8D-7260-FD399C8FDC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/>
              <a:t>2 Atributos de Dios</a:t>
            </a:r>
          </a:p>
          <a:p>
            <a:pPr lvl="1"/>
            <a:r>
              <a:rPr lang="es-ES" dirty="0" err="1"/>
              <a:t>Gén</a:t>
            </a:r>
            <a:r>
              <a:rPr lang="es-ES" dirty="0"/>
              <a:t> 19:15-26</a:t>
            </a:r>
          </a:p>
          <a:p>
            <a:pPr lvl="2"/>
            <a:r>
              <a:rPr lang="es-ES" dirty="0"/>
              <a:t>Misericordia hacia Lot</a:t>
            </a:r>
          </a:p>
          <a:p>
            <a:pPr lvl="2"/>
            <a:r>
              <a:rPr lang="es-ES" dirty="0"/>
              <a:t>Esposa castigada</a:t>
            </a:r>
          </a:p>
          <a:p>
            <a:pPr lvl="2"/>
            <a:r>
              <a:rPr lang="es-ES" dirty="0"/>
              <a:t>2 </a:t>
            </a:r>
            <a:r>
              <a:rPr lang="es-ES" dirty="0" err="1"/>
              <a:t>Ped</a:t>
            </a:r>
            <a:r>
              <a:rPr lang="es-ES" dirty="0"/>
              <a:t> 2:4-9, Dios sabe cómo rescatar a los justos</a:t>
            </a:r>
          </a:p>
          <a:p>
            <a:pPr lvl="3"/>
            <a:r>
              <a:rPr lang="es-ES" dirty="0"/>
              <a:t>Es decir, Lote Justo</a:t>
            </a:r>
          </a:p>
          <a:p>
            <a:pPr lvl="1"/>
            <a:r>
              <a:rPr lang="es-ES" dirty="0"/>
              <a:t>Esto no encaja con la imagen en blanco y negro que pintamos de Dios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9AB503-E830-4303-16B7-81D36F60E0B9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21069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3062</TotalTime>
  <Words>549</Words>
  <Application>Microsoft Office PowerPoint</Application>
  <PresentationFormat>On-screen Show (4:3)</PresentationFormat>
  <Paragraphs>98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Retrospect</vt:lpstr>
      <vt:lpstr>Attributes of God</vt:lpstr>
      <vt:lpstr>Attributes Of God  Goodness – Severity </vt:lpstr>
      <vt:lpstr>Attributes Of God  Goodness – Severity </vt:lpstr>
      <vt:lpstr>Attributes Of God  Goodness – Severity </vt:lpstr>
      <vt:lpstr>Attributes Of God  Goodness – Severity </vt:lpstr>
      <vt:lpstr>Attributes Of God  Goodness – Severity </vt:lpstr>
      <vt:lpstr>Attributes Of God  Goodness – Severity </vt:lpstr>
      <vt:lpstr>Attributes Of God  Goodness – Severity </vt:lpstr>
      <vt:lpstr>Attributes Of God  Goodness – Severity 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360</cp:revision>
  <cp:lastPrinted>2023-11-19T13:52:02Z</cp:lastPrinted>
  <dcterms:created xsi:type="dcterms:W3CDTF">1998-07-07T15:18:40Z</dcterms:created>
  <dcterms:modified xsi:type="dcterms:W3CDTF">2023-11-19T14:35:18Z</dcterms:modified>
</cp:coreProperties>
</file>