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5" r:id="rId9"/>
    <p:sldId id="267" r:id="rId10"/>
    <p:sldId id="266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144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1505C2-070F-46C7-98BC-2E7CEDEF6800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9142A7-ABF4-4ADF-AE73-EDCD7C781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40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3" name="Freeform 12"/>
          <p:cNvSpPr/>
          <p:nvPr/>
        </p:nvSpPr>
        <p:spPr>
          <a:xfrm>
            <a:off x="-8467" y="-16933"/>
            <a:ext cx="8754534" cy="6451600"/>
          </a:xfrm>
          <a:custGeom>
            <a:avLst/>
            <a:gdLst/>
            <a:ahLst/>
            <a:cxnLst/>
            <a:rect l="l" t="t" r="r" b="b"/>
            <a:pathLst>
              <a:path w="8754534" h="6451600">
                <a:moveTo>
                  <a:pt x="8373534" y="0"/>
                </a:moveTo>
                <a:lnTo>
                  <a:pt x="8754534" y="5994400"/>
                </a:lnTo>
                <a:lnTo>
                  <a:pt x="0" y="6451600"/>
                </a:lnTo>
                <a:lnTo>
                  <a:pt x="0" y="0"/>
                </a:lnTo>
                <a:lnTo>
                  <a:pt x="8373534" y="0"/>
                </a:lnTo>
                <a:close/>
              </a:path>
            </a:pathLst>
          </a:cu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22"/>
          <p:cNvSpPr/>
          <p:nvPr/>
        </p:nvSpPr>
        <p:spPr>
          <a:xfrm>
            <a:off x="-10379" y="4445000"/>
            <a:ext cx="8464695" cy="1715811"/>
          </a:xfrm>
          <a:custGeom>
            <a:avLst/>
            <a:gdLst/>
            <a:ahLst/>
            <a:cxnLst/>
            <a:rect l="l" t="t" r="r" b="b"/>
            <a:pathLst>
              <a:path w="8428428" h="1878553">
                <a:moveTo>
                  <a:pt x="0" y="438229"/>
                </a:moveTo>
                <a:lnTo>
                  <a:pt x="8343246" y="0"/>
                </a:lnTo>
                <a:lnTo>
                  <a:pt x="8428428" y="1424838"/>
                </a:lnTo>
                <a:lnTo>
                  <a:pt x="7515" y="1878553"/>
                </a:lnTo>
                <a:lnTo>
                  <a:pt x="0" y="43822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Freeform 28"/>
          <p:cNvSpPr/>
          <p:nvPr/>
        </p:nvSpPr>
        <p:spPr>
          <a:xfrm>
            <a:off x="-2864" y="0"/>
            <a:ext cx="5811235" cy="321615"/>
          </a:xfrm>
          <a:custGeom>
            <a:avLst/>
            <a:gdLst/>
            <a:ahLst/>
            <a:cxnLst/>
            <a:rect l="l" t="t" r="r" b="b"/>
            <a:pathLst>
              <a:path w="5811235" h="321615">
                <a:moveTo>
                  <a:pt x="0" y="0"/>
                </a:moveTo>
                <a:lnTo>
                  <a:pt x="5811235" y="0"/>
                </a:lnTo>
                <a:lnTo>
                  <a:pt x="1" y="321615"/>
                </a:lnTo>
                <a:cubicBezTo>
                  <a:pt x="1" y="214410"/>
                  <a:pt x="0" y="107205"/>
                  <a:pt x="0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Freeform 29"/>
          <p:cNvSpPr/>
          <p:nvPr/>
        </p:nvSpPr>
        <p:spPr>
          <a:xfrm rot="21420000">
            <a:off x="-170768" y="213023"/>
            <a:ext cx="8480534" cy="5746008"/>
          </a:xfrm>
          <a:custGeom>
            <a:avLst/>
            <a:gdLst/>
            <a:ahLst/>
            <a:cxnLst/>
            <a:rect l="l" t="t" r="r" b="b"/>
            <a:pathLst>
              <a:path w="11307378" h="5746008">
                <a:moveTo>
                  <a:pt x="11270997" y="0"/>
                </a:moveTo>
                <a:lnTo>
                  <a:pt x="11307378" y="5746008"/>
                </a:lnTo>
                <a:lnTo>
                  <a:pt x="1" y="574313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51416" y="668338"/>
            <a:ext cx="7533524" cy="2766528"/>
          </a:xfrm>
        </p:spPr>
        <p:txBody>
          <a:bodyPr anchor="t">
            <a:normAutofit/>
          </a:bodyPr>
          <a:lstStyle>
            <a:lvl1pPr algn="ctr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54462" y="3446830"/>
            <a:ext cx="7512060" cy="550333"/>
          </a:xfrm>
        </p:spPr>
        <p:txBody>
          <a:bodyPr anchor="t">
            <a:noAutofit/>
          </a:bodyPr>
          <a:lstStyle>
            <a:lvl1pPr marL="0" indent="0" algn="ctr">
              <a:buNone/>
              <a:defRPr sz="36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3669071" y="4714242"/>
            <a:ext cx="4607740" cy="942356"/>
          </a:xfrm>
        </p:spPr>
        <p:txBody>
          <a:bodyPr/>
          <a:lstStyle>
            <a:lvl1pPr algn="ctr">
              <a:defRPr sz="4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F51F7F2-DBFD-4B43-B365-304D51A3D324}" type="datetime1">
              <a:rPr lang="en-US" smtClean="0"/>
              <a:t>9/4/2023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12134" y="4954635"/>
            <a:ext cx="2987069" cy="918361"/>
          </a:xfrm>
        </p:spPr>
        <p:txBody>
          <a:bodyPr vert="horz" lIns="91440" tIns="45720" rIns="91440" bIns="45720" rtlCol="0" anchor="ctr"/>
          <a:lstStyle>
            <a:lvl1pPr algn="r">
              <a:defRPr lang="en-US" sz="42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7401518" y="3819948"/>
            <a:ext cx="680390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  <p:sp>
        <p:nvSpPr>
          <p:cNvPr id="33" name="5-Point Star 32"/>
          <p:cNvSpPr/>
          <p:nvPr/>
        </p:nvSpPr>
        <p:spPr>
          <a:xfrm rot="21420000">
            <a:off x="3121951" y="5057183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17485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249380"/>
            <a:ext cx="7797662" cy="84089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1246909"/>
            <a:ext cx="7796030" cy="5361708"/>
          </a:xfrm>
        </p:spPr>
        <p:txBody>
          <a:bodyPr anchor="t"/>
          <a:lstStyle>
            <a:lvl1pPr>
              <a:buNone/>
              <a:defRPr sz="3600"/>
            </a:lvl1pPr>
            <a:lvl2pPr marL="457200" indent="-457200">
              <a:buSzPct val="100000"/>
              <a:buFont typeface="Wingdings" panose="05000000000000000000" pitchFamily="2" charset="2"/>
              <a:buChar char="v"/>
              <a:defRPr sz="3200" b="0" cap="none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62013" indent="-404813">
              <a:buSzPct val="100000"/>
              <a:buFont typeface="Wingdings" panose="05000000000000000000" pitchFamily="2" charset="2"/>
              <a:buChar char="Ø"/>
              <a:defRPr sz="2800" cap="none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57300" indent="-395288">
              <a:buSzPct val="100000"/>
              <a:buFont typeface="Courier New" panose="02070309020205020404" pitchFamily="49" charset="0"/>
              <a:buChar char="o"/>
              <a:defRPr sz="2400" cap="none" baseline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47813" indent="-228600">
              <a:buSzPct val="100000"/>
              <a:defRPr sz="2400" cap="none" baseline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473562" y="5975046"/>
            <a:ext cx="2838450" cy="498470"/>
          </a:xfrm>
        </p:spPr>
        <p:txBody>
          <a:bodyPr/>
          <a:lstStyle>
            <a:lvl1pPr>
              <a:defRPr sz="2000" b="0"/>
            </a:lvl1pPr>
          </a:lstStyle>
          <a:p>
            <a:fld id="{7DF2746E-9BAD-4B54-BA32-3A3AE358EBC7}" type="datetime1">
              <a:rPr lang="en-US" smtClean="0"/>
              <a:pPr/>
              <a:t>9/4/2023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33998" y="5975046"/>
            <a:ext cx="3257548" cy="498470"/>
          </a:xfrm>
        </p:spPr>
        <p:txBody>
          <a:bodyPr/>
          <a:lstStyle>
            <a:lvl1pPr>
              <a:defRPr sz="2000" b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4156" y="5975046"/>
            <a:ext cx="680390" cy="498470"/>
          </a:xfrm>
        </p:spPr>
        <p:txBody>
          <a:bodyPr/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fld id="{B5B45C68-1F9F-435D-B374-2A667401596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8A26487-0682-496F-ADC1-FFB7A43E606E}"/>
              </a:ext>
            </a:extLst>
          </p:cNvPr>
          <p:cNvCxnSpPr/>
          <p:nvPr userDrawn="1"/>
        </p:nvCxnSpPr>
        <p:spPr>
          <a:xfrm>
            <a:off x="311727" y="1163013"/>
            <a:ext cx="8343900" cy="0"/>
          </a:xfrm>
          <a:prstGeom prst="line">
            <a:avLst/>
          </a:prstGeom>
          <a:ln w="1270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1055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742267"/>
            <a:ext cx="7796030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11D95-AEDC-4B6F-9822-CE0D79224F29}" type="datetime1">
              <a:rPr lang="en-US" smtClean="0"/>
              <a:t>9/4/2023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68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C0DC-ED00-4267-9D83-4265629BFB4D}" type="datetime1">
              <a:rPr lang="en-US" smtClean="0"/>
              <a:t>9/4/2023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3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6030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569" y="2063396"/>
            <a:ext cx="3591317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4352" y="2861733"/>
            <a:ext cx="3816534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340" y="2063396"/>
            <a:ext cx="359667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495477" y="2861733"/>
            <a:ext cx="3816535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EC1A3-4CFF-4D1D-A420-7AD7F47954E8}" type="datetime1">
              <a:rPr lang="en-US" smtClean="0"/>
              <a:t>9/4/2023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663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12B0B-FB7F-405A-B17B-E88CCBAE9BA0}" type="datetime1">
              <a:rPr lang="en-US" smtClean="0"/>
              <a:t>9/4/2023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804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47668-C1C0-40D3-96A1-709AE68681A0}" type="datetime1">
              <a:rPr lang="en-US" smtClean="0"/>
              <a:t>9/4/2023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866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685800"/>
            <a:ext cx="3095145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600" y="685801"/>
            <a:ext cx="4525781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2" y="2709053"/>
            <a:ext cx="3095146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615AA-B2E9-4088-89C1-440BE2B4F70B}" type="datetime1">
              <a:rPr lang="en-US" smtClean="0"/>
              <a:t>9/4/2023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846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77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106333"/>
            <a:ext cx="7796047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07480-A38C-485D-8387-2AC1A7978586}" type="datetime1">
              <a:rPr lang="en-US" smtClean="0"/>
              <a:t>9/4/2023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198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723855"/>
            <a:ext cx="7796030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247468"/>
            <a:ext cx="7796030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16D2B-82E1-4412-93AF-BC7D8611335F}" type="datetime1">
              <a:rPr lang="en-US" smtClean="0"/>
              <a:t>9/4/2023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432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9048" y="0"/>
            <a:ext cx="9004013" cy="7663543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2063396"/>
            <a:ext cx="7797662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73562" y="5757334"/>
            <a:ext cx="283845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8705BDB-57B6-44A8-8D0A-EFA8136C7C02}" type="datetime1">
              <a:rPr lang="en-US" smtClean="0"/>
              <a:t>9/4/2023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757334"/>
            <a:ext cx="412478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5341" y="5757334"/>
            <a:ext cx="68039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226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3" r:id="rId9"/>
    <p:sldLayoutId id="2147483685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4170F-60D0-47D3-9097-4B97E4762D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20000">
            <a:off x="451416" y="668338"/>
            <a:ext cx="7533524" cy="2766528"/>
          </a:xfrm>
        </p:spPr>
        <p:txBody>
          <a:bodyPr/>
          <a:lstStyle/>
          <a:p>
            <a:r>
              <a:rPr lang="en-US" dirty="0"/>
              <a:t>Firm Foundations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F9974B-CE95-4DE7-9EA6-D015C33E2E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21420000">
            <a:off x="554462" y="3446830"/>
            <a:ext cx="7512060" cy="550333"/>
          </a:xfrm>
        </p:spPr>
        <p:txBody>
          <a:bodyPr/>
          <a:lstStyle/>
          <a:p>
            <a:r>
              <a:rPr lang="en-US" dirty="0"/>
              <a:t>Ps 11:1-7</a:t>
            </a:r>
          </a:p>
        </p:txBody>
      </p:sp>
    </p:spTree>
    <p:extLst>
      <p:ext uri="{BB962C8B-B14F-4D97-AF65-F5344CB8AC3E}">
        <p14:creationId xmlns:p14="http://schemas.microsoft.com/office/powerpoint/2010/main" val="1652218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1105B1-02EA-40A7-9C3B-6F686C76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249380"/>
            <a:ext cx="7797662" cy="840896"/>
          </a:xfrm>
        </p:spPr>
        <p:txBody>
          <a:bodyPr/>
          <a:lstStyle/>
          <a:p>
            <a:r>
              <a:rPr lang="en-US" dirty="0"/>
              <a:t>The Psalm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6C75E5-E271-4828-AE9B-48B300DE42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246909"/>
            <a:ext cx="7796030" cy="5361708"/>
          </a:xfrm>
        </p:spPr>
        <p:txBody>
          <a:bodyPr>
            <a:normAutofit/>
          </a:bodyPr>
          <a:lstStyle/>
          <a:p>
            <a:r>
              <a:rPr lang="en-US" dirty="0"/>
              <a:t>Vs. 1, David Trust in God and will not Flee </a:t>
            </a:r>
          </a:p>
          <a:p>
            <a:r>
              <a:rPr lang="en-US" dirty="0"/>
              <a:t>Vs. 2, The Enemy is in Battle Position </a:t>
            </a:r>
          </a:p>
          <a:p>
            <a:r>
              <a:rPr lang="en-US" dirty="0"/>
              <a:t>Vs. 3, The Question</a:t>
            </a:r>
          </a:p>
          <a:p>
            <a:pPr lvl="1"/>
            <a:r>
              <a:rPr lang="en-US" dirty="0"/>
              <a:t>If the foundations be destroyed – what can the righteous do?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55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1105B1-02EA-40A7-9C3B-6F686C76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249380"/>
            <a:ext cx="7797662" cy="840896"/>
          </a:xfrm>
        </p:spPr>
        <p:txBody>
          <a:bodyPr/>
          <a:lstStyle/>
          <a:p>
            <a:r>
              <a:rPr lang="en-US" dirty="0"/>
              <a:t>David’s Foundations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6C75E5-E271-4828-AE9B-48B300DE42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246909"/>
            <a:ext cx="7796030" cy="5361708"/>
          </a:xfrm>
        </p:spPr>
        <p:txBody>
          <a:bodyPr>
            <a:normAutofit/>
          </a:bodyPr>
          <a:lstStyle/>
          <a:p>
            <a:r>
              <a:rPr lang="en-US" dirty="0"/>
              <a:t>Vs. 4, God Reigns From Heaven</a:t>
            </a:r>
          </a:p>
          <a:p>
            <a:pPr lvl="1"/>
            <a:r>
              <a:rPr lang="en-US" dirty="0"/>
              <a:t>God Is Not On The Earth</a:t>
            </a:r>
          </a:p>
          <a:p>
            <a:pPr lvl="1"/>
            <a:r>
              <a:rPr lang="en-US" dirty="0"/>
              <a:t>God Is Not Of The World</a:t>
            </a:r>
          </a:p>
          <a:p>
            <a:pPr lvl="2"/>
            <a:r>
              <a:rPr lang="en-US" dirty="0"/>
              <a:t>Independent</a:t>
            </a:r>
          </a:p>
          <a:p>
            <a:pPr lvl="2"/>
            <a:r>
              <a:rPr lang="en-US" dirty="0"/>
              <a:t>Self Sustained</a:t>
            </a:r>
          </a:p>
          <a:p>
            <a:pPr lvl="2"/>
            <a:r>
              <a:rPr lang="en-US" dirty="0"/>
              <a:t>Omniscience </a:t>
            </a:r>
          </a:p>
          <a:p>
            <a:pPr lvl="3"/>
            <a:r>
              <a:rPr lang="en-US" dirty="0"/>
              <a:t>Nothing Slips By God</a:t>
            </a:r>
          </a:p>
          <a:p>
            <a:pPr lvl="2"/>
            <a:r>
              <a:rPr lang="en-US" dirty="0"/>
              <a:t>Omnipotent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159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1105B1-02EA-40A7-9C3B-6F686C76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249380"/>
            <a:ext cx="7797662" cy="840896"/>
          </a:xfrm>
        </p:spPr>
        <p:txBody>
          <a:bodyPr/>
          <a:lstStyle/>
          <a:p>
            <a:r>
              <a:rPr lang="en-US" dirty="0"/>
              <a:t>David’s Foundations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6C75E5-E271-4828-AE9B-48B300DE42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246909"/>
            <a:ext cx="7796030" cy="536170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Vs. 5b-6, God Judges the Wicked</a:t>
            </a:r>
          </a:p>
          <a:p>
            <a:pPr lvl="1"/>
            <a:r>
              <a:rPr lang="en-US" dirty="0"/>
              <a:t>Context: Enemies of God and David</a:t>
            </a:r>
          </a:p>
          <a:p>
            <a:pPr lvl="1"/>
            <a:r>
              <a:rPr lang="en-US" dirty="0"/>
              <a:t>God Hates</a:t>
            </a:r>
          </a:p>
          <a:p>
            <a:pPr lvl="2"/>
            <a:r>
              <a:rPr lang="en-US" dirty="0"/>
              <a:t>The Wicked</a:t>
            </a:r>
          </a:p>
          <a:p>
            <a:pPr lvl="2"/>
            <a:r>
              <a:rPr lang="en-US" dirty="0"/>
              <a:t>The One That Loves Violence </a:t>
            </a:r>
          </a:p>
          <a:p>
            <a:pPr lvl="1"/>
            <a:r>
              <a:rPr lang="en-US" dirty="0"/>
              <a:t>God’s Judgment</a:t>
            </a:r>
          </a:p>
          <a:p>
            <a:pPr lvl="2"/>
            <a:r>
              <a:rPr lang="en-US" dirty="0"/>
              <a:t>Rain Snares</a:t>
            </a:r>
          </a:p>
          <a:p>
            <a:pPr lvl="2"/>
            <a:r>
              <a:rPr lang="en-US" dirty="0"/>
              <a:t>Fire And Brimstone</a:t>
            </a:r>
          </a:p>
          <a:p>
            <a:pPr lvl="2"/>
            <a:r>
              <a:rPr lang="en-US" dirty="0"/>
              <a:t>A Tornado/Hurricane </a:t>
            </a:r>
          </a:p>
          <a:p>
            <a:pPr lvl="2"/>
            <a:r>
              <a:rPr lang="en-US" dirty="0"/>
              <a:t>There Is No Escape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721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1105B1-02EA-40A7-9C3B-6F686C76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249380"/>
            <a:ext cx="7797662" cy="840896"/>
          </a:xfrm>
        </p:spPr>
        <p:txBody>
          <a:bodyPr/>
          <a:lstStyle/>
          <a:p>
            <a:r>
              <a:rPr lang="en-US" dirty="0"/>
              <a:t>David’s Foundations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6C75E5-E271-4828-AE9B-48B300DE42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246909"/>
            <a:ext cx="7796030" cy="5361708"/>
          </a:xfrm>
        </p:spPr>
        <p:txBody>
          <a:bodyPr>
            <a:normAutofit/>
          </a:bodyPr>
          <a:lstStyle/>
          <a:p>
            <a:r>
              <a:rPr lang="en-US" dirty="0"/>
              <a:t>Vs. 7, God Blesses the Righteous</a:t>
            </a:r>
          </a:p>
          <a:p>
            <a:pPr lvl="1"/>
            <a:r>
              <a:rPr lang="en-US" dirty="0"/>
              <a:t>Context: Allied With God</a:t>
            </a:r>
          </a:p>
          <a:p>
            <a:pPr lvl="1"/>
            <a:r>
              <a:rPr lang="en-US" dirty="0"/>
              <a:t>God Is Righteous</a:t>
            </a:r>
          </a:p>
          <a:p>
            <a:pPr lvl="1"/>
            <a:r>
              <a:rPr lang="en-US" dirty="0"/>
              <a:t>God Loves </a:t>
            </a:r>
          </a:p>
          <a:p>
            <a:pPr lvl="2"/>
            <a:r>
              <a:rPr lang="en-US" dirty="0"/>
              <a:t>Righteousness </a:t>
            </a:r>
          </a:p>
          <a:p>
            <a:pPr lvl="2"/>
            <a:r>
              <a:rPr lang="en-US" dirty="0"/>
              <a:t>The Righteous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348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1105B1-02EA-40A7-9C3B-6F686C76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249380"/>
            <a:ext cx="7797662" cy="840896"/>
          </a:xfrm>
        </p:spPr>
        <p:txBody>
          <a:bodyPr/>
          <a:lstStyle/>
          <a:p>
            <a:r>
              <a:rPr lang="en-US" dirty="0"/>
              <a:t>David’s Foundations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6C75E5-E271-4828-AE9B-48B300DE42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246909"/>
            <a:ext cx="7796030" cy="5361708"/>
          </a:xfrm>
        </p:spPr>
        <p:txBody>
          <a:bodyPr>
            <a:normAutofit/>
          </a:bodyPr>
          <a:lstStyle/>
          <a:p>
            <a:r>
              <a:rPr lang="en-US" dirty="0"/>
              <a:t>Vs. 5a, 7, God Blesses the Righteous</a:t>
            </a:r>
          </a:p>
          <a:p>
            <a:pPr lvl="1"/>
            <a:r>
              <a:rPr lang="en-US" dirty="0"/>
              <a:t>David Is Righteous</a:t>
            </a:r>
          </a:p>
          <a:p>
            <a:pPr lvl="2"/>
            <a:r>
              <a:rPr lang="en-US" dirty="0"/>
              <a:t>Faithful – Not Boastful</a:t>
            </a:r>
          </a:p>
          <a:p>
            <a:pPr lvl="2"/>
            <a:r>
              <a:rPr lang="en-US" dirty="0"/>
              <a:t>Evidenced And Experienced – Not Blind</a:t>
            </a:r>
          </a:p>
          <a:p>
            <a:pPr lvl="2"/>
            <a:r>
              <a:rPr lang="en-US" dirty="0"/>
              <a:t>Justified – Not Sinless</a:t>
            </a:r>
          </a:p>
          <a:p>
            <a:pPr lvl="2"/>
            <a:r>
              <a:rPr lang="en-US" dirty="0"/>
              <a:t>Tried – Not Consumed</a:t>
            </a:r>
          </a:p>
          <a:p>
            <a:pPr lvl="1"/>
            <a:r>
              <a:rPr lang="en-US" dirty="0"/>
              <a:t>Vs. 1, Why Should I Flee</a:t>
            </a:r>
          </a:p>
        </p:txBody>
      </p:sp>
    </p:spTree>
    <p:extLst>
      <p:ext uri="{BB962C8B-B14F-4D97-AF65-F5344CB8AC3E}">
        <p14:creationId xmlns:p14="http://schemas.microsoft.com/office/powerpoint/2010/main" val="2389546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1105B1-02EA-40A7-9C3B-6F686C76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249380"/>
            <a:ext cx="7797662" cy="840896"/>
          </a:xfrm>
        </p:spPr>
        <p:txBody>
          <a:bodyPr/>
          <a:lstStyle/>
          <a:p>
            <a:r>
              <a:rPr lang="en-US" dirty="0"/>
              <a:t>David’s Foundation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6C75E5-E271-4828-AE9B-48B300DE42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246909"/>
            <a:ext cx="7796030" cy="5361708"/>
          </a:xfrm>
        </p:spPr>
        <p:txBody>
          <a:bodyPr>
            <a:normAutofit/>
          </a:bodyPr>
          <a:lstStyle/>
          <a:p>
            <a:r>
              <a:rPr lang="en-US" dirty="0"/>
              <a:t>Summary</a:t>
            </a:r>
          </a:p>
          <a:p>
            <a:pPr lvl="1"/>
            <a:r>
              <a:rPr lang="en-US" dirty="0"/>
              <a:t>David Put His Trust In God</a:t>
            </a:r>
          </a:p>
          <a:p>
            <a:pPr lvl="2"/>
            <a:r>
              <a:rPr lang="en-US" dirty="0"/>
              <a:t>Psalms Express His Faith</a:t>
            </a:r>
          </a:p>
          <a:p>
            <a:pPr lvl="3"/>
            <a:r>
              <a:rPr lang="en-US" dirty="0"/>
              <a:t>Ps 23, The Lord Is My Shepherd</a:t>
            </a:r>
          </a:p>
          <a:p>
            <a:pPr lvl="3"/>
            <a:r>
              <a:rPr lang="en-US" dirty="0"/>
              <a:t>Ps 18, The Lord Is My Rock, Fortress, …</a:t>
            </a:r>
          </a:p>
          <a:p>
            <a:pPr lvl="2"/>
            <a:r>
              <a:rPr lang="en-US" dirty="0"/>
              <a:t>God’s Nature </a:t>
            </a:r>
          </a:p>
          <a:p>
            <a:pPr lvl="3"/>
            <a:r>
              <a:rPr lang="en-US" dirty="0"/>
              <a:t>Reigns From Heaven</a:t>
            </a:r>
          </a:p>
          <a:p>
            <a:pPr lvl="3"/>
            <a:r>
              <a:rPr lang="en-US" dirty="0"/>
              <a:t>Condemns The Wicked</a:t>
            </a:r>
          </a:p>
          <a:p>
            <a:pPr lvl="3"/>
            <a:r>
              <a:rPr lang="en-US" dirty="0"/>
              <a:t>Blesses The Righteous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198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1105B1-02EA-40A7-9C3B-6F686C76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249380"/>
            <a:ext cx="7797662" cy="840896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6C75E5-E271-4828-AE9B-48B300DE42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246909"/>
            <a:ext cx="7796030" cy="5361708"/>
          </a:xfrm>
        </p:spPr>
        <p:txBody>
          <a:bodyPr>
            <a:normAutofit/>
          </a:bodyPr>
          <a:lstStyle/>
          <a:p>
            <a:r>
              <a:rPr lang="en-US" dirty="0"/>
              <a:t>Foundations Will Fail</a:t>
            </a:r>
          </a:p>
          <a:p>
            <a:pPr lvl="1"/>
            <a:r>
              <a:rPr lang="en-US" dirty="0"/>
              <a:t>Health</a:t>
            </a:r>
          </a:p>
          <a:p>
            <a:pPr lvl="1"/>
            <a:r>
              <a:rPr lang="en-US" dirty="0"/>
              <a:t>Financial </a:t>
            </a:r>
          </a:p>
          <a:p>
            <a:pPr lvl="1"/>
            <a:r>
              <a:rPr lang="en-US" dirty="0"/>
              <a:t>Ruling Governments </a:t>
            </a:r>
          </a:p>
          <a:p>
            <a:pPr lvl="1"/>
            <a:r>
              <a:rPr lang="en-US" dirty="0"/>
              <a:t>Family</a:t>
            </a:r>
          </a:p>
          <a:p>
            <a:pPr lvl="1"/>
            <a:r>
              <a:rPr lang="en-US" dirty="0"/>
              <a:t>We Are Mortal</a:t>
            </a:r>
          </a:p>
          <a:p>
            <a:pPr lvl="1"/>
            <a:r>
              <a:rPr lang="en-US" dirty="0"/>
              <a:t>Everything We See And Experience Is Temporary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765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1105B1-02EA-40A7-9C3B-6F686C76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249380"/>
            <a:ext cx="7797662" cy="840896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6C75E5-E271-4828-AE9B-48B300DE42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246909"/>
            <a:ext cx="7796030" cy="5361708"/>
          </a:xfrm>
        </p:spPr>
        <p:txBody>
          <a:bodyPr>
            <a:normAutofit/>
          </a:bodyPr>
          <a:lstStyle/>
          <a:p>
            <a:r>
              <a:rPr lang="en-US" dirty="0"/>
              <a:t>Trust God</a:t>
            </a:r>
          </a:p>
          <a:p>
            <a:pPr lvl="1"/>
            <a:r>
              <a:rPr lang="en-US" dirty="0"/>
              <a:t>God Loves The Righteous</a:t>
            </a:r>
          </a:p>
          <a:p>
            <a:pPr lvl="2"/>
            <a:r>
              <a:rPr lang="en-US" dirty="0"/>
              <a:t>Faithful – Not Boastful</a:t>
            </a:r>
          </a:p>
          <a:p>
            <a:pPr lvl="2"/>
            <a:r>
              <a:rPr lang="en-US" dirty="0"/>
              <a:t>Evidenced And Experienced – Not Blind</a:t>
            </a:r>
          </a:p>
          <a:p>
            <a:pPr lvl="2"/>
            <a:r>
              <a:rPr lang="en-US" dirty="0"/>
              <a:t>Justified – Not Sinless </a:t>
            </a:r>
          </a:p>
          <a:p>
            <a:pPr lvl="2"/>
            <a:r>
              <a:rPr lang="en-US" dirty="0"/>
              <a:t>Tried – Not Consumed</a:t>
            </a:r>
          </a:p>
          <a:p>
            <a:pPr lvl="1"/>
            <a:r>
              <a:rPr lang="en-US" dirty="0"/>
              <a:t>God Is An Ally To The Righteous </a:t>
            </a:r>
          </a:p>
        </p:txBody>
      </p:sp>
    </p:spTree>
    <p:extLst>
      <p:ext uri="{BB962C8B-B14F-4D97-AF65-F5344CB8AC3E}">
        <p14:creationId xmlns:p14="http://schemas.microsoft.com/office/powerpoint/2010/main" val="3124660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1105B1-02EA-40A7-9C3B-6F686C76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249380"/>
            <a:ext cx="7797662" cy="840896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6C75E5-E271-4828-AE9B-48B300DE42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246909"/>
            <a:ext cx="7796030" cy="5361708"/>
          </a:xfrm>
        </p:spPr>
        <p:txBody>
          <a:bodyPr>
            <a:normAutofit/>
          </a:bodyPr>
          <a:lstStyle/>
          <a:p>
            <a:r>
              <a:rPr lang="en-US" dirty="0"/>
              <a:t>Be FAITHFUL To God</a:t>
            </a:r>
          </a:p>
          <a:p>
            <a:pPr lvl="1"/>
            <a:r>
              <a:rPr lang="en-US" dirty="0"/>
              <a:t>God Leaves The Choice Up To Us</a:t>
            </a:r>
          </a:p>
          <a:p>
            <a:pPr lvl="2"/>
            <a:r>
              <a:rPr lang="en-US" dirty="0"/>
              <a:t>The Way Is Preapared</a:t>
            </a:r>
          </a:p>
          <a:p>
            <a:pPr lvl="3"/>
            <a:r>
              <a:rPr lang="en-US" dirty="0"/>
              <a:t>Redemption</a:t>
            </a:r>
          </a:p>
          <a:p>
            <a:pPr lvl="3"/>
            <a:r>
              <a:rPr lang="en-US" dirty="0"/>
              <a:t>Reconciliation</a:t>
            </a:r>
          </a:p>
          <a:p>
            <a:pPr lvl="1"/>
            <a:r>
              <a:rPr lang="en-US" dirty="0"/>
              <a:t>God Designed Us For A purpose</a:t>
            </a:r>
          </a:p>
          <a:p>
            <a:pPr lvl="2"/>
            <a:r>
              <a:rPr lang="en-US" dirty="0"/>
              <a:t>Virtuous Living According To His Judgment</a:t>
            </a:r>
          </a:p>
          <a:p>
            <a:pPr lvl="2"/>
            <a:r>
              <a:rPr lang="en-US" dirty="0"/>
              <a:t>Life Lived At Its Best</a:t>
            </a:r>
          </a:p>
        </p:txBody>
      </p:sp>
    </p:spTree>
    <p:extLst>
      <p:ext uri="{BB962C8B-B14F-4D97-AF65-F5344CB8AC3E}">
        <p14:creationId xmlns:p14="http://schemas.microsoft.com/office/powerpoint/2010/main" val="3766950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1105B1-02EA-40A7-9C3B-6F686C76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249380"/>
            <a:ext cx="7797662" cy="840896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6C75E5-E271-4828-AE9B-48B300DE42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246909"/>
            <a:ext cx="7796030" cy="5361708"/>
          </a:xfrm>
        </p:spPr>
        <p:txBody>
          <a:bodyPr>
            <a:normAutofit/>
          </a:bodyPr>
          <a:lstStyle/>
          <a:p>
            <a:r>
              <a:rPr lang="en-US" dirty="0"/>
              <a:t>Trust God</a:t>
            </a:r>
          </a:p>
          <a:p>
            <a:pPr lvl="1"/>
            <a:r>
              <a:rPr lang="en-US" dirty="0"/>
              <a:t>Why Should I Flee?</a:t>
            </a:r>
          </a:p>
          <a:p>
            <a:pPr lvl="1"/>
            <a:r>
              <a:rPr lang="en-US" dirty="0"/>
              <a:t>We Will Overcome</a:t>
            </a:r>
          </a:p>
        </p:txBody>
      </p:sp>
    </p:spTree>
    <p:extLst>
      <p:ext uri="{BB962C8B-B14F-4D97-AF65-F5344CB8AC3E}">
        <p14:creationId xmlns:p14="http://schemas.microsoft.com/office/powerpoint/2010/main" val="6565646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120</TotalTime>
  <Words>323</Words>
  <Application>Microsoft Office PowerPoint</Application>
  <PresentationFormat>On-screen Show (4:3)</PresentationFormat>
  <Paragraphs>81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Courier New</vt:lpstr>
      <vt:lpstr>Impact</vt:lpstr>
      <vt:lpstr>Wingdings</vt:lpstr>
      <vt:lpstr>Main Event</vt:lpstr>
      <vt:lpstr>Firm Foundations</vt:lpstr>
      <vt:lpstr>The Psalm</vt:lpstr>
      <vt:lpstr>David’s Foundations</vt:lpstr>
      <vt:lpstr>David’s Foundations</vt:lpstr>
      <vt:lpstr>David’s Foundations</vt:lpstr>
      <vt:lpstr>David’s Foundations</vt:lpstr>
      <vt:lpstr>David’s Foundation</vt:lpstr>
      <vt:lpstr>Lessons</vt:lpstr>
      <vt:lpstr>Lessons</vt:lpstr>
      <vt:lpstr>Lessons</vt:lpstr>
      <vt:lpstr>Lessons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When Foundations Fail</dc:title>
  <dc:creator>Ross Ward</dc:creator>
  <cp:lastModifiedBy>Ross Ward</cp:lastModifiedBy>
  <cp:revision>74</cp:revision>
  <dcterms:created xsi:type="dcterms:W3CDTF">2021-01-22T22:10:34Z</dcterms:created>
  <dcterms:modified xsi:type="dcterms:W3CDTF">2023-09-04T10:47:42Z</dcterms:modified>
</cp:coreProperties>
</file>