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340" r:id="rId3"/>
    <p:sldId id="353" r:id="rId4"/>
    <p:sldId id="330" r:id="rId5"/>
    <p:sldId id="341" r:id="rId6"/>
    <p:sldId id="342" r:id="rId7"/>
    <p:sldId id="343" r:id="rId8"/>
    <p:sldId id="344" r:id="rId9"/>
    <p:sldId id="345" r:id="rId10"/>
    <p:sldId id="346" r:id="rId11"/>
    <p:sldId id="334" r:id="rId12"/>
    <p:sldId id="349" r:id="rId13"/>
    <p:sldId id="348" r:id="rId14"/>
    <p:sldId id="336" r:id="rId15"/>
    <p:sldId id="350" r:id="rId16"/>
    <p:sldId id="351" r:id="rId17"/>
    <p:sldId id="352" r:id="rId18"/>
    <p:sldId id="33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A953"/>
    <a:srgbClr val="800000"/>
    <a:srgbClr val="E9DAA3"/>
    <a:srgbClr val="F1E499"/>
    <a:srgbClr val="EEF6BC"/>
    <a:srgbClr val="333399"/>
    <a:srgbClr val="660066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065" autoAdjust="0"/>
  </p:normalViewPr>
  <p:slideViewPr>
    <p:cSldViewPr>
      <p:cViewPr varScale="1">
        <p:scale>
          <a:sx n="57" d="100"/>
          <a:sy n="57" d="100"/>
        </p:scale>
        <p:origin x="169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-1524" y="25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3231D-E7D2-466E-BE31-B256B3D63533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11CFE-4EBF-43A0-94C5-B6105F15D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6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C0A2C8-E96D-43C2-ABCC-6CE67EC803A0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6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397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169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933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20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6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118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7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016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8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709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9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267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10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151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11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978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673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910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188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632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16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0314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17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738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3.jpg">
            <a:extLst>
              <a:ext uri="{FF2B5EF4-FFF2-40B4-BE49-F238E27FC236}">
                <a16:creationId xmlns:a16="http://schemas.microsoft.com/office/drawing/2014/main" id="{390FC1E0-44EE-05C2-BF3F-A2305E808A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rgbClr val="CC99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55" y="10390"/>
            <a:ext cx="9130145" cy="68476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01775"/>
            <a:ext cx="3733800" cy="14700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32004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11" descr="A person jumping in the air&#10;&#10;Description automatically generated with medium confidence">
            <a:extLst>
              <a:ext uri="{FF2B5EF4-FFF2-40B4-BE49-F238E27FC236}">
                <a16:creationId xmlns:a16="http://schemas.microsoft.com/office/drawing/2014/main" id="{6693E4DF-150A-45C1-BA14-61436F2B1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2" r="15294"/>
          <a:stretch/>
        </p:blipFill>
        <p:spPr bwMode="auto">
          <a:xfrm>
            <a:off x="152400" y="0"/>
            <a:ext cx="3048000" cy="684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3048000" cy="2161218"/>
          </a:xfrm>
          <a:noFill/>
        </p:spPr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76200"/>
            <a:ext cx="5715000" cy="67056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8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400"/>
            </a:lvl4pPr>
            <a:lvl5pPr marL="1714500" indent="-342900">
              <a:defRPr sz="2400"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E99C3-1083-42E8-A9B0-D7F4BEA8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71950" y="6532418"/>
            <a:ext cx="16002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2F67C-F03F-4A84-A527-9A3DBA52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43600" y="6553200"/>
            <a:ext cx="3200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5761D-2818-46FA-9812-73F46E551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238009"/>
            <a:ext cx="2133600" cy="476250"/>
          </a:xfrm>
        </p:spPr>
        <p:txBody>
          <a:bodyPr/>
          <a:lstStyle>
            <a:lvl1pPr algn="ctr">
              <a:defRPr sz="32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B5B3364-BCA1-41D5-5629-347BD6872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3276601"/>
            <a:ext cx="2971800" cy="2828058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A40E63-276A-4B2C-9413-2AD3E82F8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976" y="1444256"/>
            <a:ext cx="8610600" cy="54102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800"/>
            </a:lvl4pPr>
            <a:lvl5pPr marL="1714500" indent="-342900"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EFEF11-1152-4628-B147-2E70C71B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8382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CB6AA8-A720-4498-B17C-72A0FEF284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2" y="6553200"/>
            <a:ext cx="15240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AD5013-0581-4DE4-872F-1BE54644C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2600" y="6553200"/>
            <a:ext cx="3581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35403-35D0-41AF-A124-A0B398E6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425" y="6315075"/>
            <a:ext cx="611376" cy="476250"/>
          </a:xfrm>
        </p:spPr>
        <p:txBody>
          <a:bodyPr/>
          <a:lstStyle>
            <a:lvl1pPr algn="ctr">
              <a:defRPr sz="2400" b="1"/>
            </a:lvl1pPr>
          </a:lstStyle>
          <a:p>
            <a:fld id="{D867EC1A-459D-4CB5-A423-76398770B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13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Footlight MT Light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553200"/>
            <a:ext cx="586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Footlight MT Light" pitchFamily="18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67EC1A-459D-4CB5-A423-76398770BCA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9" r:id="rId7"/>
    <p:sldLayoutId id="2147483667" r:id="rId8"/>
    <p:sldLayoutId id="2147483668" r:id="rId9"/>
  </p:sldLayoutIdLst>
  <p:transition>
    <p:dissolve/>
  </p:transition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7256FC-DCC9-7C5D-C658-F0AF5B833F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Mood &amp; Motivation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A36C591-4830-F9AF-CD7D-086ED87CD7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Mt 11:28-30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Mood &amp; Motivation</a:t>
            </a:r>
          </a:p>
          <a:p>
            <a:pPr lvl="1"/>
            <a:r>
              <a:rPr lang="en-US" dirty="0"/>
              <a:t>Depression &amp; Addiction</a:t>
            </a:r>
          </a:p>
          <a:p>
            <a:pPr lvl="1"/>
            <a:r>
              <a:rPr lang="en-US" dirty="0"/>
              <a:t>There Is A Common Denominator</a:t>
            </a:r>
          </a:p>
          <a:p>
            <a:pPr lvl="2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74951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Depression In The Bible</a:t>
            </a:r>
          </a:p>
          <a:p>
            <a:pPr lvl="1"/>
            <a:r>
              <a:rPr lang="en-US" dirty="0"/>
              <a:t>David</a:t>
            </a:r>
          </a:p>
          <a:p>
            <a:pPr lvl="2"/>
            <a:r>
              <a:rPr lang="en-US" dirty="0"/>
              <a:t>1 Sam 30:4, Wept till no power to weep</a:t>
            </a:r>
          </a:p>
          <a:p>
            <a:pPr lvl="2"/>
            <a:r>
              <a:rPr lang="en-US" dirty="0"/>
              <a:t>Ps 42:1-43:5</a:t>
            </a:r>
          </a:p>
          <a:p>
            <a:pPr lvl="3"/>
            <a:r>
              <a:rPr lang="en-US" dirty="0"/>
              <a:t>(a) an expression of trouble, sorrow, despondency (BN)</a:t>
            </a:r>
          </a:p>
          <a:p>
            <a:pPr lvl="3"/>
            <a:r>
              <a:rPr lang="en-US" dirty="0"/>
              <a:t>(b) a solemn appeal of the author to his own soul, asking why he should be cast down, and exhorting himself to put his trust in God. (BN)</a:t>
            </a:r>
          </a:p>
          <a:p>
            <a:pPr lvl="2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Mood &amp; Motivation</a:t>
            </a:r>
          </a:p>
          <a:p>
            <a:r>
              <a:rPr lang="en-US" dirty="0"/>
              <a:t>- </a:t>
            </a:r>
          </a:p>
          <a:p>
            <a:r>
              <a:rPr lang="en-US" dirty="0"/>
              <a:t>Depression</a:t>
            </a:r>
          </a:p>
        </p:txBody>
      </p:sp>
    </p:spTree>
    <p:extLst>
      <p:ext uri="{BB962C8B-B14F-4D97-AF65-F5344CB8AC3E}">
        <p14:creationId xmlns:p14="http://schemas.microsoft.com/office/powerpoint/2010/main" val="349181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Depression In The Bible</a:t>
            </a:r>
          </a:p>
          <a:p>
            <a:pPr lvl="1"/>
            <a:r>
              <a:rPr lang="en-US" dirty="0"/>
              <a:t>King Saul</a:t>
            </a:r>
          </a:p>
          <a:p>
            <a:pPr lvl="2"/>
            <a:r>
              <a:rPr lang="en-US" dirty="0"/>
              <a:t>Saul tries to Kill David, his hero</a:t>
            </a:r>
          </a:p>
          <a:p>
            <a:pPr lvl="2"/>
            <a:r>
              <a:rPr lang="en-US" dirty="0"/>
              <a:t>Saul uses music therapy to treat/cope with his mental state</a:t>
            </a:r>
          </a:p>
          <a:p>
            <a:pPr lvl="2"/>
            <a:r>
              <a:rPr lang="en-US" dirty="0"/>
              <a:t>Bible.ca, the psychotic king who drove himself insane</a:t>
            </a:r>
          </a:p>
          <a:p>
            <a:pPr lvl="1"/>
            <a:r>
              <a:rPr lang="en-US" dirty="0"/>
              <a:t>Solomon</a:t>
            </a:r>
          </a:p>
          <a:p>
            <a:pPr lvl="2"/>
            <a:r>
              <a:rPr lang="en-US" dirty="0"/>
              <a:t>Book of Ecclesiastes </a:t>
            </a:r>
          </a:p>
          <a:p>
            <a:pPr lvl="1"/>
            <a:r>
              <a:rPr lang="en-US" dirty="0"/>
              <a:t>Job</a:t>
            </a:r>
          </a:p>
          <a:p>
            <a:pPr lvl="2"/>
            <a:r>
              <a:rPr lang="en-US" dirty="0"/>
              <a:t>Job 30:16-31, And now my soul is poured out upon me; the days of affliction have taken hold upon me...</a:t>
            </a:r>
          </a:p>
          <a:p>
            <a:pPr lvl="1"/>
            <a:r>
              <a:rPr lang="en-US" dirty="0"/>
              <a:t>Jeremiah</a:t>
            </a:r>
          </a:p>
          <a:p>
            <a:pPr lvl="2"/>
            <a:r>
              <a:rPr lang="en-US" dirty="0"/>
              <a:t>Book of Lamentations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Mood &amp; Motivation</a:t>
            </a:r>
          </a:p>
          <a:p>
            <a:r>
              <a:rPr lang="en-US" dirty="0"/>
              <a:t>- </a:t>
            </a:r>
          </a:p>
          <a:p>
            <a:r>
              <a:rPr lang="en-US" dirty="0"/>
              <a:t>Depression</a:t>
            </a:r>
          </a:p>
        </p:txBody>
      </p:sp>
    </p:spTree>
    <p:extLst>
      <p:ext uri="{BB962C8B-B14F-4D97-AF65-F5344CB8AC3E}">
        <p14:creationId xmlns:p14="http://schemas.microsoft.com/office/powerpoint/2010/main" val="93268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Depression In The Bible</a:t>
            </a:r>
          </a:p>
          <a:p>
            <a:pPr lvl="1"/>
            <a:r>
              <a:rPr lang="en-US" dirty="0"/>
              <a:t>Paul</a:t>
            </a:r>
          </a:p>
          <a:p>
            <a:pPr lvl="2"/>
            <a:r>
              <a:rPr lang="en-US" dirty="0"/>
              <a:t>2 Cor 7:2-8, ... our flesh had no rest, but we were troubled on every side; without were fighting’s, within were fears.6 Nevertheless God, that comforts those that are cast down, comforted us...</a:t>
            </a:r>
          </a:p>
          <a:p>
            <a:pPr lvl="2"/>
            <a:r>
              <a:rPr lang="en-US" dirty="0"/>
              <a:t>Cast Down</a:t>
            </a:r>
          </a:p>
          <a:p>
            <a:pPr lvl="3"/>
            <a:r>
              <a:rPr lang="en-US" dirty="0"/>
              <a:t>Depressed (Strong)</a:t>
            </a:r>
          </a:p>
          <a:p>
            <a:pPr lvl="3"/>
            <a:r>
              <a:rPr lang="en-US" dirty="0"/>
              <a:t>Lowly - Depression Through Circumstances (VWS)</a:t>
            </a:r>
          </a:p>
          <a:p>
            <a:pPr lvl="3"/>
            <a:r>
              <a:rPr lang="en-US" dirty="0"/>
              <a:t>Anxious And Depressed (BN)</a:t>
            </a:r>
          </a:p>
          <a:p>
            <a:pPr lvl="3"/>
            <a:r>
              <a:rPr lang="en-US" dirty="0"/>
              <a:t>Dejected And Dispirited (Zerr)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Mood &amp; Motivation</a:t>
            </a:r>
          </a:p>
          <a:p>
            <a:r>
              <a:rPr lang="en-US" dirty="0"/>
              <a:t>- </a:t>
            </a:r>
          </a:p>
          <a:p>
            <a:r>
              <a:rPr lang="en-US" dirty="0"/>
              <a:t>Depression</a:t>
            </a:r>
          </a:p>
        </p:txBody>
      </p:sp>
    </p:spTree>
    <p:extLst>
      <p:ext uri="{BB962C8B-B14F-4D97-AF65-F5344CB8AC3E}">
        <p14:creationId xmlns:p14="http://schemas.microsoft.com/office/powerpoint/2010/main" val="387477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Depression In The Bible</a:t>
            </a:r>
          </a:p>
          <a:p>
            <a:pPr lvl="1"/>
            <a:r>
              <a:rPr lang="en-US" dirty="0"/>
              <a:t>The Devout Jew</a:t>
            </a:r>
          </a:p>
          <a:p>
            <a:pPr lvl="2"/>
            <a:r>
              <a:rPr lang="en-US" dirty="0"/>
              <a:t>Mt 11:28-30, Come unto me, all ye that labor and are heavy laden, and I will give you rest... my yoke is easy, and my burden is light.</a:t>
            </a:r>
          </a:p>
          <a:p>
            <a:pPr lvl="3"/>
            <a:r>
              <a:rPr lang="en-US" dirty="0"/>
              <a:t>Come Unto Me All Ye That Are Fatigued And Are Overly Burdened</a:t>
            </a:r>
          </a:p>
          <a:p>
            <a:pPr lvl="2"/>
            <a:r>
              <a:rPr lang="en-US" dirty="0"/>
              <a:t>Mt 23:4, they bind heavy burdens and grievous to be borne, and lay them on men's shoulders</a:t>
            </a:r>
          </a:p>
          <a:p>
            <a:pPr lvl="2"/>
            <a:r>
              <a:rPr lang="en-US" dirty="0"/>
              <a:t>Burdened by Malicious Religion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Mood &amp; Motivation</a:t>
            </a:r>
          </a:p>
          <a:p>
            <a:r>
              <a:rPr lang="en-US" dirty="0"/>
              <a:t>- </a:t>
            </a:r>
          </a:p>
          <a:p>
            <a:r>
              <a:rPr lang="en-US" dirty="0"/>
              <a:t>Depression</a:t>
            </a:r>
          </a:p>
        </p:txBody>
      </p:sp>
    </p:spTree>
    <p:extLst>
      <p:ext uri="{BB962C8B-B14F-4D97-AF65-F5344CB8AC3E}">
        <p14:creationId xmlns:p14="http://schemas.microsoft.com/office/powerpoint/2010/main" val="29370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Defining</a:t>
            </a:r>
          </a:p>
          <a:p>
            <a:pPr lvl="1"/>
            <a:r>
              <a:rPr lang="en-US" dirty="0"/>
              <a:t>Minimally </a:t>
            </a:r>
          </a:p>
          <a:p>
            <a:pPr lvl="2"/>
            <a:r>
              <a:rPr lang="en-US" dirty="0"/>
              <a:t>Chronic: Tired, Sleepy, Stress, Bad Days, Lack Of Motivation, Disappointments Struggles </a:t>
            </a:r>
          </a:p>
          <a:p>
            <a:pPr lvl="1"/>
            <a:r>
              <a:rPr lang="en-US" dirty="0"/>
              <a:t>Repeated Dives Into Misery</a:t>
            </a:r>
          </a:p>
          <a:p>
            <a:pPr lvl="2"/>
            <a:r>
              <a:rPr lang="en-US" dirty="0"/>
              <a:t>Despondent, Questioning Or Lacking Self Worth</a:t>
            </a:r>
          </a:p>
          <a:p>
            <a:pPr lvl="1"/>
            <a:r>
              <a:rPr lang="en-US" dirty="0"/>
              <a:t>“Clinically”?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Mood &amp; Motivation</a:t>
            </a:r>
          </a:p>
          <a:p>
            <a:r>
              <a:rPr lang="en-US" dirty="0"/>
              <a:t>- </a:t>
            </a:r>
          </a:p>
          <a:p>
            <a:r>
              <a:rPr lang="en-US" dirty="0"/>
              <a:t>Depression</a:t>
            </a:r>
          </a:p>
        </p:txBody>
      </p:sp>
    </p:spTree>
    <p:extLst>
      <p:ext uri="{BB962C8B-B14F-4D97-AF65-F5344CB8AC3E}">
        <p14:creationId xmlns:p14="http://schemas.microsoft.com/office/powerpoint/2010/main" val="295759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Sources &amp; Causes</a:t>
            </a:r>
          </a:p>
          <a:p>
            <a:pPr lvl="1"/>
            <a:r>
              <a:rPr lang="en-US" dirty="0"/>
              <a:t>Gal 5:19-21, Works Of The Flesh (Carnal Focus)</a:t>
            </a:r>
          </a:p>
          <a:p>
            <a:pPr lvl="2"/>
            <a:r>
              <a:rPr lang="en-US" dirty="0"/>
              <a:t>Vs. 19b-20a, 21b, Intimacy, Idolatry, Revelry</a:t>
            </a:r>
          </a:p>
          <a:p>
            <a:pPr lvl="2"/>
            <a:r>
              <a:rPr lang="en-US" dirty="0"/>
              <a:t>Vs. 20b-21a, Dysfunctional Relationships</a:t>
            </a:r>
          </a:p>
          <a:p>
            <a:pPr lvl="3"/>
            <a:r>
              <a:rPr lang="en-US" dirty="0"/>
              <a:t>Hatred, Rivalry, Jealously, Outbursts Of Anger, Quarrels, Conflicts, Factions</a:t>
            </a:r>
          </a:p>
          <a:p>
            <a:pPr lvl="2"/>
            <a:r>
              <a:rPr lang="en-US" dirty="0"/>
              <a:t>Follow-up In Lesson On Addiction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Mood &amp; Motivation</a:t>
            </a:r>
          </a:p>
          <a:p>
            <a:r>
              <a:rPr lang="en-US" dirty="0"/>
              <a:t>- </a:t>
            </a:r>
          </a:p>
          <a:p>
            <a:r>
              <a:rPr lang="en-US" dirty="0"/>
              <a:t>Depression</a:t>
            </a:r>
          </a:p>
        </p:txBody>
      </p:sp>
    </p:spTree>
    <p:extLst>
      <p:ext uri="{BB962C8B-B14F-4D97-AF65-F5344CB8AC3E}">
        <p14:creationId xmlns:p14="http://schemas.microsoft.com/office/powerpoint/2010/main" val="28782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Sources &amp; Causes</a:t>
            </a:r>
          </a:p>
          <a:p>
            <a:pPr lvl="1"/>
            <a:r>
              <a:rPr lang="en-US" dirty="0"/>
              <a:t>Response To Trials</a:t>
            </a:r>
          </a:p>
          <a:p>
            <a:pPr lvl="2"/>
            <a:r>
              <a:rPr lang="en-US" dirty="0"/>
              <a:t>Anxiety</a:t>
            </a:r>
          </a:p>
          <a:p>
            <a:pPr lvl="3"/>
            <a:r>
              <a:rPr lang="en-US" dirty="0"/>
              <a:t>Phil 4:6-9, Don’t Be Anxious But Prayerful</a:t>
            </a:r>
          </a:p>
          <a:p>
            <a:pPr lvl="3"/>
            <a:r>
              <a:rPr lang="en-US" dirty="0"/>
              <a:t>Mt 6:25-34, Don’t Be Anxious But Trusting</a:t>
            </a:r>
          </a:p>
          <a:p>
            <a:pPr lvl="3"/>
            <a:r>
              <a:rPr lang="en-US" dirty="0"/>
              <a:t>Stewing, Ruminating, Obsessing </a:t>
            </a:r>
          </a:p>
          <a:p>
            <a:pPr lvl="2"/>
            <a:r>
              <a:rPr lang="en-US" dirty="0"/>
              <a:t>Complaining</a:t>
            </a:r>
          </a:p>
          <a:p>
            <a:pPr lvl="3"/>
            <a:r>
              <a:rPr lang="en-US" dirty="0"/>
              <a:t>Phil 2:14-16, Don’t Complain But Shine Light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Mood &amp; Motivation</a:t>
            </a:r>
          </a:p>
          <a:p>
            <a:r>
              <a:rPr lang="en-US" dirty="0"/>
              <a:t>- </a:t>
            </a:r>
          </a:p>
          <a:p>
            <a:r>
              <a:rPr lang="en-US" dirty="0"/>
              <a:t>Depression</a:t>
            </a:r>
          </a:p>
        </p:txBody>
      </p:sp>
    </p:spTree>
    <p:extLst>
      <p:ext uri="{BB962C8B-B14F-4D97-AF65-F5344CB8AC3E}">
        <p14:creationId xmlns:p14="http://schemas.microsoft.com/office/powerpoint/2010/main" val="346316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Sources &amp; Causes</a:t>
            </a:r>
          </a:p>
          <a:p>
            <a:pPr lvl="1"/>
            <a:r>
              <a:rPr lang="en-US" dirty="0"/>
              <a:t>Perspective Of Ourself</a:t>
            </a:r>
          </a:p>
          <a:p>
            <a:pPr lvl="2"/>
            <a:r>
              <a:rPr lang="en-US" dirty="0"/>
              <a:t>Rom 12:3-8, Unique Christian Abilities</a:t>
            </a:r>
          </a:p>
          <a:p>
            <a:pPr lvl="3"/>
            <a:r>
              <a:rPr lang="en-US" dirty="0"/>
              <a:t>Soberly</a:t>
            </a:r>
          </a:p>
          <a:p>
            <a:pPr lvl="3"/>
            <a:r>
              <a:rPr lang="en-US" dirty="0"/>
              <a:t>Excel At Your Ability </a:t>
            </a:r>
          </a:p>
          <a:p>
            <a:pPr lvl="2"/>
            <a:r>
              <a:rPr lang="en-US" dirty="0"/>
              <a:t>Gal 6:2-5, Unique Christian Abilities</a:t>
            </a:r>
          </a:p>
          <a:p>
            <a:pPr lvl="3"/>
            <a:r>
              <a:rPr lang="en-US" dirty="0"/>
              <a:t>Prove Your Work</a:t>
            </a:r>
          </a:p>
          <a:p>
            <a:pPr lvl="4"/>
            <a:r>
              <a:rPr lang="en-US" dirty="0"/>
              <a:t>i.e. Self Evaluation </a:t>
            </a:r>
          </a:p>
          <a:p>
            <a:pPr lvl="3"/>
            <a:r>
              <a:rPr lang="en-US" dirty="0"/>
              <a:t>Rejoice In Self</a:t>
            </a:r>
          </a:p>
          <a:p>
            <a:pPr lvl="4"/>
            <a:r>
              <a:rPr lang="en-US" dirty="0"/>
              <a:t>i.e. No Need For Others Praise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Mood &amp; Motivation</a:t>
            </a:r>
          </a:p>
          <a:p>
            <a:r>
              <a:rPr lang="en-US" dirty="0"/>
              <a:t>- </a:t>
            </a:r>
          </a:p>
          <a:p>
            <a:r>
              <a:rPr lang="en-US" dirty="0"/>
              <a:t>Depression</a:t>
            </a:r>
          </a:p>
        </p:txBody>
      </p:sp>
    </p:spTree>
    <p:extLst>
      <p:ext uri="{BB962C8B-B14F-4D97-AF65-F5344CB8AC3E}">
        <p14:creationId xmlns:p14="http://schemas.microsoft.com/office/powerpoint/2010/main" val="43043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4585F4D-BF60-96B3-98EF-8ED5A04C6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Depression In The Bible</a:t>
            </a:r>
          </a:p>
          <a:p>
            <a:pPr lvl="1"/>
            <a:r>
              <a:rPr lang="en-US" dirty="0"/>
              <a:t>David</a:t>
            </a:r>
          </a:p>
          <a:p>
            <a:pPr lvl="1"/>
            <a:r>
              <a:rPr lang="en-US" dirty="0"/>
              <a:t>King Saul</a:t>
            </a:r>
          </a:p>
          <a:p>
            <a:pPr lvl="1"/>
            <a:r>
              <a:rPr lang="en-US" dirty="0"/>
              <a:t>Solomon</a:t>
            </a:r>
          </a:p>
          <a:p>
            <a:pPr lvl="1"/>
            <a:r>
              <a:rPr lang="en-US" dirty="0"/>
              <a:t>Job</a:t>
            </a:r>
          </a:p>
          <a:p>
            <a:pPr lvl="1"/>
            <a:r>
              <a:rPr lang="en-US" dirty="0"/>
              <a:t>Jeremiah</a:t>
            </a:r>
          </a:p>
          <a:p>
            <a:pPr lvl="1"/>
            <a:r>
              <a:rPr lang="en-US" dirty="0"/>
              <a:t>Paul</a:t>
            </a:r>
          </a:p>
          <a:p>
            <a:pPr lvl="1"/>
            <a:r>
              <a:rPr lang="en-US" dirty="0"/>
              <a:t>The Devout Jew</a:t>
            </a:r>
          </a:p>
          <a:p>
            <a:pPr lvl="1"/>
            <a:r>
              <a:rPr lang="en-US" dirty="0"/>
              <a:t>These People Felt </a:t>
            </a:r>
          </a:p>
          <a:p>
            <a:pPr lvl="2"/>
            <a:r>
              <a:rPr lang="en-US" dirty="0"/>
              <a:t>Depleted, Defeated, Despondent, Even Beyond Hope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50570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9F5AAA-4897-6173-F43F-89214CB42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Sources &amp; Causes</a:t>
            </a:r>
          </a:p>
          <a:p>
            <a:pPr lvl="1"/>
            <a:r>
              <a:rPr lang="en-US" dirty="0"/>
              <a:t>Works Of The Flesh</a:t>
            </a:r>
          </a:p>
          <a:p>
            <a:pPr lvl="1"/>
            <a:r>
              <a:rPr lang="en-US" dirty="0"/>
              <a:t>Response To Trials</a:t>
            </a:r>
          </a:p>
          <a:p>
            <a:pPr lvl="1"/>
            <a:r>
              <a:rPr lang="en-US" dirty="0"/>
              <a:t>Perspective Of Ourself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45152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C9FB4F8-A52B-E562-D32B-94272F623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Theme Here:</a:t>
            </a:r>
          </a:p>
          <a:p>
            <a:pPr lvl="1"/>
            <a:r>
              <a:rPr lang="en-US" dirty="0"/>
              <a:t>Negativity In Life </a:t>
            </a:r>
          </a:p>
          <a:p>
            <a:pPr lvl="2"/>
            <a:r>
              <a:rPr lang="en-US" dirty="0"/>
              <a:t>How Certain Things Affect Us</a:t>
            </a:r>
          </a:p>
          <a:p>
            <a:pPr lvl="3"/>
            <a:r>
              <a:rPr lang="en-US" dirty="0"/>
              <a:t>How Do We Respond?</a:t>
            </a:r>
          </a:p>
          <a:p>
            <a:pPr lvl="3"/>
            <a:r>
              <a:rPr lang="en-US" dirty="0"/>
              <a:t>How Do We Treat These Circumstances?</a:t>
            </a:r>
          </a:p>
          <a:p>
            <a:pPr lvl="2"/>
            <a:r>
              <a:rPr lang="en-US" dirty="0"/>
              <a:t>Cancerous Nature Of These</a:t>
            </a:r>
          </a:p>
          <a:p>
            <a:pPr lvl="3"/>
            <a:r>
              <a:rPr lang="en-US" dirty="0"/>
              <a:t>I.E. Destructive</a:t>
            </a:r>
          </a:p>
          <a:p>
            <a:pPr lvl="1"/>
            <a:r>
              <a:rPr lang="en-US" dirty="0"/>
              <a:t>Mindset</a:t>
            </a:r>
          </a:p>
          <a:p>
            <a:pPr lvl="2"/>
            <a:r>
              <a:rPr lang="en-US" dirty="0"/>
              <a:t>Avoiding Trials</a:t>
            </a:r>
          </a:p>
          <a:p>
            <a:pPr lvl="3"/>
            <a:r>
              <a:rPr lang="en-US" dirty="0"/>
              <a:t>Trials Are Bad</a:t>
            </a:r>
          </a:p>
          <a:p>
            <a:pPr lvl="2"/>
            <a:r>
              <a:rPr lang="en-US" dirty="0"/>
              <a:t>We Are Consumed With Indulgence</a:t>
            </a:r>
          </a:p>
          <a:p>
            <a:pPr lvl="3"/>
            <a:r>
              <a:rPr lang="en-US" dirty="0"/>
              <a:t>The Easy Way</a:t>
            </a:r>
          </a:p>
          <a:p>
            <a:pPr lvl="3"/>
            <a:r>
              <a:rPr lang="en-US" dirty="0"/>
              <a:t>The Fun Way</a:t>
            </a:r>
          </a:p>
          <a:p>
            <a:pPr lvl="3"/>
            <a:r>
              <a:rPr lang="en-US" dirty="0"/>
              <a:t>The Way With Least Obstacles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40260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F33B03-8D48-669F-D0D1-119064A8D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Depression: Conquering Mechanism</a:t>
            </a:r>
          </a:p>
          <a:p>
            <a:pPr lvl="1"/>
            <a:r>
              <a:rPr lang="en-US" dirty="0"/>
              <a:t>Proper Balance Of </a:t>
            </a:r>
          </a:p>
          <a:p>
            <a:pPr lvl="2"/>
            <a:r>
              <a:rPr lang="en-US" dirty="0"/>
              <a:t>Sleep</a:t>
            </a:r>
          </a:p>
          <a:p>
            <a:pPr lvl="2"/>
            <a:r>
              <a:rPr lang="en-US" dirty="0"/>
              <a:t>Food</a:t>
            </a:r>
          </a:p>
          <a:p>
            <a:pPr lvl="2"/>
            <a:r>
              <a:rPr lang="en-US" dirty="0"/>
              <a:t>Sunlight (Esp. in the morning) </a:t>
            </a:r>
          </a:p>
          <a:p>
            <a:pPr lvl="2"/>
            <a:r>
              <a:rPr lang="en-US" dirty="0"/>
              <a:t>Movement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98269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F33B03-8D48-669F-D0D1-119064A8D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Depression: Conquering Mechanism</a:t>
            </a:r>
          </a:p>
          <a:p>
            <a:pPr lvl="1"/>
            <a:r>
              <a:rPr lang="en-US" dirty="0"/>
              <a:t>Work</a:t>
            </a:r>
          </a:p>
          <a:p>
            <a:pPr lvl="2"/>
            <a:r>
              <a:rPr lang="en-US" dirty="0"/>
              <a:t>Giving Us </a:t>
            </a:r>
          </a:p>
          <a:p>
            <a:pPr lvl="3"/>
            <a:r>
              <a:rPr lang="en-US" dirty="0"/>
              <a:t>Purpose, Fulfillment, Guidance, Direction</a:t>
            </a:r>
          </a:p>
          <a:p>
            <a:pPr lvl="3"/>
            <a:r>
              <a:rPr lang="en-US" dirty="0"/>
              <a:t>Absence Leads To Sins</a:t>
            </a:r>
          </a:p>
          <a:p>
            <a:pPr lvl="2"/>
            <a:r>
              <a:rPr lang="en-US" dirty="0"/>
              <a:t>Gods Gift - Explore, Develop, Utilize </a:t>
            </a:r>
          </a:p>
          <a:p>
            <a:pPr lvl="2"/>
            <a:r>
              <a:rPr lang="en-US" dirty="0"/>
              <a:t>Physical Activity</a:t>
            </a:r>
          </a:p>
          <a:p>
            <a:pPr lvl="1"/>
            <a:r>
              <a:rPr lang="en-US" dirty="0"/>
              <a:t>Rest</a:t>
            </a:r>
          </a:p>
          <a:p>
            <a:pPr lvl="2"/>
            <a:r>
              <a:rPr lang="en-US" dirty="0"/>
              <a:t>God Ordained A Day To Rest From Labors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12984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CD3009-07F9-1619-252F-8133CC182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Depression: Conquering Mechanism</a:t>
            </a:r>
          </a:p>
          <a:p>
            <a:pPr lvl="1"/>
            <a:r>
              <a:rPr lang="en-US" dirty="0"/>
              <a:t>One </a:t>
            </a:r>
            <a:r>
              <a:rPr lang="en-US" dirty="0" err="1"/>
              <a:t>Anothering</a:t>
            </a:r>
            <a:endParaRPr lang="en-US" dirty="0"/>
          </a:p>
          <a:p>
            <a:pPr lvl="2"/>
            <a:r>
              <a:rPr lang="en-US" dirty="0"/>
              <a:t>Heb 10:24-25, Encouraging One Another</a:t>
            </a:r>
          </a:p>
          <a:p>
            <a:pPr lvl="2"/>
            <a:r>
              <a:rPr lang="en-US" dirty="0"/>
              <a:t>Jas 5:13-20, One </a:t>
            </a:r>
            <a:r>
              <a:rPr lang="en-US" dirty="0" err="1"/>
              <a:t>Anothering</a:t>
            </a:r>
            <a:endParaRPr lang="en-US" dirty="0"/>
          </a:p>
          <a:p>
            <a:pPr lvl="3"/>
            <a:r>
              <a:rPr lang="en-US" dirty="0"/>
              <a:t>Family</a:t>
            </a:r>
          </a:p>
          <a:p>
            <a:pPr lvl="3"/>
            <a:r>
              <a:rPr lang="en-US" dirty="0"/>
              <a:t>Church</a:t>
            </a:r>
          </a:p>
          <a:p>
            <a:pPr lvl="3"/>
            <a:r>
              <a:rPr lang="en-US" dirty="0"/>
              <a:t>Brethren</a:t>
            </a:r>
          </a:p>
          <a:p>
            <a:pPr lvl="3"/>
            <a:r>
              <a:rPr lang="en-US" dirty="0"/>
              <a:t>Elders </a:t>
            </a:r>
          </a:p>
          <a:p>
            <a:pPr lvl="2"/>
            <a:r>
              <a:rPr lang="en-US" dirty="0"/>
              <a:t>Singing</a:t>
            </a:r>
          </a:p>
          <a:p>
            <a:pPr lvl="2"/>
            <a:r>
              <a:rPr lang="en-US" dirty="0"/>
              <a:t>Confession</a:t>
            </a:r>
          </a:p>
          <a:p>
            <a:pPr lvl="3"/>
            <a:r>
              <a:rPr lang="en-US" dirty="0"/>
              <a:t>Sharing Of Trials And Difficulties</a:t>
            </a:r>
          </a:p>
          <a:p>
            <a:pPr lvl="2"/>
            <a:r>
              <a:rPr lang="en-US" dirty="0"/>
              <a:t>Social Interaction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6822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CD3009-07F9-1619-252F-8133CC182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Depression: Conquering Mechanism</a:t>
            </a:r>
          </a:p>
          <a:p>
            <a:pPr lvl="1"/>
            <a:r>
              <a:rPr lang="en-US" dirty="0"/>
              <a:t>Gal 5:22-23, Product Of Spirit Led Life</a:t>
            </a:r>
          </a:p>
          <a:p>
            <a:pPr lvl="2"/>
            <a:r>
              <a:rPr lang="en-US" dirty="0"/>
              <a:t>Eliminate: Gal 5:19-21, Works Of The Flesh (Carnal)</a:t>
            </a:r>
          </a:p>
          <a:p>
            <a:pPr lvl="1"/>
            <a:r>
              <a:rPr lang="en-US" dirty="0"/>
              <a:t>God</a:t>
            </a:r>
          </a:p>
          <a:p>
            <a:pPr lvl="2"/>
            <a:r>
              <a:rPr lang="en-US" dirty="0"/>
              <a:t>Answer To Anxiety</a:t>
            </a:r>
          </a:p>
          <a:p>
            <a:pPr lvl="2"/>
            <a:r>
              <a:rPr lang="en-US" dirty="0"/>
              <a:t>Prayer – Giving Troubles To God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7F0A47-50D4-3854-D405-DE3C1F8AAE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42418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A32998B7-D11B-60CE-3BEC-DB31402755C5}"/>
              </a:ext>
            </a:extLst>
          </p:cNvPr>
          <p:cNvSpPr txBox="1"/>
          <p:nvPr/>
        </p:nvSpPr>
        <p:spPr>
          <a:xfrm>
            <a:off x="228600" y="76200"/>
            <a:ext cx="8686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Mood Motivation Movement &amp; Madness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BE0800-1C6A-1BEF-C1A5-D33D44B0F051}"/>
              </a:ext>
            </a:extLst>
          </p:cNvPr>
          <p:cNvSpPr txBox="1"/>
          <p:nvPr/>
        </p:nvSpPr>
        <p:spPr>
          <a:xfrm>
            <a:off x="8073242" y="762000"/>
            <a:ext cx="1146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Addiction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731214D-E18B-F2D1-4775-9BE2825DAD83}"/>
              </a:ext>
            </a:extLst>
          </p:cNvPr>
          <p:cNvCxnSpPr/>
          <p:nvPr/>
        </p:nvCxnSpPr>
        <p:spPr>
          <a:xfrm flipH="1">
            <a:off x="1676400" y="1447800"/>
            <a:ext cx="6096000" cy="43676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15FD68A-BBE7-1991-E786-B50999C9E6D8}"/>
              </a:ext>
            </a:extLst>
          </p:cNvPr>
          <p:cNvSpPr txBox="1"/>
          <p:nvPr/>
        </p:nvSpPr>
        <p:spPr>
          <a:xfrm>
            <a:off x="2971800" y="1917971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Adrenaline - Dopamine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27CBAC-6930-C890-B684-38178BD94B4B}"/>
              </a:ext>
            </a:extLst>
          </p:cNvPr>
          <p:cNvSpPr txBox="1"/>
          <p:nvPr/>
        </p:nvSpPr>
        <p:spPr>
          <a:xfrm>
            <a:off x="-76200" y="6488668"/>
            <a:ext cx="1756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Depression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9769DED-EF3F-4D68-36A5-5EBB81CC10AD}"/>
              </a:ext>
            </a:extLst>
          </p:cNvPr>
          <p:cNvGrpSpPr/>
          <p:nvPr/>
        </p:nvGrpSpPr>
        <p:grpSpPr>
          <a:xfrm>
            <a:off x="762000" y="838200"/>
            <a:ext cx="7885216" cy="6096001"/>
            <a:chOff x="801584" y="1219200"/>
            <a:chExt cx="7885216" cy="6096001"/>
          </a:xfrm>
        </p:grpSpPr>
        <p:sp>
          <p:nvSpPr>
            <p:cNvPr id="9" name="Arc 8">
              <a:extLst>
                <a:ext uri="{FF2B5EF4-FFF2-40B4-BE49-F238E27FC236}">
                  <a16:creationId xmlns:a16="http://schemas.microsoft.com/office/drawing/2014/main" id="{DCF75329-6F08-EC1E-B3E7-BB99C1143C63}"/>
                </a:ext>
              </a:extLst>
            </p:cNvPr>
            <p:cNvSpPr/>
            <p:nvPr/>
          </p:nvSpPr>
          <p:spPr>
            <a:xfrm rot="16200000">
              <a:off x="1296884" y="4076701"/>
              <a:ext cx="2743200" cy="3733800"/>
            </a:xfrm>
            <a:prstGeom prst="arc">
              <a:avLst>
                <a:gd name="adj1" fmla="val 16070619"/>
                <a:gd name="adj2" fmla="val 0"/>
              </a:avLst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438D5DA5-47CC-2C99-5A42-AB8C17A01FC4}"/>
                </a:ext>
              </a:extLst>
            </p:cNvPr>
            <p:cNvSpPr/>
            <p:nvPr/>
          </p:nvSpPr>
          <p:spPr>
            <a:xfrm rot="5400000">
              <a:off x="5448300" y="723900"/>
              <a:ext cx="2743200" cy="3733800"/>
            </a:xfrm>
            <a:prstGeom prst="arc">
              <a:avLst>
                <a:gd name="adj1" fmla="val 16070619"/>
                <a:gd name="adj2" fmla="val 0"/>
              </a:avLst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C1DC5B7-83FA-0CA5-CAFD-B330352DF1AD}"/>
                </a:ext>
              </a:extLst>
            </p:cNvPr>
            <p:cNvCxnSpPr>
              <a:endCxn id="10" idx="2"/>
            </p:cNvCxnSpPr>
            <p:nvPr/>
          </p:nvCxnSpPr>
          <p:spPr>
            <a:xfrm flipV="1">
              <a:off x="2668484" y="3962400"/>
              <a:ext cx="4151416" cy="609599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7472DCD-B81F-0DD4-A1AE-EF5F0FC97B6A}"/>
                </a:ext>
              </a:extLst>
            </p:cNvPr>
            <p:cNvCxnSpPr/>
            <p:nvPr/>
          </p:nvCxnSpPr>
          <p:spPr>
            <a:xfrm flipV="1">
              <a:off x="8686800" y="1554465"/>
              <a:ext cx="0" cy="960135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Straight Arrow Connector 1">
              <a:extLst>
                <a:ext uri="{FF2B5EF4-FFF2-40B4-BE49-F238E27FC236}">
                  <a16:creationId xmlns:a16="http://schemas.microsoft.com/office/drawing/2014/main" id="{723E98B2-22D7-5010-58D4-9D5361004DF1}"/>
                </a:ext>
              </a:extLst>
            </p:cNvPr>
            <p:cNvCxnSpPr>
              <a:cxnSpLocks/>
            </p:cNvCxnSpPr>
            <p:nvPr/>
          </p:nvCxnSpPr>
          <p:spPr>
            <a:xfrm>
              <a:off x="801584" y="5878834"/>
              <a:ext cx="0" cy="891532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D38CBF5-9DEC-86CD-D6FD-6C13D70ACC20}"/>
              </a:ext>
            </a:extLst>
          </p:cNvPr>
          <p:cNvSpPr/>
          <p:nvPr/>
        </p:nvSpPr>
        <p:spPr>
          <a:xfrm>
            <a:off x="1524000" y="3200400"/>
            <a:ext cx="6324600" cy="1447800"/>
          </a:xfrm>
          <a:prstGeom prst="roundRect">
            <a:avLst>
              <a:gd name="adj" fmla="val 15027"/>
            </a:avLst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Functional</a:t>
            </a:r>
          </a:p>
        </p:txBody>
      </p:sp>
    </p:spTree>
    <p:extLst>
      <p:ext uri="{BB962C8B-B14F-4D97-AF65-F5344CB8AC3E}">
        <p14:creationId xmlns:p14="http://schemas.microsoft.com/office/powerpoint/2010/main" val="215150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5766</TotalTime>
  <Words>817</Words>
  <Application>Microsoft Office PowerPoint</Application>
  <PresentationFormat>On-screen Show (4:3)</PresentationFormat>
  <Paragraphs>197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Footlight MT Light</vt:lpstr>
      <vt:lpstr>Wingdings</vt:lpstr>
      <vt:lpstr>Default Design</vt:lpstr>
      <vt:lpstr>Mood &amp; Motivation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Word of the Month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CountryBoy</dc:creator>
  <cp:lastModifiedBy>maryjokhetrick@gmail.com</cp:lastModifiedBy>
  <cp:revision>612</cp:revision>
  <dcterms:created xsi:type="dcterms:W3CDTF">2007-08-12T19:12:51Z</dcterms:created>
  <dcterms:modified xsi:type="dcterms:W3CDTF">2023-07-10T18:02:14Z</dcterms:modified>
</cp:coreProperties>
</file>