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1"/>
  </p:sldMasterIdLst>
  <p:notesMasterIdLst>
    <p:notesMasterId r:id="rId13"/>
  </p:notesMasterIdLst>
  <p:handoutMasterIdLst>
    <p:handoutMasterId r:id="rId14"/>
  </p:handoutMasterIdLst>
  <p:sldIdLst>
    <p:sldId id="275" r:id="rId2"/>
    <p:sldId id="276" r:id="rId3"/>
    <p:sldId id="286" r:id="rId4"/>
    <p:sldId id="285" r:id="rId5"/>
    <p:sldId id="287" r:id="rId6"/>
    <p:sldId id="288" r:id="rId7"/>
    <p:sldId id="290" r:id="rId8"/>
    <p:sldId id="284" r:id="rId9"/>
    <p:sldId id="291" r:id="rId10"/>
    <p:sldId id="292" r:id="rId11"/>
    <p:sldId id="293" r:id="rId12"/>
  </p:sldIdLst>
  <p:sldSz cx="9144000" cy="6858000" type="screen4x3"/>
  <p:notesSz cx="9144000" cy="685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00"/>
    <a:srgbClr val="FF00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514" autoAdjust="0"/>
  </p:normalViewPr>
  <p:slideViewPr>
    <p:cSldViewPr>
      <p:cViewPr varScale="1">
        <p:scale>
          <a:sx n="82" d="100"/>
          <a:sy n="82" d="100"/>
        </p:scale>
        <p:origin x="156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92" d="100"/>
          <a:sy n="92" d="100"/>
        </p:scale>
        <p:origin x="202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92EC597-5AC9-35AF-40A0-B74D877E1C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4F32E2-6685-E17A-E984-BC072B66F63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84ABB-3365-42DF-BCE2-5248785448D2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EB5EDF-96BA-F328-E382-DFD63B5498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1328FE-E9B3-A2AB-F760-81E6C5B1E8C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B0651-D509-418C-AD95-969B95D722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3801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24D26B81-F3FC-433B-B501-03A9BE5F0A4C}" type="datetimeFigureOut">
              <a:rPr lang="en-US"/>
              <a:pPr>
                <a:defRPr/>
              </a:pPr>
              <a:t>9/26/2022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BC337EA1-8E39-466B-87CA-C50F458035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6319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149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344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729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641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6143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0583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2827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7042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0396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485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0100" y="1219200"/>
            <a:ext cx="7810500" cy="3203448"/>
          </a:xfrm>
        </p:spPr>
        <p:txBody>
          <a:bodyPr anchor="ctr">
            <a:normAutofit/>
          </a:bodyPr>
          <a:lstStyle>
            <a:lvl1pPr algn="ctr">
              <a:lnSpc>
                <a:spcPct val="85000"/>
              </a:lnSpc>
              <a:defRPr sz="8000" b="1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0100" y="4953000"/>
            <a:ext cx="7810500" cy="530233"/>
          </a:xfrm>
        </p:spPr>
        <p:txBody>
          <a:bodyPr lIns="91440" rIns="91440" anchor="ctr">
            <a:noAutofit/>
          </a:bodyPr>
          <a:lstStyle>
            <a:lvl1pPr marL="0" indent="0" algn="ctr">
              <a:buNone/>
              <a:defRPr sz="4000" b="1" cap="all" spc="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92509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68438"/>
          </a:xfrm>
        </p:spPr>
        <p:txBody>
          <a:bodyPr>
            <a:noAutofit/>
          </a:bodyPr>
          <a:lstStyle>
            <a:lvl1pPr algn="ctr">
              <a:defRPr sz="5400" b="1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458199" cy="4724400"/>
          </a:xfrm>
        </p:spPr>
        <p:txBody>
          <a:bodyPr/>
          <a:lstStyle>
            <a:lvl1pPr>
              <a:lnSpc>
                <a:spcPct val="100000"/>
              </a:lnSpc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71500" indent="-463550">
              <a:lnSpc>
                <a:spcPct val="100000"/>
              </a:lnSpc>
              <a:buClrTx/>
              <a:buFont typeface="Wingdings" panose="05000000000000000000" pitchFamily="2" charset="2"/>
              <a:buChar char="v"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62013" indent="-301625">
              <a:lnSpc>
                <a:spcPct val="100000"/>
              </a:lnSpc>
              <a:buClrTx/>
              <a:buFont typeface="Wingdings" panose="05000000000000000000" pitchFamily="2" charset="2"/>
              <a:buChar char="Ø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43000" indent="-234950">
              <a:lnSpc>
                <a:spcPct val="100000"/>
              </a:lnSpc>
              <a:buClrTx/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319213" indent="-182563">
              <a:lnSpc>
                <a:spcPct val="100000"/>
              </a:lnSpc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261C40E-69DB-91BF-A12D-7F6563C6B631}"/>
              </a:ext>
            </a:extLst>
          </p:cNvPr>
          <p:cNvCxnSpPr/>
          <p:nvPr userDrawn="1"/>
        </p:nvCxnSpPr>
        <p:spPr>
          <a:xfrm>
            <a:off x="838200" y="1295400"/>
            <a:ext cx="7475220" cy="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9187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" y="125381"/>
            <a:ext cx="7543800" cy="968438"/>
          </a:xfrm>
        </p:spPr>
        <p:txBody>
          <a:bodyPr anchor="ctr">
            <a:noAutofit/>
          </a:bodyPr>
          <a:lstStyle>
            <a:lvl1pPr algn="ctr">
              <a:defRPr sz="5400" b="1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458199" cy="4419600"/>
          </a:xfrm>
        </p:spPr>
        <p:txBody>
          <a:bodyPr/>
          <a:lstStyle>
            <a:lvl1pPr>
              <a:lnSpc>
                <a:spcPct val="100000"/>
              </a:lnSpc>
              <a:defRPr sz="3600" b="1" u="sng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71500" indent="-463550">
              <a:lnSpc>
                <a:spcPct val="100000"/>
              </a:lnSpc>
              <a:buClrTx/>
              <a:buFont typeface="Wingdings" panose="05000000000000000000" pitchFamily="2" charset="2"/>
              <a:buChar char="v"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62013" indent="-301625">
              <a:lnSpc>
                <a:spcPct val="100000"/>
              </a:lnSpc>
              <a:buClrTx/>
              <a:buFont typeface="Wingdings" panose="05000000000000000000" pitchFamily="2" charset="2"/>
              <a:buChar char="Ø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43000" indent="-234950">
              <a:lnSpc>
                <a:spcPct val="100000"/>
              </a:lnSpc>
              <a:buClrTx/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319213" indent="-182563">
              <a:lnSpc>
                <a:spcPct val="100000"/>
              </a:lnSpc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06D780-28B8-FC0C-DA33-042CBDBF0E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1143000"/>
            <a:ext cx="8458198" cy="685800"/>
          </a:xfrm>
          <a:ln w="57150">
            <a:solidFill>
              <a:schemeClr val="accent1"/>
            </a:solidFill>
          </a:ln>
        </p:spPr>
        <p:txBody>
          <a:bodyPr>
            <a:noAutofit/>
          </a:bodyPr>
          <a:lstStyle>
            <a:lvl1pPr algn="ctr">
              <a:defRPr sz="400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93347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52653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8DEB2DC-E4ED-C364-4666-F564EEB07492}"/>
              </a:ext>
            </a:extLst>
          </p:cNvPr>
          <p:cNvCxnSpPr/>
          <p:nvPr userDrawn="1"/>
        </p:nvCxnSpPr>
        <p:spPr>
          <a:xfrm>
            <a:off x="838200" y="1524000"/>
            <a:ext cx="7475220" cy="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6141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9/26/2022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3A58DC0-5DB4-0335-E606-D7AE02CE81BE}"/>
              </a:ext>
            </a:extLst>
          </p:cNvPr>
          <p:cNvCxnSpPr/>
          <p:nvPr userDrawn="1"/>
        </p:nvCxnSpPr>
        <p:spPr>
          <a:xfrm>
            <a:off x="685800" y="2582334"/>
            <a:ext cx="7475220" cy="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7858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9/26/2022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350D966-4871-8C56-1FE9-5CBBF8417FCE}"/>
              </a:ext>
            </a:extLst>
          </p:cNvPr>
          <p:cNvCxnSpPr/>
          <p:nvPr userDrawn="1"/>
        </p:nvCxnSpPr>
        <p:spPr>
          <a:xfrm>
            <a:off x="891540" y="1066800"/>
            <a:ext cx="7475220" cy="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6533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9/26/2022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870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28017" y="0"/>
            <a:ext cx="3038093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17941" y="0"/>
            <a:ext cx="106259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8017" y="400396"/>
            <a:ext cx="2999817" cy="2114204"/>
          </a:xfrm>
        </p:spPr>
        <p:txBody>
          <a:bodyPr anchor="ctr">
            <a:noAutofit/>
          </a:bodyPr>
          <a:lstStyle>
            <a:lvl1pPr algn="ctr"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304800"/>
            <a:ext cx="5943600" cy="6553200"/>
          </a:xfrm>
        </p:spPr>
        <p:txBody>
          <a:bodyPr/>
          <a:lstStyle>
            <a:lvl1pPr>
              <a:defRPr sz="4000" b="1">
                <a:solidFill>
                  <a:schemeClr val="tx1"/>
                </a:solidFill>
              </a:defRPr>
            </a:lvl1pPr>
            <a:lvl2pPr marL="519113" indent="-461963">
              <a:buClrTx/>
              <a:buSzPct val="80000"/>
              <a:buFont typeface="Wingdings" panose="05000000000000000000" pitchFamily="2" charset="2"/>
              <a:buChar char="v"/>
              <a:defRPr sz="3600">
                <a:solidFill>
                  <a:schemeClr val="tx1"/>
                </a:solidFill>
              </a:defRPr>
            </a:lvl2pPr>
            <a:lvl3pPr marL="914400" indent="-452438">
              <a:buClrTx/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</a:defRPr>
            </a:lvl3pPr>
            <a:lvl4pPr marL="1317625" indent="-403225">
              <a:buClrTx/>
              <a:buSzPct val="80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</a:defRPr>
            </a:lvl4pPr>
            <a:lvl5pPr marL="1660525" indent="-182563">
              <a:defRPr sz="2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300" y="3429000"/>
            <a:ext cx="2971800" cy="3028604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3600" b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AE4C18-1190-9773-A804-44DD6DD5788F}"/>
              </a:ext>
            </a:extLst>
          </p:cNvPr>
          <p:cNvSpPr/>
          <p:nvPr userDrawn="1"/>
        </p:nvSpPr>
        <p:spPr>
          <a:xfrm>
            <a:off x="-35882" y="2667000"/>
            <a:ext cx="3083882" cy="247996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63690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152401"/>
            <a:ext cx="75438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5E48206-6208-4002-9AF5-B38F54CDB384}" type="datetimeFigureOut">
              <a:rPr lang="en-US" dirty="0"/>
              <a:t>9/26/2022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807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6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Resurrection</a:t>
            </a:r>
            <a:br>
              <a:rPr lang="en-US" dirty="0"/>
            </a:br>
            <a:r>
              <a:rPr lang="en-US" dirty="0"/>
              <a:t>Of The Dead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 Cor 1:18-23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Resurrection</a:t>
            </a:r>
            <a:br>
              <a:rPr lang="en-US" dirty="0"/>
            </a:br>
            <a:r>
              <a:rPr lang="en-US" dirty="0"/>
              <a:t>Of The Dead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FF468E-E6C0-B220-F64C-9C8DD3B00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Search For Eternal Life</a:t>
            </a:r>
          </a:p>
          <a:p>
            <a:pPr lvl="1"/>
            <a:r>
              <a:rPr lang="en-US" dirty="0"/>
              <a:t>The Fountain Of Youth</a:t>
            </a:r>
          </a:p>
          <a:p>
            <a:pPr lvl="2"/>
            <a:r>
              <a:rPr lang="en-US" dirty="0"/>
              <a:t>500bc</a:t>
            </a:r>
          </a:p>
          <a:p>
            <a:pPr lvl="1"/>
            <a:r>
              <a:rPr lang="en-US" dirty="0"/>
              <a:t>Portrayed In Movies</a:t>
            </a:r>
          </a:p>
          <a:p>
            <a:pPr lvl="2"/>
            <a:r>
              <a:rPr lang="en-US" dirty="0"/>
              <a:t>Holy Grail, Indiana Jones</a:t>
            </a:r>
          </a:p>
          <a:p>
            <a:pPr lvl="2"/>
            <a:r>
              <a:rPr lang="en-US" dirty="0"/>
              <a:t>Flower In Tangled</a:t>
            </a:r>
          </a:p>
          <a:p>
            <a:pPr lvl="1"/>
            <a:r>
              <a:rPr lang="en-US" dirty="0"/>
              <a:t>Even Today</a:t>
            </a:r>
          </a:p>
          <a:p>
            <a:pPr lvl="2"/>
            <a:r>
              <a:rPr lang="en-US" dirty="0"/>
              <a:t>Medical Technology</a:t>
            </a:r>
          </a:p>
          <a:p>
            <a:pPr lvl="2"/>
            <a:r>
              <a:rPr lang="en-US" dirty="0"/>
              <a:t>Driven To Prevent Death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53DA92-620B-47CF-9B21-B7DC8B33B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1754407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Resurrection</a:t>
            </a:r>
            <a:br>
              <a:rPr lang="en-US" dirty="0"/>
            </a:br>
            <a:r>
              <a:rPr lang="en-US" dirty="0"/>
              <a:t>Of The Dead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FF468E-E6C0-B220-F64C-9C8DD3B00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Search For Eternal Life</a:t>
            </a:r>
          </a:p>
          <a:p>
            <a:pPr lvl="1"/>
            <a:r>
              <a:rPr lang="en-US" dirty="0"/>
              <a:t>From Jesus</a:t>
            </a:r>
          </a:p>
          <a:p>
            <a:pPr lvl="2"/>
            <a:r>
              <a:rPr lang="en-US" dirty="0"/>
              <a:t>Lk 10:25, a lawyer </a:t>
            </a:r>
          </a:p>
          <a:p>
            <a:pPr lvl="2"/>
            <a:r>
              <a:rPr lang="en-US" dirty="0"/>
              <a:t>Lk 18:18, a ruler </a:t>
            </a:r>
          </a:p>
          <a:p>
            <a:pPr lvl="1"/>
            <a:r>
              <a:rPr lang="en-US" dirty="0"/>
              <a:t>Those Of Old Times Anticipated Eternal Life</a:t>
            </a:r>
          </a:p>
          <a:p>
            <a:pPr lvl="2"/>
            <a:r>
              <a:rPr lang="en-US" dirty="0"/>
              <a:t>Heb 11:9-16, he looked for a city which hath foundations, whose builder and maker is God... they desire a better country, that is heavenly</a:t>
            </a:r>
          </a:p>
          <a:p>
            <a:pPr lvl="2"/>
            <a:r>
              <a:rPr lang="en-US" dirty="0" err="1"/>
              <a:t>Ecc</a:t>
            </a:r>
            <a:r>
              <a:rPr lang="en-US" dirty="0"/>
              <a:t> 3:11, set the world (Infinity) in their heart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53DA92-620B-47CF-9B21-B7DC8B33B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630722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Resurrection</a:t>
            </a:r>
            <a:br>
              <a:rPr lang="en-US" dirty="0"/>
            </a:br>
            <a:r>
              <a:rPr lang="en-US" dirty="0"/>
              <a:t>Of The Dead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FF468E-E6C0-B220-F64C-9C8DD3B00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15:1-11, Resurrection Of Jesus</a:t>
            </a:r>
          </a:p>
          <a:p>
            <a:pPr lvl="1"/>
            <a:r>
              <a:rPr lang="en-US" dirty="0"/>
              <a:t>Vs. 1-3a, Resurrection</a:t>
            </a:r>
          </a:p>
          <a:p>
            <a:pPr lvl="2"/>
            <a:r>
              <a:rPr lang="en-US" dirty="0"/>
              <a:t>It Is The Gospel Paul Preached</a:t>
            </a:r>
          </a:p>
          <a:p>
            <a:pPr lvl="2"/>
            <a:r>
              <a:rPr lang="en-US" dirty="0"/>
              <a:t>Source Of Salvation – IF They Keep In Memory </a:t>
            </a:r>
          </a:p>
          <a:p>
            <a:pPr lvl="1"/>
            <a:r>
              <a:rPr lang="en-US" dirty="0"/>
              <a:t>Vs. 3b-4, Proof</a:t>
            </a:r>
          </a:p>
          <a:p>
            <a:pPr lvl="2"/>
            <a:r>
              <a:rPr lang="en-US" dirty="0"/>
              <a:t>Jesus’ Death, Burial, &amp; Resurrection Fulfill Scripture</a:t>
            </a:r>
          </a:p>
          <a:p>
            <a:pPr lvl="1"/>
            <a:r>
              <a:rPr lang="en-US" dirty="0"/>
              <a:t>Vs. 5-8, Proof</a:t>
            </a:r>
          </a:p>
          <a:p>
            <a:pPr lvl="2"/>
            <a:r>
              <a:rPr lang="en-US" dirty="0"/>
              <a:t>Eyewitnesses Of Jesus’ Resurrection </a:t>
            </a:r>
          </a:p>
          <a:p>
            <a:pPr lvl="2"/>
            <a:r>
              <a:rPr lang="en-US" dirty="0"/>
              <a:t>Of Whom Most Still Are Alive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53DA92-620B-47CF-9B21-B7DC8B33B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Paul’s Teaching On The Resurrection</a:t>
            </a:r>
          </a:p>
          <a:p>
            <a:r>
              <a:rPr lang="en-US" dirty="0"/>
              <a:t>1 Cor 15</a:t>
            </a:r>
          </a:p>
        </p:txBody>
      </p:sp>
    </p:spTree>
    <p:extLst>
      <p:ext uri="{BB962C8B-B14F-4D97-AF65-F5344CB8AC3E}">
        <p14:creationId xmlns:p14="http://schemas.microsoft.com/office/powerpoint/2010/main" val="1744864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Resurrection</a:t>
            </a:r>
            <a:br>
              <a:rPr lang="en-US" dirty="0"/>
            </a:br>
            <a:r>
              <a:rPr lang="en-US" dirty="0"/>
              <a:t>Of The Dead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FF468E-E6C0-B220-F64C-9C8DD3B00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15:12-49, The Resurrection of the Dead</a:t>
            </a:r>
          </a:p>
          <a:p>
            <a:pPr lvl="1"/>
            <a:r>
              <a:rPr lang="en-US" dirty="0"/>
              <a:t>Vs. 12-19, Proof</a:t>
            </a:r>
          </a:p>
          <a:p>
            <a:pPr lvl="2"/>
            <a:r>
              <a:rPr lang="en-US" dirty="0"/>
              <a:t>Conflict In Reasoning Of No Resurrection</a:t>
            </a:r>
          </a:p>
          <a:p>
            <a:pPr lvl="1"/>
            <a:r>
              <a:rPr lang="en-US" dirty="0"/>
              <a:t>Vs. 20-28, Jesus Is Reigning</a:t>
            </a:r>
          </a:p>
          <a:p>
            <a:pPr lvl="2"/>
            <a:r>
              <a:rPr lang="en-US" dirty="0"/>
              <a:t>Is Still Alive</a:t>
            </a:r>
          </a:p>
          <a:p>
            <a:pPr lvl="1"/>
            <a:r>
              <a:rPr lang="en-US" dirty="0"/>
              <a:t>Vs. 29-34, Other Proofs</a:t>
            </a:r>
          </a:p>
          <a:p>
            <a:pPr lvl="1"/>
            <a:r>
              <a:rPr lang="en-US" dirty="0"/>
              <a:t>Vs. 35-49, The Resurrected Body</a:t>
            </a:r>
          </a:p>
          <a:p>
            <a:pPr lvl="2"/>
            <a:r>
              <a:rPr lang="en-US" dirty="0"/>
              <a:t>Vs. 41, There is one glory of the sun, and another glory of the moon, and another glory of the stars: for one star differs from another star in glory</a:t>
            </a:r>
          </a:p>
          <a:p>
            <a:pPr lvl="2"/>
            <a:r>
              <a:rPr lang="en-US" dirty="0"/>
              <a:t>1 Jn 3:1-3, It Is Not Known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53DA92-620B-47CF-9B21-B7DC8B33B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Paul’s Teaching On The Resurrection</a:t>
            </a:r>
          </a:p>
          <a:p>
            <a:r>
              <a:rPr lang="en-US" dirty="0"/>
              <a:t>1 Cor 15</a:t>
            </a:r>
          </a:p>
        </p:txBody>
      </p:sp>
    </p:spTree>
    <p:extLst>
      <p:ext uri="{BB962C8B-B14F-4D97-AF65-F5344CB8AC3E}">
        <p14:creationId xmlns:p14="http://schemas.microsoft.com/office/powerpoint/2010/main" val="313605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Resurrection</a:t>
            </a:r>
            <a:br>
              <a:rPr lang="en-US" dirty="0"/>
            </a:br>
            <a:r>
              <a:rPr lang="en-US" dirty="0"/>
              <a:t>Of The Dead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FF468E-E6C0-B220-F64C-9C8DD3B00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15:50-58, End Times</a:t>
            </a:r>
          </a:p>
          <a:p>
            <a:pPr lvl="1"/>
            <a:r>
              <a:rPr lang="en-US" dirty="0"/>
              <a:t>Vs. 50, Only the Spiritual rewarded</a:t>
            </a:r>
          </a:p>
          <a:p>
            <a:pPr lvl="1"/>
            <a:r>
              <a:rPr lang="en-US" dirty="0"/>
              <a:t>Vs. 51-52, At The Sound of the Trumpet</a:t>
            </a:r>
          </a:p>
          <a:p>
            <a:pPr lvl="1"/>
            <a:r>
              <a:rPr lang="en-US" dirty="0"/>
              <a:t>Vs. 53-54, Transformed</a:t>
            </a:r>
          </a:p>
          <a:p>
            <a:pPr lvl="1"/>
            <a:r>
              <a:rPr lang="en-US" dirty="0"/>
              <a:t>Vs. 55-58, Victory</a:t>
            </a:r>
          </a:p>
          <a:p>
            <a:pPr lvl="2"/>
            <a:r>
              <a:rPr lang="en-US" dirty="0"/>
              <a:t>Be Ye Steadfast &amp; Unmovable </a:t>
            </a:r>
          </a:p>
          <a:p>
            <a:pPr lvl="2"/>
            <a:r>
              <a:rPr lang="en-US" dirty="0"/>
              <a:t>Abounding in the work of the Lord, know that your labor is not in vain in the Lord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53DA92-620B-47CF-9B21-B7DC8B33B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Paul’s Teaching On The Resurrection</a:t>
            </a:r>
          </a:p>
          <a:p>
            <a:r>
              <a:rPr lang="en-US" dirty="0"/>
              <a:t>1 Cor 15</a:t>
            </a:r>
          </a:p>
        </p:txBody>
      </p:sp>
    </p:spTree>
    <p:extLst>
      <p:ext uri="{BB962C8B-B14F-4D97-AF65-F5344CB8AC3E}">
        <p14:creationId xmlns:p14="http://schemas.microsoft.com/office/powerpoint/2010/main" val="1481208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Resurrection</a:t>
            </a:r>
            <a:br>
              <a:rPr lang="en-US" dirty="0"/>
            </a:br>
            <a:r>
              <a:rPr lang="en-US" dirty="0"/>
              <a:t>Of The Dead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FF468E-E6C0-B220-F64C-9C8DD3B00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  <a:p>
            <a:pPr lvl="1"/>
            <a:r>
              <a:rPr lang="en-US" dirty="0"/>
              <a:t>15:1-11, Resurrection of Jesus</a:t>
            </a:r>
          </a:p>
          <a:p>
            <a:pPr lvl="1"/>
            <a:r>
              <a:rPr lang="en-US" dirty="0"/>
              <a:t>15:12-49, The Resurrection of the Dead</a:t>
            </a:r>
          </a:p>
          <a:p>
            <a:pPr lvl="1"/>
            <a:r>
              <a:rPr lang="en-US" dirty="0"/>
              <a:t>15:50-58, End Times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53DA92-620B-47CF-9B21-B7DC8B33B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Paul’s Teaching On The Resurrection</a:t>
            </a:r>
          </a:p>
          <a:p>
            <a:r>
              <a:rPr lang="en-US" dirty="0"/>
              <a:t>1 Cor 15</a:t>
            </a:r>
          </a:p>
        </p:txBody>
      </p:sp>
    </p:spTree>
    <p:extLst>
      <p:ext uri="{BB962C8B-B14F-4D97-AF65-F5344CB8AC3E}">
        <p14:creationId xmlns:p14="http://schemas.microsoft.com/office/powerpoint/2010/main" val="1308491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Resurrection Of The Dead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046EB3E-13C7-4892-8693-CC084B390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Importance Of The Resurrection</a:t>
            </a:r>
          </a:p>
          <a:p>
            <a:pPr lvl="1"/>
            <a:r>
              <a:rPr lang="en-US" dirty="0"/>
              <a:t>1 Cor 15:12-19</a:t>
            </a:r>
          </a:p>
          <a:p>
            <a:pPr lvl="2"/>
            <a:r>
              <a:rPr lang="en-US" dirty="0"/>
              <a:t>Preaching Is In Vain</a:t>
            </a:r>
          </a:p>
          <a:p>
            <a:pPr lvl="2"/>
            <a:r>
              <a:rPr lang="en-US" dirty="0"/>
              <a:t>Your Faith In Vain</a:t>
            </a:r>
          </a:p>
          <a:p>
            <a:pPr lvl="2"/>
            <a:r>
              <a:rPr lang="en-US" dirty="0"/>
              <a:t>They And God Are False Witnesses</a:t>
            </a:r>
          </a:p>
          <a:p>
            <a:pPr lvl="2"/>
            <a:r>
              <a:rPr lang="en-US" dirty="0"/>
              <a:t>LOST – You Are Still In Your Sins</a:t>
            </a:r>
          </a:p>
          <a:p>
            <a:pPr lvl="2"/>
            <a:r>
              <a:rPr lang="en-US" dirty="0"/>
              <a:t>Those Who Already Died Have Perished</a:t>
            </a:r>
          </a:p>
          <a:p>
            <a:pPr lvl="2"/>
            <a:r>
              <a:rPr lang="en-US" dirty="0"/>
              <a:t>We Are Most Miserable</a:t>
            </a:r>
          </a:p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26EE87E-2C84-0235-155B-B3CC71ACAD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370296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Resurrection Of The Dead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046EB3E-13C7-4892-8693-CC084B390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Faith In God</a:t>
            </a:r>
          </a:p>
          <a:p>
            <a:pPr lvl="1"/>
            <a:r>
              <a:rPr lang="en-US" dirty="0"/>
              <a:t>Forgive Sins</a:t>
            </a:r>
          </a:p>
          <a:p>
            <a:pPr lvl="1"/>
            <a:r>
              <a:rPr lang="en-US" dirty="0"/>
              <a:t>Guidance And Help In This Life</a:t>
            </a:r>
          </a:p>
          <a:p>
            <a:pPr lvl="1"/>
            <a:r>
              <a:rPr lang="en-US" dirty="0"/>
              <a:t>We Will Live Again</a:t>
            </a:r>
          </a:p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26EE87E-2C84-0235-155B-B3CC71ACAD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648241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Resurrection Of The Dead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046EB3E-13C7-4892-8693-CC084B390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Christian Hope</a:t>
            </a:r>
          </a:p>
          <a:p>
            <a:pPr lvl="1"/>
            <a:r>
              <a:rPr lang="en-US" dirty="0"/>
              <a:t>Hope &amp; Expectation</a:t>
            </a:r>
          </a:p>
          <a:p>
            <a:pPr lvl="2"/>
            <a:r>
              <a:rPr lang="en-US" dirty="0"/>
              <a:t>Permits Correct Mindset In This Life</a:t>
            </a:r>
          </a:p>
          <a:p>
            <a:pPr lvl="1"/>
            <a:r>
              <a:rPr lang="en-US" dirty="0"/>
              <a:t>Source Of Comfort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26EE87E-2C84-0235-155B-B3CC71ACAD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2013520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Resurrection Of The Dead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046EB3E-13C7-4892-8693-CC084B390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Valuing The Material</a:t>
            </a:r>
          </a:p>
          <a:p>
            <a:pPr lvl="1"/>
            <a:r>
              <a:rPr lang="en-US" dirty="0"/>
              <a:t>2 Pet 3:11, Seeing then that all these things shall be dissolved, what manner of persons ought ye to be in all holy conversation and godliness</a:t>
            </a:r>
          </a:p>
          <a:p>
            <a:pPr lvl="1"/>
            <a:r>
              <a:rPr lang="en-US" dirty="0"/>
              <a:t>1 Cor 15:58, be ye steadfast, unmovable, always abounding in the work of the Lord, know that your labor is not in vain in the Lord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26EE87E-2C84-0235-155B-B3CC71ACAD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2355833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rgbClr val="FFFFFF"/>
      </a:lt1>
      <a:dk2>
        <a:srgbClr val="46464A"/>
      </a:dk2>
      <a:lt2>
        <a:srgbClr val="D1D9E1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BAB94BD4-5D6D-4148-AB57-A4CCF1FD4E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2108</TotalTime>
  <Words>535</Words>
  <Application>Microsoft Office PowerPoint</Application>
  <PresentationFormat>On-screen Show (4:3)</PresentationFormat>
  <Paragraphs>100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Aharoni</vt:lpstr>
      <vt:lpstr>Arial</vt:lpstr>
      <vt:lpstr>Calibri</vt:lpstr>
      <vt:lpstr>Calibri Light</vt:lpstr>
      <vt:lpstr>Wingdings</vt:lpstr>
      <vt:lpstr>Retrospect</vt:lpstr>
      <vt:lpstr>Resurrection Of The Dead</vt:lpstr>
      <vt:lpstr>Resurrection Of The Dead</vt:lpstr>
      <vt:lpstr>Resurrection Of The Dead</vt:lpstr>
      <vt:lpstr>Resurrection Of The Dead</vt:lpstr>
      <vt:lpstr>Resurrection Of The Dead</vt:lpstr>
      <vt:lpstr>Resurrection Of The Dead</vt:lpstr>
      <vt:lpstr>Resurrection Of The Dead</vt:lpstr>
      <vt:lpstr>Resurrection Of The Dead</vt:lpstr>
      <vt:lpstr>Resurrection Of The Dead</vt:lpstr>
      <vt:lpstr>Resurrection Of The Dead</vt:lpstr>
      <vt:lpstr>Resurrection Of The Dead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Faith In Action</dc:title>
  <dc:creator>CountryBoy</dc:creator>
  <cp:lastModifiedBy>Ross Ward</cp:lastModifiedBy>
  <cp:revision>497</cp:revision>
  <dcterms:created xsi:type="dcterms:W3CDTF">2005-05-14T13:55:04Z</dcterms:created>
  <dcterms:modified xsi:type="dcterms:W3CDTF">2022-09-26T12:13:34Z</dcterms:modified>
</cp:coreProperties>
</file>