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17"/>
  </p:notesMasterIdLst>
  <p:sldIdLst>
    <p:sldId id="267" r:id="rId2"/>
    <p:sldId id="302" r:id="rId3"/>
    <p:sldId id="314" r:id="rId4"/>
    <p:sldId id="305" r:id="rId5"/>
    <p:sldId id="303" r:id="rId6"/>
    <p:sldId id="304" r:id="rId7"/>
    <p:sldId id="300" r:id="rId8"/>
    <p:sldId id="290" r:id="rId9"/>
    <p:sldId id="307" r:id="rId10"/>
    <p:sldId id="315" r:id="rId11"/>
    <p:sldId id="301" r:id="rId12"/>
    <p:sldId id="311" r:id="rId13"/>
    <p:sldId id="316" r:id="rId14"/>
    <p:sldId id="313" r:id="rId15"/>
    <p:sldId id="312" r:id="rId16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4085"/>
    <a:srgbClr val="45418F"/>
    <a:srgbClr val="99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00" autoAdjust="0"/>
  </p:normalViewPr>
  <p:slideViewPr>
    <p:cSldViewPr>
      <p:cViewPr varScale="1">
        <p:scale>
          <a:sx n="82" d="100"/>
          <a:sy n="82" d="100"/>
        </p:scale>
        <p:origin x="156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72" y="-288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496CAD9-DF8A-4592-B2E9-73ECFF2F0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812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The first king over the Kingdom of Israel in the Old testament</a:t>
            </a:r>
          </a:p>
        </p:txBody>
      </p:sp>
    </p:spTree>
    <p:extLst>
      <p:ext uri="{BB962C8B-B14F-4D97-AF65-F5344CB8AC3E}">
        <p14:creationId xmlns:p14="http://schemas.microsoft.com/office/powerpoint/2010/main" val="2260441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77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197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Here again we see Saul’s ‘I’ problem</a:t>
            </a:r>
          </a:p>
        </p:txBody>
      </p:sp>
    </p:spTree>
    <p:extLst>
      <p:ext uri="{BB962C8B-B14F-4D97-AF65-F5344CB8AC3E}">
        <p14:creationId xmlns:p14="http://schemas.microsoft.com/office/powerpoint/2010/main" val="317987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35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Consider Jephthah's vow, making flippant vows</a:t>
            </a:r>
          </a:p>
          <a:p>
            <a:r>
              <a:rPr lang="en-US" altLang="en-US" dirty="0"/>
              <a:t>Consider Jonathan’s victory; just him and his armor bearer, </a:t>
            </a:r>
            <a:r>
              <a:rPr lang="en-US" altLang="en-US" dirty="0" err="1"/>
              <a:t>ch</a:t>
            </a:r>
            <a:r>
              <a:rPr lang="en-US" altLang="en-US" dirty="0"/>
              <a:t> 14:4-15</a:t>
            </a:r>
          </a:p>
        </p:txBody>
      </p:sp>
    </p:spTree>
    <p:extLst>
      <p:ext uri="{BB962C8B-B14F-4D97-AF65-F5344CB8AC3E}">
        <p14:creationId xmlns:p14="http://schemas.microsoft.com/office/powerpoint/2010/main" val="2711532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6CAD9-DF8A-4592-B2E9-73ECFF2F0AB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089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7680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‘I’ have performed the word of the Lord</a:t>
            </a:r>
          </a:p>
          <a:p>
            <a:r>
              <a:rPr lang="en-US" dirty="0"/>
              <a:t>Even in his repentance he refused to take responsibility for what happened and blamed the people, vs. 24.</a:t>
            </a:r>
          </a:p>
          <a:p>
            <a:r>
              <a:rPr lang="en-US" dirty="0"/>
              <a:t>Have you known somebody who always blamed somebody else; always an excuse or reason they did not err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6CAD9-DF8A-4592-B2E9-73ECFF2F0AB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684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‘I’ have performed the word of the Lord</a:t>
            </a:r>
          </a:p>
          <a:p>
            <a:r>
              <a:rPr lang="en-US" dirty="0"/>
              <a:t>Even in his repentance he refused to take responsibility for what happened and blamed the people, vs. 24.</a:t>
            </a:r>
          </a:p>
          <a:p>
            <a:r>
              <a:rPr lang="en-US" dirty="0"/>
              <a:t>Have you known somebody who always blamed somebody else; always an excuse or reason they did not err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6CAD9-DF8A-4592-B2E9-73ECFF2F0AB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981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‘I’ need strong men</a:t>
            </a:r>
          </a:p>
          <a:p>
            <a:r>
              <a:rPr lang="en-US" altLang="en-US" dirty="0"/>
              <a:t>A point that we glossed over in I Sam 14</a:t>
            </a:r>
          </a:p>
        </p:txBody>
      </p:sp>
    </p:spTree>
    <p:extLst>
      <p:ext uri="{BB962C8B-B14F-4D97-AF65-F5344CB8AC3E}">
        <p14:creationId xmlns:p14="http://schemas.microsoft.com/office/powerpoint/2010/main" val="2646570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2791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8029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0259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9F4E7F-5876-410E-A821-57690D48365C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15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7B540B9-258C-48F1-B584-29292C87A886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68562A-6CFB-DB13-0900-8529271F2E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0" y="1102777"/>
            <a:ext cx="2790825" cy="4991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078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C365-47BA-4D7B-81E6-7B7F8BE10757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541C-8899-4F16-8847-D8F764753D9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18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548-3849-4965-8FC5-A125BBECAEC0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0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5FC3-B44F-40C8-9913-77EF38004D76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74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74DD-E613-4553-909C-CEE447056EA3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02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C3EF-060B-4283-B217-7BD071CDEC97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25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7F7-F150-4443-897E-528654EA90E2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99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07426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233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220D-5046-4131-8C5B-E82AF3F99375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458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90055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421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31148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06435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85806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77893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/>
          </p:cNvCxnSpPr>
          <p:nvPr/>
        </p:nvCxnSpPr>
        <p:spPr>
          <a:xfrm>
            <a:off x="2762225" y="1825336"/>
            <a:ext cx="5184006" cy="0"/>
          </a:xfrm>
          <a:prstGeom prst="line">
            <a:avLst/>
          </a:prstGeom>
          <a:ln w="88900" cmpd="dbl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533400"/>
            <a:ext cx="6477000" cy="685800"/>
          </a:xfrm>
        </p:spPr>
        <p:txBody>
          <a:bodyPr/>
          <a:lstStyle>
            <a:lvl1pPr>
              <a:defRPr sz="4400" b="0"/>
            </a:lvl1pPr>
          </a:lstStyle>
          <a:p>
            <a:r>
              <a:rPr lang="en-US" dirty="0"/>
              <a:t>Click to edit Master title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977739"/>
            <a:ext cx="6324600" cy="4346857"/>
          </a:xfrm>
        </p:spPr>
        <p:txBody>
          <a:bodyPr>
            <a:normAutofit/>
          </a:bodyPr>
          <a:lstStyle>
            <a:lvl1pPr marL="457189" indent="-457189">
              <a:spcBef>
                <a:spcPts val="0"/>
              </a:spcBef>
              <a:buSzPct val="75000"/>
              <a:buFont typeface="Wingdings" panose="05000000000000000000" pitchFamily="2" charset="2"/>
              <a:buNone/>
              <a:defRPr sz="3200" b="1"/>
            </a:lvl1pPr>
            <a:lvl2pPr marL="457189" indent="-457189">
              <a:spcBef>
                <a:spcPts val="0"/>
              </a:spcBef>
              <a:buSzPct val="85000"/>
              <a:buFont typeface="Wingdings" panose="05000000000000000000" pitchFamily="2" charset="2"/>
              <a:buChar char="q"/>
              <a:defRPr sz="3200" i="0"/>
            </a:lvl2pPr>
            <a:lvl3pPr marL="800080" indent="-342891">
              <a:spcBef>
                <a:spcPts val="0"/>
              </a:spcBef>
              <a:buFont typeface="Wingdings" panose="05000000000000000000" pitchFamily="2" charset="2"/>
              <a:buChar char="§"/>
              <a:defRPr sz="2800" i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057401" y="1215736"/>
            <a:ext cx="6477000" cy="609600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F0F8D1-27AB-42E1-82D1-BE90AE6FF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2285123"/>
            <a:ext cx="2114550" cy="4572872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42888-E4D8-4A4E-944D-76EF1FD1D57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F235911-15BE-4BDC-858A-CE413204E957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3C74F-B71D-4ACE-A632-C3D55A7253D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7F7CCCC-72B9-4905-AC27-D3320A28C9E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53690" y="5829300"/>
            <a:ext cx="536415" cy="495294"/>
          </a:xfrm>
        </p:spPr>
        <p:txBody>
          <a:bodyPr/>
          <a:lstStyle>
            <a:lvl1pPr>
              <a:defRPr sz="3200" b="1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60573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/>
          </p:cNvCxnSpPr>
          <p:nvPr/>
        </p:nvCxnSpPr>
        <p:spPr>
          <a:xfrm>
            <a:off x="1197771" y="1832263"/>
            <a:ext cx="6748462" cy="0"/>
          </a:xfrm>
          <a:prstGeom prst="line">
            <a:avLst/>
          </a:prstGeom>
          <a:ln w="88900" cmpd="dbl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33" y="540327"/>
            <a:ext cx="7903369" cy="685800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631" y="1905000"/>
            <a:ext cx="7467600" cy="4495799"/>
          </a:xfrm>
        </p:spPr>
        <p:txBody>
          <a:bodyPr>
            <a:normAutofit/>
          </a:bodyPr>
          <a:lstStyle>
            <a:lvl1pPr marL="457189" indent="-457189"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3600"/>
            </a:lvl1pPr>
            <a:lvl2pPr marL="914377" indent="-457189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 sz="3200" i="0"/>
            </a:lvl2pPr>
            <a:lvl3pPr marL="1188690" indent="-274313">
              <a:spcBef>
                <a:spcPts val="0"/>
              </a:spcBef>
              <a:defRPr sz="2800" i="1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31033" y="1222663"/>
            <a:ext cx="7903369" cy="609600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700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CCBE167-978C-44E2-ACA8-41DF45D3DF38}" type="datetime1">
              <a:rPr lang="en-US" smtClean="0"/>
              <a:t>8/28/2022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6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22" r:id="rId1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King Saul</a:t>
            </a:r>
            <a:br>
              <a:rPr lang="en-US" dirty="0"/>
            </a:br>
            <a:r>
              <a:rPr lang="en-US" dirty="0"/>
              <a:t>‘I’ Problem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Assumes Authority</a:t>
            </a:r>
          </a:p>
          <a:p>
            <a:r>
              <a:rPr lang="en-US" dirty="0"/>
              <a:t>1 Sam 13:5-10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812E5F-5904-46D7-81C9-2A9F4C58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Sam 13:5-14, Saul Offers Sacrifice</a:t>
            </a:r>
          </a:p>
          <a:p>
            <a:pPr lvl="1"/>
            <a:r>
              <a:rPr lang="en-US" dirty="0"/>
              <a:t>Samuel Delayed</a:t>
            </a:r>
          </a:p>
          <a:p>
            <a:pPr lvl="1"/>
            <a:r>
              <a:rPr lang="en-US" dirty="0"/>
              <a:t>Philistines Prepared To Attack</a:t>
            </a:r>
          </a:p>
          <a:p>
            <a:pPr lvl="1"/>
            <a:r>
              <a:rPr lang="en-US" dirty="0"/>
              <a:t>Saul’s Soldiers Ran Scared</a:t>
            </a:r>
          </a:p>
          <a:p>
            <a:pPr lvl="2"/>
            <a:r>
              <a:rPr lang="en-US" dirty="0"/>
              <a:t>13:15, He Is Left With 600</a:t>
            </a:r>
          </a:p>
          <a:p>
            <a:pPr lvl="2"/>
            <a:r>
              <a:rPr lang="en-US" dirty="0"/>
              <a:t>13:5, Philistines Have A Large Army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Looks to Himself - At Gilgal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69BA46-A20D-4BDE-B36A-2C6E7B23B28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5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Sam 13:5-14, Saul Offers Sacrifice</a:t>
            </a:r>
          </a:p>
          <a:p>
            <a:pPr lvl="1"/>
            <a:r>
              <a:rPr lang="en-US" dirty="0"/>
              <a:t>King Saul’s ‘I’ Problem</a:t>
            </a:r>
          </a:p>
          <a:p>
            <a:pPr lvl="2"/>
            <a:r>
              <a:rPr lang="en-US" dirty="0"/>
              <a:t>I Saw, I Said to myself, I have not, I forced myself</a:t>
            </a:r>
          </a:p>
          <a:p>
            <a:pPr lvl="1"/>
            <a:r>
              <a:rPr lang="en-US" dirty="0"/>
              <a:t>1 Sam 10:8, Samuel: “I Will Come...”</a:t>
            </a:r>
          </a:p>
          <a:p>
            <a:pPr lvl="1"/>
            <a:r>
              <a:rPr lang="en-US" dirty="0"/>
              <a:t>1 Sam 12:24-25, Samuel’s Instructions For Israel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Looks to Himself - At Gilgal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69BA46-A20D-4BDE-B36A-2C6E7B23B28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5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Sam 14:24-46, Avenging “His” Enemies</a:t>
            </a:r>
          </a:p>
          <a:p>
            <a:pPr lvl="1"/>
            <a:r>
              <a:rPr lang="en-US" dirty="0"/>
              <a:t>14:24, ‘I’ Will Avenge My Enemies</a:t>
            </a:r>
          </a:p>
          <a:p>
            <a:pPr lvl="1"/>
            <a:r>
              <a:rPr lang="en-US" dirty="0"/>
              <a:t>14:24, Saul Limits His Soldiers</a:t>
            </a:r>
          </a:p>
          <a:p>
            <a:pPr lvl="2"/>
            <a:r>
              <a:rPr lang="en-US" dirty="0"/>
              <a:t>No Food Till ‘HIS’ Enemies Are Avenged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Looks to Himself - At Gilgal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0C54AB-9CC7-465D-A35B-0A7AE4824D0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50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 Sam 14:24-46, Avenging “His” Enemies</a:t>
            </a:r>
          </a:p>
          <a:p>
            <a:pPr lvl="1"/>
            <a:r>
              <a:rPr lang="en-US" dirty="0"/>
              <a:t>Jonathan Breaks His Instruction</a:t>
            </a:r>
          </a:p>
          <a:p>
            <a:pPr lvl="2"/>
            <a:r>
              <a:rPr lang="en-US" dirty="0"/>
              <a:t>Vs. 27, he did not hear and ate honey</a:t>
            </a:r>
          </a:p>
          <a:p>
            <a:pPr lvl="2"/>
            <a:r>
              <a:rPr lang="en-US" dirty="0"/>
              <a:t>Vs. 29-30, he admits it was an unnecessary burden</a:t>
            </a:r>
          </a:p>
          <a:p>
            <a:pPr lvl="1"/>
            <a:r>
              <a:rPr lang="en-US" dirty="0"/>
              <a:t>Soldiers Were Faint</a:t>
            </a:r>
          </a:p>
          <a:p>
            <a:pPr lvl="2"/>
            <a:r>
              <a:rPr lang="en-US" dirty="0"/>
              <a:t>Vs. 28, Because food was withheld from them</a:t>
            </a:r>
          </a:p>
          <a:p>
            <a:pPr lvl="2"/>
            <a:r>
              <a:rPr lang="en-US" dirty="0"/>
              <a:t>Vs. 32-35, they flew upon the spoil, ate uncooked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Looks to Himself - At Gilgal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FC032-0020-409B-818E-7120C2245D6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2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 Sam 14:24-46, Avenging “His” Enemies</a:t>
            </a:r>
          </a:p>
          <a:p>
            <a:pPr lvl="1"/>
            <a:r>
              <a:rPr lang="en-US" dirty="0"/>
              <a:t>Saul’s Victory Was Limited</a:t>
            </a:r>
          </a:p>
          <a:p>
            <a:pPr lvl="2"/>
            <a:r>
              <a:rPr lang="en-US" dirty="0"/>
              <a:t>Vs. 30, Because they were faint, could have been more</a:t>
            </a:r>
          </a:p>
          <a:p>
            <a:pPr lvl="2"/>
            <a:r>
              <a:rPr lang="en-US" dirty="0"/>
              <a:t>Vs. 36-38, Saul was not permitted to pursue after </a:t>
            </a:r>
          </a:p>
          <a:p>
            <a:pPr lvl="1"/>
            <a:r>
              <a:rPr lang="en-US" dirty="0"/>
              <a:t>Saul Almost Lost Jonathan</a:t>
            </a:r>
          </a:p>
          <a:p>
            <a:pPr lvl="2"/>
            <a:r>
              <a:rPr lang="en-US" dirty="0"/>
              <a:t>Vs. 43-44, Saul was going to carry out the oath</a:t>
            </a:r>
          </a:p>
          <a:p>
            <a:pPr lvl="2"/>
            <a:r>
              <a:rPr lang="en-US" dirty="0"/>
              <a:t>Vs. 45, The people saved Jonathan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Looks to Himself - At Gilgal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6E5296-C78B-4DDA-8193-9F8021EA60C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3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B74C2-AF51-4880-8D93-04608C55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King Saul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757AC-7C3D-4CFD-AE00-357843762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Sam 15:1-35, Battle With Amalekites</a:t>
            </a:r>
          </a:p>
          <a:p>
            <a:pPr lvl="1"/>
            <a:r>
              <a:rPr lang="en-US" dirty="0"/>
              <a:t>Vs. 1-9, Battle Narrative</a:t>
            </a:r>
          </a:p>
          <a:p>
            <a:pPr lvl="1"/>
            <a:r>
              <a:rPr lang="en-US" dirty="0"/>
              <a:t>Vs. 10-12, 35, God’s Response</a:t>
            </a:r>
          </a:p>
          <a:p>
            <a:pPr lvl="1"/>
            <a:r>
              <a:rPr lang="en-US" dirty="0"/>
              <a:t>Vs. 13-15, 20-21, Saul’s Answer(s)</a:t>
            </a:r>
          </a:p>
          <a:p>
            <a:pPr lvl="1"/>
            <a:r>
              <a:rPr lang="en-US" dirty="0"/>
              <a:t>Vs. 22-24, 26, Samuel’s Rebuke(s)</a:t>
            </a:r>
          </a:p>
          <a:p>
            <a:pPr lvl="1"/>
            <a:r>
              <a:rPr lang="en-US" dirty="0"/>
              <a:t>Vs. 25, 27-30, Saul’s “Repentance”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9CB90-D496-496B-8359-DF87E32F49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Looks to Himself – Amalekites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00580-11E7-4838-AECD-F5F964DBDA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0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Humble Beginnings</a:t>
            </a:r>
          </a:p>
          <a:p>
            <a:pPr lvl="1"/>
            <a:r>
              <a:rPr lang="en-US" dirty="0"/>
              <a:t>1 Sam 9:20-21, Who am I?</a:t>
            </a:r>
          </a:p>
          <a:p>
            <a:pPr lvl="1"/>
            <a:r>
              <a:rPr lang="en-US" dirty="0"/>
              <a:t>1 Sam 15:17, Small in his own eyes</a:t>
            </a:r>
          </a:p>
          <a:p>
            <a:r>
              <a:rPr lang="en-US" dirty="0"/>
              <a:t>‘I’ Problem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BED965-49B8-4B09-B6FD-ED5A00225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5796AE-105A-45AB-8ABC-45FB5341B5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B74C2-AF51-4880-8D93-04608C55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King Saul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757AC-7C3D-4CFD-AE00-357843762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Disregards Instruction</a:t>
            </a:r>
          </a:p>
          <a:p>
            <a:pPr lvl="1"/>
            <a:r>
              <a:rPr lang="en-US" dirty="0"/>
              <a:t>Battle At Gilgal</a:t>
            </a:r>
          </a:p>
          <a:p>
            <a:pPr lvl="2"/>
            <a:r>
              <a:rPr lang="en-US" dirty="0"/>
              <a:t>1 Sam 13:11-12, Because I saw ... I forced myself</a:t>
            </a:r>
          </a:p>
          <a:p>
            <a:pPr lvl="2"/>
            <a:r>
              <a:rPr lang="en-US" dirty="0"/>
              <a:t>1 Sam 10:8, Samuel instructs Saul to wait 7 days</a:t>
            </a:r>
          </a:p>
          <a:p>
            <a:pPr lvl="1"/>
            <a:r>
              <a:rPr lang="en-US" dirty="0"/>
              <a:t>Battle With The Amalekites</a:t>
            </a:r>
          </a:p>
          <a:p>
            <a:pPr lvl="2"/>
            <a:r>
              <a:rPr lang="en-US" dirty="0"/>
              <a:t>1 Sam 15:8, Saul spares Agag</a:t>
            </a:r>
          </a:p>
          <a:p>
            <a:pPr lvl="2"/>
            <a:r>
              <a:rPr lang="en-US" dirty="0"/>
              <a:t>1 Sam 15:9, People keep all the good spoils</a:t>
            </a:r>
          </a:p>
          <a:p>
            <a:pPr lvl="2"/>
            <a:r>
              <a:rPr lang="en-US" dirty="0"/>
              <a:t>1 Sam 15:13, 20, Proclaims he had obeyed</a:t>
            </a:r>
          </a:p>
          <a:p>
            <a:pPr lvl="2"/>
            <a:r>
              <a:rPr lang="en-US" dirty="0"/>
              <a:t>1 Sam 15:11, He is turned back from following me, and hath not performed my commandments.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9CB90-D496-496B-8359-DF87E32F49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Critical Flaws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C0B56-CB0C-41B0-ABE9-68E6E74255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5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B74C2-AF51-4880-8D93-04608C55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King Saul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757AC-7C3D-4CFD-AE00-357843762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Blames Others</a:t>
            </a:r>
          </a:p>
          <a:p>
            <a:pPr lvl="1"/>
            <a:r>
              <a:rPr lang="en-US" dirty="0"/>
              <a:t>1 Sam 13:11-12, Battle at Gilgal</a:t>
            </a:r>
          </a:p>
          <a:p>
            <a:pPr lvl="2"/>
            <a:r>
              <a:rPr lang="en-US" dirty="0"/>
              <a:t>“thou </a:t>
            </a:r>
            <a:r>
              <a:rPr lang="en-US" dirty="0" err="1"/>
              <a:t>camest</a:t>
            </a:r>
            <a:r>
              <a:rPr lang="en-US" dirty="0"/>
              <a:t> not within the days appointed”</a:t>
            </a:r>
          </a:p>
          <a:p>
            <a:pPr lvl="1"/>
            <a:r>
              <a:rPr lang="en-US" dirty="0"/>
              <a:t>1 Sam 15:1-35, Battle with Amalekites</a:t>
            </a:r>
          </a:p>
          <a:p>
            <a:pPr lvl="2"/>
            <a:r>
              <a:rPr lang="en-US" dirty="0"/>
              <a:t>Vs. 13, “I have performed the word of the Lord”</a:t>
            </a:r>
          </a:p>
          <a:p>
            <a:pPr lvl="2"/>
            <a:r>
              <a:rPr lang="en-US" dirty="0"/>
              <a:t>Vs. 15, they have brought them back</a:t>
            </a:r>
          </a:p>
          <a:p>
            <a:pPr lvl="2"/>
            <a:r>
              <a:rPr lang="en-US" dirty="0"/>
              <a:t>Vs. 20, “I have obeyed the voice of the Lord and gone the way the Lord sent me”</a:t>
            </a:r>
          </a:p>
          <a:p>
            <a:pPr lvl="2"/>
            <a:r>
              <a:rPr lang="en-US" dirty="0"/>
              <a:t>Vs. 21, but the people…</a:t>
            </a:r>
          </a:p>
          <a:p>
            <a:pPr lvl="2"/>
            <a:r>
              <a:rPr lang="en-US" dirty="0"/>
              <a:t>Vs. 24, I feared and obeyed the people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9CB90-D496-496B-8359-DF87E32F49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Critical Flaws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C0B56-CB0C-41B0-ABE9-68E6E74255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7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King Saul Seeks Strength</a:t>
            </a:r>
          </a:p>
          <a:p>
            <a:pPr lvl="1"/>
            <a:r>
              <a:rPr lang="en-US" dirty="0"/>
              <a:t>1 Sam 14:52, Saul takes all the strong and valiant men</a:t>
            </a:r>
          </a:p>
          <a:p>
            <a:pPr lvl="2"/>
            <a:r>
              <a:rPr lang="en-US" dirty="0"/>
              <a:t>1 Sam 8:10-18, Warnings of God and Samuel</a:t>
            </a:r>
          </a:p>
          <a:p>
            <a:pPr lvl="1"/>
            <a:r>
              <a:rPr lang="en-US" dirty="0"/>
              <a:t>Ps 33:16-22, God was to be their King, Fight their Battles, Avenge his people, </a:t>
            </a:r>
          </a:p>
          <a:p>
            <a:pPr lvl="1"/>
            <a:r>
              <a:rPr lang="en-US" dirty="0"/>
              <a:t>1 Sam 14:6, Jonathan’s Faith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Critical Flaws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AD58E-BA03-4764-956D-1C7ACA8D52E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Trust In God</a:t>
            </a:r>
          </a:p>
          <a:p>
            <a:pPr lvl="1"/>
            <a:r>
              <a:rPr lang="en-US" dirty="0"/>
              <a:t>Ps 147:10-11, LORD taketh pleasure in them that fear him…</a:t>
            </a:r>
          </a:p>
          <a:p>
            <a:pPr lvl="1"/>
            <a:r>
              <a:rPr lang="en-US" dirty="0"/>
              <a:t>Prov 3:5-6, Trust in the LORD with all thine heart…</a:t>
            </a:r>
          </a:p>
          <a:p>
            <a:pPr lvl="1"/>
            <a:r>
              <a:rPr lang="en-US" dirty="0"/>
              <a:t>Ps 33:16-17, Man is not delivered by much strength...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BED965-49B8-4B09-B6FD-ED5A00225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475D34-8A8F-437D-BA75-62CDB2F4DCB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2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Trust God’s Instructions</a:t>
            </a:r>
          </a:p>
          <a:p>
            <a:pPr lvl="1"/>
            <a:r>
              <a:rPr lang="en-US" dirty="0"/>
              <a:t>Mt 7:21-23, Not everyone that saith unto me, Lord, Lord, shall enter into the kingdom of heaven; but he that doeth the will of my Father which is in heaven...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BED965-49B8-4B09-B6FD-ED5A00225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475D34-8A8F-437D-BA75-62CDB2F4DCB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6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Trust God For Results</a:t>
            </a:r>
          </a:p>
          <a:p>
            <a:pPr lvl="1"/>
            <a:r>
              <a:rPr lang="en-US" dirty="0"/>
              <a:t>1 Sam 12:6-25, Samuel recounts how God has worked for them</a:t>
            </a:r>
          </a:p>
          <a:p>
            <a:pPr lvl="1"/>
            <a:r>
              <a:rPr lang="en-US" dirty="0"/>
              <a:t>1 Sam 14:6, Jonathan’s faith shown at Gilgal</a:t>
            </a:r>
          </a:p>
          <a:p>
            <a:pPr lvl="1"/>
            <a:r>
              <a:rPr lang="en-US" dirty="0"/>
              <a:t>1 Cor 3:6, God gave the Increase</a:t>
            </a:r>
          </a:p>
          <a:p>
            <a:pPr lvl="1"/>
            <a:r>
              <a:rPr lang="en-US" dirty="0"/>
              <a:t>1 Cor 16:9, door is opened unto me</a:t>
            </a:r>
          </a:p>
          <a:p>
            <a:pPr lvl="1"/>
            <a:r>
              <a:rPr lang="en-US" dirty="0"/>
              <a:t>2 Cor 2:12, when I came to Troas a door was opened unto me of the Lord</a:t>
            </a:r>
          </a:p>
          <a:p>
            <a:pPr lvl="1"/>
            <a:r>
              <a:rPr lang="en-US" dirty="0"/>
              <a:t>Col 4:3, pray for us, that God would open unto us a door of utterance</a:t>
            </a:r>
          </a:p>
          <a:p>
            <a:pPr lvl="1"/>
            <a:r>
              <a:rPr lang="en-US" dirty="0"/>
              <a:t>Rev 3:8, I have set before thee an open door…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BED965-49B8-4B09-B6FD-ED5A00225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51B7AD-7E15-460C-A02C-1D6A72D40EB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6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King Saul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Accept Responsibility</a:t>
            </a:r>
          </a:p>
          <a:p>
            <a:pPr lvl="1"/>
            <a:r>
              <a:rPr lang="en-US" dirty="0"/>
              <a:t>1 Sam 15:24, Saul Never accepted Responsibility for his sin as King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BED965-49B8-4B09-B6FD-ED5A00225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F91C63-A58F-48AE-901E-2CEDC7035D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2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1339</TotalTime>
  <Words>976</Words>
  <Application>Microsoft Office PowerPoint</Application>
  <PresentationFormat>On-screen Show (4:3)</PresentationFormat>
  <Paragraphs>151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Garamond</vt:lpstr>
      <vt:lpstr>Times New Roman</vt:lpstr>
      <vt:lpstr>Wingdings</vt:lpstr>
      <vt:lpstr>Organic</vt:lpstr>
      <vt:lpstr>King Saul ‘I’ Problem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  <vt:lpstr>King Saul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Ross Ward</dc:creator>
  <cp:lastModifiedBy>Ross Ward</cp:lastModifiedBy>
  <cp:revision>300</cp:revision>
  <cp:lastPrinted>2019-08-13T23:12:31Z</cp:lastPrinted>
  <dcterms:created xsi:type="dcterms:W3CDTF">2004-10-30T02:37:41Z</dcterms:created>
  <dcterms:modified xsi:type="dcterms:W3CDTF">2022-08-28T18:31:13Z</dcterms:modified>
</cp:coreProperties>
</file>