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78" r:id="rId3"/>
    <p:sldId id="279" r:id="rId4"/>
    <p:sldId id="284" r:id="rId5"/>
    <p:sldId id="280" r:id="rId6"/>
    <p:sldId id="285" r:id="rId7"/>
    <p:sldId id="281" r:id="rId8"/>
    <p:sldId id="282" r:id="rId9"/>
    <p:sldId id="276" r:id="rId10"/>
    <p:sldId id="283" r:id="rId11"/>
    <p:sldId id="286" r:id="rId12"/>
    <p:sldId id="288" r:id="rId13"/>
    <p:sldId id="28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86" d="100"/>
          <a:sy n="86" d="100"/>
        </p:scale>
        <p:origin x="14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6959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0" y="2067535"/>
            <a:ext cx="8458200" cy="467616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3600" b="1" cap="none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685800" indent="-3413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q"/>
              <a:defRPr sz="2800" cap="none"/>
            </a:lvl3pPr>
            <a:lvl4pPr marL="10287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800" cap="none"/>
            </a:lvl4pPr>
            <a:lvl5pPr marL="1371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4863" y="1314450"/>
            <a:ext cx="7773337" cy="618516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0" y="2000250"/>
            <a:ext cx="914400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Spirituality – </a:t>
            </a:r>
            <a:br>
              <a:rPr lang="en-US" dirty="0"/>
            </a:br>
            <a:r>
              <a:rPr lang="en-US" dirty="0"/>
              <a:t>Connecting with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Gal 5:16-18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1"/>
            <a:r>
              <a:rPr lang="en-US" dirty="0"/>
              <a:t>Physical Therapy </a:t>
            </a:r>
          </a:p>
          <a:p>
            <a:pPr lvl="2"/>
            <a:r>
              <a:rPr lang="en-US" dirty="0"/>
              <a:t>“Connecting” to Muscles</a:t>
            </a:r>
          </a:p>
          <a:p>
            <a:pPr lvl="1"/>
            <a:r>
              <a:rPr lang="en-US" dirty="0"/>
              <a:t>Muscles That We Do Not Develop</a:t>
            </a:r>
          </a:p>
          <a:p>
            <a:pPr lvl="2"/>
            <a:r>
              <a:rPr lang="en-US" dirty="0"/>
              <a:t>Moving Toes Independently</a:t>
            </a:r>
          </a:p>
          <a:p>
            <a:pPr lvl="3"/>
            <a:r>
              <a:rPr lang="en-US" dirty="0"/>
              <a:t>Playing Piano &amp; Writing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85519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Material Connections </a:t>
            </a:r>
          </a:p>
          <a:p>
            <a:pPr lvl="1"/>
            <a:r>
              <a:rPr lang="en-US" dirty="0"/>
              <a:t>Work</a:t>
            </a:r>
          </a:p>
          <a:p>
            <a:pPr lvl="2"/>
            <a:r>
              <a:rPr lang="en-US" dirty="0"/>
              <a:t>Eph 6:6-7, Work As To The Lord</a:t>
            </a:r>
          </a:p>
          <a:p>
            <a:pPr lvl="2"/>
            <a:r>
              <a:rPr lang="en-US" dirty="0"/>
              <a:t>Eph 4:28, Work To Give To Others</a:t>
            </a:r>
          </a:p>
          <a:p>
            <a:pPr lvl="1"/>
            <a:r>
              <a:rPr lang="en-US" dirty="0"/>
              <a:t>Family</a:t>
            </a:r>
          </a:p>
          <a:p>
            <a:pPr lvl="2"/>
            <a:r>
              <a:rPr lang="en-US" dirty="0"/>
              <a:t>1 Tim 5:4-8, Caring For Family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Nutrition, Exercise, And Health Care</a:t>
            </a:r>
          </a:p>
          <a:p>
            <a:pPr lvl="2"/>
            <a:r>
              <a:rPr lang="en-US" dirty="0"/>
              <a:t>1 Tim 4:7-8, Exercise Profits For A Little While</a:t>
            </a:r>
          </a:p>
          <a:p>
            <a:pPr lvl="2"/>
            <a:r>
              <a:rPr lang="en-US" dirty="0"/>
              <a:t>Sabbath “Rest” Of Law of Moses</a:t>
            </a:r>
          </a:p>
          <a:p>
            <a:pPr lvl="2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394436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Material Connections </a:t>
            </a:r>
          </a:p>
          <a:p>
            <a:pPr lvl="1"/>
            <a:r>
              <a:rPr lang="en-US" dirty="0"/>
              <a:t>Tangible &amp; Measurable</a:t>
            </a:r>
          </a:p>
          <a:p>
            <a:pPr lvl="2"/>
            <a:r>
              <a:rPr lang="en-US" dirty="0"/>
              <a:t>Fills Immediate Need</a:t>
            </a:r>
          </a:p>
          <a:p>
            <a:pPr lvl="2"/>
            <a:r>
              <a:rPr lang="en-US" dirty="0"/>
              <a:t>We Can See Immediate Result </a:t>
            </a:r>
          </a:p>
          <a:p>
            <a:pPr lvl="2"/>
            <a:r>
              <a:rPr lang="en-US" dirty="0"/>
              <a:t>Receive Immediate Benefit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55478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Developed Is Our Spiritual Being?</a:t>
            </a:r>
          </a:p>
          <a:p>
            <a:pPr lvl="1"/>
            <a:r>
              <a:rPr lang="en-US" dirty="0"/>
              <a:t>Well Developed?</a:t>
            </a:r>
          </a:p>
          <a:p>
            <a:pPr lvl="1"/>
            <a:r>
              <a:rPr lang="en-US" dirty="0"/>
              <a:t>Underdeveloped?</a:t>
            </a:r>
          </a:p>
          <a:p>
            <a:pPr lvl="1"/>
            <a:r>
              <a:rPr lang="en-US" dirty="0"/>
              <a:t>Undeveloped?</a:t>
            </a:r>
          </a:p>
          <a:p>
            <a:pPr lvl="1"/>
            <a:r>
              <a:rPr lang="en-US" dirty="0"/>
              <a:t>How Do We Connect To God?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4465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We Have A Spiritual Self </a:t>
            </a:r>
          </a:p>
          <a:p>
            <a:pPr lvl="1"/>
            <a:r>
              <a:rPr lang="en-US" dirty="0"/>
              <a:t>Gen 1:26-27, “God said, Let us make man in our image, after our likeness”</a:t>
            </a:r>
          </a:p>
          <a:p>
            <a:pPr lvl="1"/>
            <a:r>
              <a:rPr lang="en-US" dirty="0"/>
              <a:t>True Spirituality Is Found Through God</a:t>
            </a:r>
          </a:p>
          <a:p>
            <a:pPr lvl="2"/>
            <a:r>
              <a:rPr lang="en-US" dirty="0"/>
              <a:t>All Others Lack Substance</a:t>
            </a:r>
          </a:p>
          <a:p>
            <a:pPr lvl="2"/>
            <a:r>
              <a:rPr lang="en-US" dirty="0"/>
              <a:t>Gal 5:16-17, Struggle Is Real For All Christians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5291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Finding Our Spiritual Self</a:t>
            </a:r>
          </a:p>
          <a:p>
            <a:pPr lvl="1"/>
            <a:r>
              <a:rPr lang="en-US" dirty="0"/>
              <a:t>Heb 6:1-2, Basic Foundation</a:t>
            </a:r>
          </a:p>
          <a:p>
            <a:pPr lvl="2"/>
            <a:r>
              <a:rPr lang="en-US" dirty="0"/>
              <a:t>Certain Doctrinal Teachings Were Rudimentary</a:t>
            </a:r>
          </a:p>
          <a:p>
            <a:pPr lvl="3"/>
            <a:r>
              <a:rPr lang="en-US" dirty="0"/>
              <a:t>Baptism </a:t>
            </a:r>
          </a:p>
          <a:p>
            <a:pPr lvl="3"/>
            <a:r>
              <a:rPr lang="en-US" dirty="0"/>
              <a:t>Eternity</a:t>
            </a:r>
          </a:p>
          <a:p>
            <a:pPr lvl="3"/>
            <a:r>
              <a:rPr lang="en-US" dirty="0"/>
              <a:t>Holy Spirit</a:t>
            </a:r>
          </a:p>
          <a:p>
            <a:pPr lvl="1"/>
            <a:r>
              <a:rPr lang="en-US" dirty="0"/>
              <a:t>The Visible</a:t>
            </a:r>
          </a:p>
          <a:p>
            <a:pPr lvl="2"/>
            <a:r>
              <a:rPr lang="en-US" dirty="0"/>
              <a:t>1 Cor 16:1-2, Giving</a:t>
            </a:r>
          </a:p>
          <a:p>
            <a:pPr lvl="2"/>
            <a:r>
              <a:rPr lang="en-US" dirty="0"/>
              <a:t>Heb 10:24, Worship And Honor God; Encourage One Another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32981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Develop Our Spiritual Self </a:t>
            </a:r>
          </a:p>
          <a:p>
            <a:pPr lvl="1"/>
            <a:r>
              <a:rPr lang="en-US" dirty="0"/>
              <a:t>In Some Way We Are All Still “Chunks Of Coal”</a:t>
            </a:r>
          </a:p>
          <a:p>
            <a:pPr lvl="1"/>
            <a:r>
              <a:rPr lang="en-US" dirty="0"/>
              <a:t>Maybe You Don’t Know Or Understand</a:t>
            </a:r>
          </a:p>
          <a:p>
            <a:pPr lvl="2"/>
            <a:r>
              <a:rPr lang="en-US" dirty="0"/>
              <a:t>We Don’t Know What We Don’t Know</a:t>
            </a:r>
          </a:p>
          <a:p>
            <a:pPr lvl="2"/>
            <a:r>
              <a:rPr lang="en-US" dirty="0"/>
              <a:t>You Find Out When You Are Injured</a:t>
            </a:r>
          </a:p>
          <a:p>
            <a:pPr lvl="2"/>
            <a:r>
              <a:rPr lang="en-US" dirty="0"/>
              <a:t>You Find Out When Things Are Not Going Right</a:t>
            </a:r>
          </a:p>
          <a:p>
            <a:pPr lvl="1"/>
            <a:r>
              <a:rPr lang="en-US" dirty="0"/>
              <a:t>Knowledge </a:t>
            </a:r>
          </a:p>
          <a:p>
            <a:pPr lvl="1"/>
            <a:r>
              <a:rPr lang="en-US" dirty="0"/>
              <a:t>Practice</a:t>
            </a:r>
          </a:p>
          <a:p>
            <a:pPr lvl="1"/>
            <a:r>
              <a:rPr lang="en-US" dirty="0"/>
              <a:t>Perfect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42281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3921960" y="176567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Faith</a:t>
            </a:r>
          </a:p>
        </p:txBody>
      </p:sp>
      <p:sp>
        <p:nvSpPr>
          <p:cNvPr id="11" name="Freeform 10"/>
          <p:cNvSpPr/>
          <p:nvPr/>
        </p:nvSpPr>
        <p:spPr>
          <a:xfrm rot="1350000">
            <a:off x="5214995" y="790746"/>
            <a:ext cx="647153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0" y="108756"/>
                </a:moveTo>
                <a:lnTo>
                  <a:pt x="108756" y="0"/>
                </a:lnTo>
                <a:lnTo>
                  <a:pt x="108756" y="43502"/>
                </a:lnTo>
                <a:lnTo>
                  <a:pt x="538397" y="43502"/>
                </a:lnTo>
                <a:lnTo>
                  <a:pt x="538397" y="0"/>
                </a:lnTo>
                <a:lnTo>
                  <a:pt x="647153" y="108756"/>
                </a:lnTo>
                <a:lnTo>
                  <a:pt x="538397" y="217512"/>
                </a:lnTo>
                <a:lnTo>
                  <a:pt x="538397" y="174010"/>
                </a:lnTo>
                <a:lnTo>
                  <a:pt x="108756" y="174010"/>
                </a:lnTo>
                <a:lnTo>
                  <a:pt x="108756" y="217512"/>
                </a:lnTo>
                <a:lnTo>
                  <a:pt x="0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3" tIns="43501" rIns="65254" bIns="43502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12" name="Freeform 11"/>
          <p:cNvSpPr/>
          <p:nvPr/>
        </p:nvSpPr>
        <p:spPr>
          <a:xfrm>
            <a:off x="5912254" y="1000974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Virtue</a:t>
            </a:r>
          </a:p>
        </p:txBody>
      </p:sp>
      <p:sp>
        <p:nvSpPr>
          <p:cNvPr id="13" name="Freeform 12"/>
          <p:cNvSpPr/>
          <p:nvPr/>
        </p:nvSpPr>
        <p:spPr>
          <a:xfrm rot="4050000">
            <a:off x="6622345" y="2198096"/>
            <a:ext cx="647153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0" y="108756"/>
                </a:moveTo>
                <a:lnTo>
                  <a:pt x="108756" y="0"/>
                </a:lnTo>
                <a:lnTo>
                  <a:pt x="108756" y="43502"/>
                </a:lnTo>
                <a:lnTo>
                  <a:pt x="538397" y="43502"/>
                </a:lnTo>
                <a:lnTo>
                  <a:pt x="538397" y="0"/>
                </a:lnTo>
                <a:lnTo>
                  <a:pt x="647153" y="108756"/>
                </a:lnTo>
                <a:lnTo>
                  <a:pt x="538397" y="217512"/>
                </a:lnTo>
                <a:lnTo>
                  <a:pt x="538397" y="174010"/>
                </a:lnTo>
                <a:lnTo>
                  <a:pt x="108756" y="174010"/>
                </a:lnTo>
                <a:lnTo>
                  <a:pt x="108756" y="217512"/>
                </a:lnTo>
                <a:lnTo>
                  <a:pt x="0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3" tIns="43501" rIns="65254" bIns="43502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14" name="Freeform 13"/>
          <p:cNvSpPr/>
          <p:nvPr/>
        </p:nvSpPr>
        <p:spPr>
          <a:xfrm>
            <a:off x="6736660" y="2991267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Knowledge</a:t>
            </a:r>
          </a:p>
        </p:txBody>
      </p:sp>
      <p:sp>
        <p:nvSpPr>
          <p:cNvPr id="15" name="Freeform 14"/>
          <p:cNvSpPr/>
          <p:nvPr/>
        </p:nvSpPr>
        <p:spPr>
          <a:xfrm rot="17550000">
            <a:off x="6622345" y="4188390"/>
            <a:ext cx="647154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647153" y="108756"/>
                </a:moveTo>
                <a:lnTo>
                  <a:pt x="538397" y="217511"/>
                </a:lnTo>
                <a:lnTo>
                  <a:pt x="538397" y="174009"/>
                </a:lnTo>
                <a:lnTo>
                  <a:pt x="108756" y="174009"/>
                </a:lnTo>
                <a:lnTo>
                  <a:pt x="108756" y="217511"/>
                </a:lnTo>
                <a:lnTo>
                  <a:pt x="0" y="108756"/>
                </a:lnTo>
                <a:lnTo>
                  <a:pt x="108756" y="1"/>
                </a:lnTo>
                <a:lnTo>
                  <a:pt x="108756" y="43503"/>
                </a:lnTo>
                <a:lnTo>
                  <a:pt x="538397" y="43503"/>
                </a:lnTo>
                <a:lnTo>
                  <a:pt x="538397" y="1"/>
                </a:lnTo>
                <a:lnTo>
                  <a:pt x="647153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4" tIns="43501" rIns="65254" bIns="43502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16" name="Freeform 15"/>
          <p:cNvSpPr/>
          <p:nvPr/>
        </p:nvSpPr>
        <p:spPr>
          <a:xfrm>
            <a:off x="5912254" y="4981561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Temperance</a:t>
            </a:r>
          </a:p>
        </p:txBody>
      </p:sp>
      <p:sp>
        <p:nvSpPr>
          <p:cNvPr id="17" name="Freeform 16"/>
          <p:cNvSpPr/>
          <p:nvPr/>
        </p:nvSpPr>
        <p:spPr>
          <a:xfrm rot="20250000">
            <a:off x="5214995" y="5595739"/>
            <a:ext cx="647154" cy="217513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647153" y="108756"/>
                </a:moveTo>
                <a:lnTo>
                  <a:pt x="538397" y="217511"/>
                </a:lnTo>
                <a:lnTo>
                  <a:pt x="538397" y="174009"/>
                </a:lnTo>
                <a:lnTo>
                  <a:pt x="108756" y="174009"/>
                </a:lnTo>
                <a:lnTo>
                  <a:pt x="108756" y="217511"/>
                </a:lnTo>
                <a:lnTo>
                  <a:pt x="0" y="108756"/>
                </a:lnTo>
                <a:lnTo>
                  <a:pt x="108756" y="1"/>
                </a:lnTo>
                <a:lnTo>
                  <a:pt x="108756" y="43503"/>
                </a:lnTo>
                <a:lnTo>
                  <a:pt x="538397" y="43503"/>
                </a:lnTo>
                <a:lnTo>
                  <a:pt x="538397" y="1"/>
                </a:lnTo>
                <a:lnTo>
                  <a:pt x="647153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3" tIns="43502" rIns="65255" bIns="43502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18" name="Freeform 17"/>
          <p:cNvSpPr/>
          <p:nvPr/>
        </p:nvSpPr>
        <p:spPr>
          <a:xfrm>
            <a:off x="3921960" y="5805968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Endurance</a:t>
            </a:r>
          </a:p>
        </p:txBody>
      </p:sp>
      <p:sp>
        <p:nvSpPr>
          <p:cNvPr id="19" name="Freeform 18"/>
          <p:cNvSpPr/>
          <p:nvPr/>
        </p:nvSpPr>
        <p:spPr>
          <a:xfrm rot="1350000">
            <a:off x="3224701" y="5595740"/>
            <a:ext cx="647154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647153" y="108756"/>
                </a:moveTo>
                <a:lnTo>
                  <a:pt x="538397" y="217511"/>
                </a:lnTo>
                <a:lnTo>
                  <a:pt x="538397" y="174009"/>
                </a:lnTo>
                <a:lnTo>
                  <a:pt x="108756" y="174009"/>
                </a:lnTo>
                <a:lnTo>
                  <a:pt x="108756" y="217511"/>
                </a:lnTo>
                <a:lnTo>
                  <a:pt x="0" y="108756"/>
                </a:lnTo>
                <a:lnTo>
                  <a:pt x="108756" y="1"/>
                </a:lnTo>
                <a:lnTo>
                  <a:pt x="108756" y="43503"/>
                </a:lnTo>
                <a:lnTo>
                  <a:pt x="538397" y="43503"/>
                </a:lnTo>
                <a:lnTo>
                  <a:pt x="538397" y="1"/>
                </a:lnTo>
                <a:lnTo>
                  <a:pt x="647153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4" tIns="43502" rIns="65254" bIns="43501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20" name="Freeform 19"/>
          <p:cNvSpPr/>
          <p:nvPr/>
        </p:nvSpPr>
        <p:spPr>
          <a:xfrm>
            <a:off x="1931666" y="4981561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Godliness</a:t>
            </a:r>
          </a:p>
        </p:txBody>
      </p:sp>
      <p:sp>
        <p:nvSpPr>
          <p:cNvPr id="21" name="Freeform 20"/>
          <p:cNvSpPr/>
          <p:nvPr/>
        </p:nvSpPr>
        <p:spPr>
          <a:xfrm rot="4050000">
            <a:off x="1817351" y="4188390"/>
            <a:ext cx="647153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647153" y="108756"/>
                </a:moveTo>
                <a:lnTo>
                  <a:pt x="538397" y="217511"/>
                </a:lnTo>
                <a:lnTo>
                  <a:pt x="538397" y="174009"/>
                </a:lnTo>
                <a:lnTo>
                  <a:pt x="108756" y="174009"/>
                </a:lnTo>
                <a:lnTo>
                  <a:pt x="108756" y="217511"/>
                </a:lnTo>
                <a:lnTo>
                  <a:pt x="0" y="108756"/>
                </a:lnTo>
                <a:lnTo>
                  <a:pt x="108756" y="1"/>
                </a:lnTo>
                <a:lnTo>
                  <a:pt x="108756" y="43503"/>
                </a:lnTo>
                <a:lnTo>
                  <a:pt x="538397" y="43503"/>
                </a:lnTo>
                <a:lnTo>
                  <a:pt x="538397" y="1"/>
                </a:lnTo>
                <a:lnTo>
                  <a:pt x="647153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3" tIns="43501" rIns="65254" bIns="43502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22" name="Freeform 21"/>
          <p:cNvSpPr/>
          <p:nvPr/>
        </p:nvSpPr>
        <p:spPr>
          <a:xfrm>
            <a:off x="1107260" y="2991267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Brotherly Love (Phil.)</a:t>
            </a:r>
          </a:p>
        </p:txBody>
      </p:sp>
      <p:sp>
        <p:nvSpPr>
          <p:cNvPr id="23" name="Freeform 22"/>
          <p:cNvSpPr/>
          <p:nvPr/>
        </p:nvSpPr>
        <p:spPr>
          <a:xfrm rot="17550000">
            <a:off x="1817351" y="2198096"/>
            <a:ext cx="647153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0" y="108756"/>
                </a:moveTo>
                <a:lnTo>
                  <a:pt x="108756" y="0"/>
                </a:lnTo>
                <a:lnTo>
                  <a:pt x="108756" y="43502"/>
                </a:lnTo>
                <a:lnTo>
                  <a:pt x="538397" y="43502"/>
                </a:lnTo>
                <a:lnTo>
                  <a:pt x="538397" y="0"/>
                </a:lnTo>
                <a:lnTo>
                  <a:pt x="647153" y="108756"/>
                </a:lnTo>
                <a:lnTo>
                  <a:pt x="538397" y="217512"/>
                </a:lnTo>
                <a:lnTo>
                  <a:pt x="538397" y="174010"/>
                </a:lnTo>
                <a:lnTo>
                  <a:pt x="108756" y="174010"/>
                </a:lnTo>
                <a:lnTo>
                  <a:pt x="108756" y="217512"/>
                </a:lnTo>
                <a:lnTo>
                  <a:pt x="0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3" tIns="43502" rIns="65254" bIns="43501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24" name="Freeform 23"/>
          <p:cNvSpPr/>
          <p:nvPr/>
        </p:nvSpPr>
        <p:spPr>
          <a:xfrm>
            <a:off x="1931666" y="1000974"/>
            <a:ext cx="1242928" cy="621464"/>
          </a:xfrm>
          <a:custGeom>
            <a:avLst/>
            <a:gdLst>
              <a:gd name="connsiteX0" fmla="*/ 0 w 1242928"/>
              <a:gd name="connsiteY0" fmla="*/ 62146 h 621464"/>
              <a:gd name="connsiteX1" fmla="*/ 62146 w 1242928"/>
              <a:gd name="connsiteY1" fmla="*/ 0 h 621464"/>
              <a:gd name="connsiteX2" fmla="*/ 1180782 w 1242928"/>
              <a:gd name="connsiteY2" fmla="*/ 0 h 621464"/>
              <a:gd name="connsiteX3" fmla="*/ 1242928 w 1242928"/>
              <a:gd name="connsiteY3" fmla="*/ 62146 h 621464"/>
              <a:gd name="connsiteX4" fmla="*/ 1242928 w 1242928"/>
              <a:gd name="connsiteY4" fmla="*/ 559318 h 621464"/>
              <a:gd name="connsiteX5" fmla="*/ 1180782 w 1242928"/>
              <a:gd name="connsiteY5" fmla="*/ 621464 h 621464"/>
              <a:gd name="connsiteX6" fmla="*/ 62146 w 1242928"/>
              <a:gd name="connsiteY6" fmla="*/ 621464 h 621464"/>
              <a:gd name="connsiteX7" fmla="*/ 0 w 1242928"/>
              <a:gd name="connsiteY7" fmla="*/ 559318 h 621464"/>
              <a:gd name="connsiteX8" fmla="*/ 0 w 1242928"/>
              <a:gd name="connsiteY8" fmla="*/ 62146 h 621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928" h="621464">
                <a:moveTo>
                  <a:pt x="0" y="62146"/>
                </a:moveTo>
                <a:cubicBezTo>
                  <a:pt x="0" y="27824"/>
                  <a:pt x="27824" y="0"/>
                  <a:pt x="62146" y="0"/>
                </a:cubicBezTo>
                <a:lnTo>
                  <a:pt x="1180782" y="0"/>
                </a:lnTo>
                <a:cubicBezTo>
                  <a:pt x="1215104" y="0"/>
                  <a:pt x="1242928" y="27824"/>
                  <a:pt x="1242928" y="62146"/>
                </a:cubicBezTo>
                <a:lnTo>
                  <a:pt x="1242928" y="559318"/>
                </a:lnTo>
                <a:cubicBezTo>
                  <a:pt x="1242928" y="593640"/>
                  <a:pt x="1215104" y="621464"/>
                  <a:pt x="1180782" y="621464"/>
                </a:cubicBezTo>
                <a:lnTo>
                  <a:pt x="62146" y="621464"/>
                </a:lnTo>
                <a:cubicBezTo>
                  <a:pt x="27824" y="621464"/>
                  <a:pt x="0" y="593640"/>
                  <a:pt x="0" y="559318"/>
                </a:cubicBezTo>
                <a:lnTo>
                  <a:pt x="0" y="621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32" tIns="67732" rIns="67732" bIns="677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/>
              <a:t>Love (Agape)</a:t>
            </a:r>
          </a:p>
        </p:txBody>
      </p:sp>
      <p:sp>
        <p:nvSpPr>
          <p:cNvPr id="25" name="Freeform 24"/>
          <p:cNvSpPr/>
          <p:nvPr/>
        </p:nvSpPr>
        <p:spPr>
          <a:xfrm rot="20250000">
            <a:off x="3224701" y="790746"/>
            <a:ext cx="647153" cy="217512"/>
          </a:xfrm>
          <a:custGeom>
            <a:avLst/>
            <a:gdLst>
              <a:gd name="connsiteX0" fmla="*/ 0 w 647153"/>
              <a:gd name="connsiteY0" fmla="*/ 108756 h 217512"/>
              <a:gd name="connsiteX1" fmla="*/ 108756 w 647153"/>
              <a:gd name="connsiteY1" fmla="*/ 0 h 217512"/>
              <a:gd name="connsiteX2" fmla="*/ 108756 w 647153"/>
              <a:gd name="connsiteY2" fmla="*/ 43502 h 217512"/>
              <a:gd name="connsiteX3" fmla="*/ 538397 w 647153"/>
              <a:gd name="connsiteY3" fmla="*/ 43502 h 217512"/>
              <a:gd name="connsiteX4" fmla="*/ 538397 w 647153"/>
              <a:gd name="connsiteY4" fmla="*/ 0 h 217512"/>
              <a:gd name="connsiteX5" fmla="*/ 647153 w 647153"/>
              <a:gd name="connsiteY5" fmla="*/ 108756 h 217512"/>
              <a:gd name="connsiteX6" fmla="*/ 538397 w 647153"/>
              <a:gd name="connsiteY6" fmla="*/ 217512 h 217512"/>
              <a:gd name="connsiteX7" fmla="*/ 538397 w 647153"/>
              <a:gd name="connsiteY7" fmla="*/ 174010 h 217512"/>
              <a:gd name="connsiteX8" fmla="*/ 108756 w 647153"/>
              <a:gd name="connsiteY8" fmla="*/ 174010 h 217512"/>
              <a:gd name="connsiteX9" fmla="*/ 108756 w 647153"/>
              <a:gd name="connsiteY9" fmla="*/ 217512 h 217512"/>
              <a:gd name="connsiteX10" fmla="*/ 0 w 647153"/>
              <a:gd name="connsiteY10" fmla="*/ 108756 h 2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7153" h="217512">
                <a:moveTo>
                  <a:pt x="0" y="108756"/>
                </a:moveTo>
                <a:lnTo>
                  <a:pt x="108756" y="0"/>
                </a:lnTo>
                <a:lnTo>
                  <a:pt x="108756" y="43502"/>
                </a:lnTo>
                <a:lnTo>
                  <a:pt x="538397" y="43502"/>
                </a:lnTo>
                <a:lnTo>
                  <a:pt x="538397" y="0"/>
                </a:lnTo>
                <a:lnTo>
                  <a:pt x="647153" y="108756"/>
                </a:lnTo>
                <a:lnTo>
                  <a:pt x="538397" y="217512"/>
                </a:lnTo>
                <a:lnTo>
                  <a:pt x="538397" y="174010"/>
                </a:lnTo>
                <a:lnTo>
                  <a:pt x="108756" y="174010"/>
                </a:lnTo>
                <a:lnTo>
                  <a:pt x="108756" y="217512"/>
                </a:lnTo>
                <a:lnTo>
                  <a:pt x="0" y="10875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3" tIns="43502" rIns="65254" bIns="43501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7" name="TextBox 6"/>
          <p:cNvSpPr txBox="1"/>
          <p:nvPr/>
        </p:nvSpPr>
        <p:spPr>
          <a:xfrm>
            <a:off x="2828925" y="2438726"/>
            <a:ext cx="3486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Christian “Graces”</a:t>
            </a:r>
          </a:p>
          <a:p>
            <a:pPr algn="ctr"/>
            <a:r>
              <a:rPr lang="en-US" sz="3600" dirty="0"/>
              <a:t>2 Pet 1:5-7</a:t>
            </a:r>
          </a:p>
        </p:txBody>
      </p:sp>
    </p:spTree>
    <p:extLst>
      <p:ext uri="{BB962C8B-B14F-4D97-AF65-F5344CB8AC3E}">
        <p14:creationId xmlns:p14="http://schemas.microsoft.com/office/powerpoint/2010/main" val="72047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Results of Spiritual Development</a:t>
            </a:r>
          </a:p>
          <a:p>
            <a:pPr lvl="1"/>
            <a:r>
              <a:rPr lang="en-US" dirty="0"/>
              <a:t>The Best Most Wonderful Living</a:t>
            </a:r>
          </a:p>
          <a:p>
            <a:pPr lvl="1"/>
            <a:r>
              <a:rPr lang="en-US" dirty="0"/>
              <a:t>Gal 5:22-23, Fruit Of Spirit </a:t>
            </a:r>
          </a:p>
          <a:p>
            <a:pPr lvl="2"/>
            <a:r>
              <a:rPr lang="en-US" dirty="0"/>
              <a:t>Love (Agape), Joy, Peace...</a:t>
            </a:r>
          </a:p>
          <a:p>
            <a:pPr lvl="2"/>
            <a:r>
              <a:rPr lang="en-US" dirty="0"/>
              <a:t>Are You Fully Developed?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71941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Material Connections </a:t>
            </a:r>
          </a:p>
          <a:p>
            <a:pPr lvl="2"/>
            <a:r>
              <a:rPr lang="en-US" dirty="0"/>
              <a:t>Tangible &amp; Measurable</a:t>
            </a:r>
          </a:p>
          <a:p>
            <a:pPr lvl="2"/>
            <a:r>
              <a:rPr lang="en-US" dirty="0"/>
              <a:t>Receive Immediate Benefit</a:t>
            </a:r>
          </a:p>
          <a:p>
            <a:pPr lvl="1"/>
            <a:r>
              <a:rPr lang="en-US" dirty="0"/>
              <a:t>Connections to God</a:t>
            </a:r>
          </a:p>
          <a:p>
            <a:pPr lvl="2"/>
            <a:r>
              <a:rPr lang="en-US" dirty="0"/>
              <a:t>We Have A Spiritual Self </a:t>
            </a:r>
          </a:p>
          <a:p>
            <a:pPr lvl="2"/>
            <a:r>
              <a:rPr lang="en-US" dirty="0"/>
              <a:t>Finding Our Spiritual Self </a:t>
            </a:r>
          </a:p>
          <a:p>
            <a:pPr lvl="2"/>
            <a:r>
              <a:rPr lang="en-US" dirty="0"/>
              <a:t>Develop Our Spiritual Self </a:t>
            </a:r>
          </a:p>
          <a:p>
            <a:pPr lvl="2"/>
            <a:r>
              <a:rPr lang="en-US" dirty="0"/>
              <a:t>Results of Spiritual Development</a:t>
            </a:r>
          </a:p>
          <a:p>
            <a:pPr lvl="3"/>
            <a:r>
              <a:rPr lang="en-US" dirty="0"/>
              <a:t>The Best Most Wonderful Living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2908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Making Connection To God</a:t>
            </a:r>
          </a:p>
          <a:p>
            <a:pPr lvl="2"/>
            <a:r>
              <a:rPr lang="en-US" dirty="0"/>
              <a:t>God Does Not Go Where We Do Not Put Him.</a:t>
            </a:r>
          </a:p>
          <a:p>
            <a:pPr lvl="3"/>
            <a:r>
              <a:rPr lang="en-US" dirty="0"/>
              <a:t>Put Him In Our Mind And In Our Hearts</a:t>
            </a:r>
          </a:p>
          <a:p>
            <a:pPr lvl="2"/>
            <a:r>
              <a:rPr lang="en-US" dirty="0"/>
              <a:t>Prayer</a:t>
            </a:r>
          </a:p>
          <a:p>
            <a:pPr lvl="2"/>
            <a:r>
              <a:rPr lang="en-US" dirty="0"/>
              <a:t>Study</a:t>
            </a:r>
          </a:p>
          <a:p>
            <a:pPr lvl="2"/>
            <a:r>
              <a:rPr lang="en-US" dirty="0"/>
              <a:t>Worship Services</a:t>
            </a:r>
          </a:p>
          <a:p>
            <a:pPr lvl="2"/>
            <a:r>
              <a:rPr lang="en-US" dirty="0"/>
              <a:t>Work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261589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God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Gal 5:16-18, War Between Flesh and Spirit</a:t>
            </a:r>
          </a:p>
          <a:p>
            <a:pPr lvl="2"/>
            <a:r>
              <a:rPr lang="en-US" dirty="0"/>
              <a:t>Society Full Of Carnal Connections</a:t>
            </a:r>
          </a:p>
          <a:p>
            <a:pPr lvl="2"/>
            <a:r>
              <a:rPr lang="en-US" dirty="0"/>
              <a:t>Rom 1:18-32, A Warped Vision</a:t>
            </a:r>
          </a:p>
          <a:p>
            <a:pPr lvl="1"/>
            <a:r>
              <a:rPr lang="en-US" dirty="0"/>
              <a:t>Mt 7:7-11, Seeking and Accomplishing Change</a:t>
            </a:r>
          </a:p>
          <a:p>
            <a:pPr lvl="1"/>
            <a:r>
              <a:rPr lang="en-US" dirty="0"/>
              <a:t>Visible Change Is Slow to Produce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Making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78196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454</TotalTime>
  <Words>447</Words>
  <Application>Microsoft Office PowerPoint</Application>
  <PresentationFormat>On-screen Show (4:3)</PresentationFormat>
  <Paragraphs>111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Tw Cen MT</vt:lpstr>
      <vt:lpstr>Wingdings</vt:lpstr>
      <vt:lpstr>Droplet</vt:lpstr>
      <vt:lpstr>Spirituality –  Connecting with God</vt:lpstr>
      <vt:lpstr>Connecting with God</vt:lpstr>
      <vt:lpstr>Connecting with God</vt:lpstr>
      <vt:lpstr>Connecting with God</vt:lpstr>
      <vt:lpstr>Connecting with God</vt:lpstr>
      <vt:lpstr>Connecting with God</vt:lpstr>
      <vt:lpstr>Connecting with God</vt:lpstr>
      <vt:lpstr>Connecting with God</vt:lpstr>
      <vt:lpstr>PowerPoint Presentation</vt:lpstr>
      <vt:lpstr>Connecting with God</vt:lpstr>
      <vt:lpstr>Connecting with God</vt:lpstr>
      <vt:lpstr>Connecting with God</vt:lpstr>
      <vt:lpstr>Connecting with God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164</cp:revision>
  <dcterms:created xsi:type="dcterms:W3CDTF">2018-07-21T17:29:57Z</dcterms:created>
  <dcterms:modified xsi:type="dcterms:W3CDTF">2022-07-10T11:42:29Z</dcterms:modified>
</cp:coreProperties>
</file>