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21"/>
  </p:notesMasterIdLst>
  <p:sldIdLst>
    <p:sldId id="259" r:id="rId3"/>
    <p:sldId id="298" r:id="rId4"/>
    <p:sldId id="306" r:id="rId5"/>
    <p:sldId id="307" r:id="rId6"/>
    <p:sldId id="308" r:id="rId7"/>
    <p:sldId id="309" r:id="rId8"/>
    <p:sldId id="310" r:id="rId9"/>
    <p:sldId id="299" r:id="rId10"/>
    <p:sldId id="300" r:id="rId11"/>
    <p:sldId id="301" r:id="rId12"/>
    <p:sldId id="302" r:id="rId13"/>
    <p:sldId id="311" r:id="rId14"/>
    <p:sldId id="312" r:id="rId15"/>
    <p:sldId id="305" r:id="rId16"/>
    <p:sldId id="304" r:id="rId17"/>
    <p:sldId id="314" r:id="rId18"/>
    <p:sldId id="315" r:id="rId19"/>
    <p:sldId id="31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127" autoAdjust="0"/>
  </p:normalViewPr>
  <p:slideViewPr>
    <p:cSldViewPr showGuides="1">
      <p:cViewPr varScale="1">
        <p:scale>
          <a:sx n="76" d="100"/>
          <a:sy n="76" d="100"/>
        </p:scale>
        <p:origin x="174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A7AF71-3194-4237-A305-7D1955EDEB0C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DD8054-7F9B-4ACB-B971-667A2E275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535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020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9134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060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145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6435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618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0986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74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883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3989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3519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3416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718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5911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208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E18FA-B0AC-4B87-BD7B-3A978604D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7CB3FE-8FDC-4E2C-A04F-7357601E0F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112000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5C697F2-CEEB-4CAD-AC8F-F6D4AFEE8A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90800" y="4267200"/>
            <a:ext cx="4724400" cy="9144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rgbClr val="C00000"/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329497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AE90E-9BB5-4C6D-97CF-07AFEA16E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1"/>
          </a:xfrm>
        </p:spPr>
        <p:txBody>
          <a:bodyPr>
            <a:noAutofit/>
          </a:bodyPr>
          <a:lstStyle>
            <a:lvl1pPr>
              <a:defRPr sz="480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ECF4AA-43AC-4EA8-BE33-5A55780A7B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48" y="5572643"/>
            <a:ext cx="8879176" cy="125418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31E59EC-22A7-4043-BC37-4FED6EF86B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219202"/>
            <a:ext cx="8305800" cy="4495798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0"/>
              </a:spcAft>
              <a:buSzPct val="85000"/>
              <a:buFont typeface="Wingdings" panose="05000000000000000000" pitchFamily="2" charset="2"/>
              <a:buNone/>
              <a:defRPr sz="3600" b="1">
                <a:solidFill>
                  <a:srgbClr val="FF0000"/>
                </a:solidFill>
              </a:defRPr>
            </a:lvl1pPr>
            <a:lvl2pPr marL="457200" indent="-457200">
              <a:spcBef>
                <a:spcPts val="400"/>
              </a:spcBef>
              <a:spcAft>
                <a:spcPts val="0"/>
              </a:spcAft>
              <a:buSzPct val="85000"/>
              <a:buFont typeface="Wingdings" panose="05000000000000000000" pitchFamily="2" charset="2"/>
              <a:buChar char="v"/>
              <a:defRPr sz="3600">
                <a:solidFill>
                  <a:srgbClr val="FF0000"/>
                </a:solidFill>
              </a:defRPr>
            </a:lvl2pPr>
            <a:lvl3pPr marL="800100" indent="-342900">
              <a:spcBef>
                <a:spcPts val="400"/>
              </a:spcBef>
              <a:spcAft>
                <a:spcPts val="0"/>
              </a:spcAft>
              <a:buSzPct val="85000"/>
              <a:buFont typeface="Wingdings" panose="05000000000000000000" pitchFamily="2" charset="2"/>
              <a:buChar char="Ø"/>
              <a:defRPr sz="3200">
                <a:solidFill>
                  <a:srgbClr val="FF0000"/>
                </a:solidFill>
              </a:defRPr>
            </a:lvl3pPr>
            <a:lvl4pPr marL="1143000" indent="-342900">
              <a:spcBef>
                <a:spcPts val="40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q"/>
              <a:defRPr sz="2800">
                <a:solidFill>
                  <a:srgbClr val="FF0000"/>
                </a:solidFill>
              </a:defRPr>
            </a:lvl4pPr>
            <a:lvl5pPr>
              <a:spcBef>
                <a:spcPts val="400"/>
              </a:spcBef>
              <a:spcAft>
                <a:spcPts val="0"/>
              </a:spcAft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59AC780-3286-4066-9BC8-FE2A6355349A}"/>
              </a:ext>
            </a:extLst>
          </p:cNvPr>
          <p:cNvCxnSpPr/>
          <p:nvPr userDrawn="1"/>
        </p:nvCxnSpPr>
        <p:spPr>
          <a:xfrm>
            <a:off x="457200" y="1143000"/>
            <a:ext cx="8229600" cy="0"/>
          </a:xfrm>
          <a:prstGeom prst="line">
            <a:avLst/>
          </a:prstGeom>
          <a:ln w="889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4707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line W/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AE90E-9BB5-4C6D-97CF-07AFEA16E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1"/>
          </a:xfrm>
        </p:spPr>
        <p:txBody>
          <a:bodyPr>
            <a:noAutofit/>
          </a:bodyPr>
          <a:lstStyle>
            <a:lvl1pPr>
              <a:defRPr sz="480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ECF4AA-43AC-4EA8-BE33-5A55780A7B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48" y="5572643"/>
            <a:ext cx="8879176" cy="125418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31E59EC-22A7-4043-BC37-4FED6EF86B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752600"/>
            <a:ext cx="8305800" cy="396240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0"/>
              </a:spcAft>
              <a:buSzPct val="85000"/>
              <a:buFont typeface="Wingdings" panose="05000000000000000000" pitchFamily="2" charset="2"/>
              <a:buNone/>
              <a:defRPr sz="3600" b="1">
                <a:solidFill>
                  <a:srgbClr val="FF0000"/>
                </a:solidFill>
              </a:defRPr>
            </a:lvl1pPr>
            <a:lvl2pPr marL="457200" indent="-457200">
              <a:spcBef>
                <a:spcPts val="400"/>
              </a:spcBef>
              <a:spcAft>
                <a:spcPts val="0"/>
              </a:spcAft>
              <a:buSzPct val="85000"/>
              <a:buFont typeface="Wingdings" panose="05000000000000000000" pitchFamily="2" charset="2"/>
              <a:buChar char="v"/>
              <a:defRPr sz="3600">
                <a:solidFill>
                  <a:srgbClr val="FF0000"/>
                </a:solidFill>
              </a:defRPr>
            </a:lvl2pPr>
            <a:lvl3pPr marL="800100" indent="-342900">
              <a:spcBef>
                <a:spcPts val="400"/>
              </a:spcBef>
              <a:spcAft>
                <a:spcPts val="0"/>
              </a:spcAft>
              <a:buSzPct val="85000"/>
              <a:buFont typeface="Wingdings" panose="05000000000000000000" pitchFamily="2" charset="2"/>
              <a:buChar char="Ø"/>
              <a:defRPr sz="3200">
                <a:solidFill>
                  <a:srgbClr val="FF0000"/>
                </a:solidFill>
              </a:defRPr>
            </a:lvl3pPr>
            <a:lvl4pPr marL="1143000" indent="-228600">
              <a:spcBef>
                <a:spcPts val="40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q"/>
              <a:defRPr>
                <a:solidFill>
                  <a:srgbClr val="FF0000"/>
                </a:solidFill>
              </a:defRPr>
            </a:lvl4pPr>
            <a:lvl5pPr>
              <a:spcBef>
                <a:spcPts val="400"/>
              </a:spcBef>
              <a:spcAft>
                <a:spcPts val="0"/>
              </a:spcAft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59AC780-3286-4066-9BC8-FE2A6355349A}"/>
              </a:ext>
            </a:extLst>
          </p:cNvPr>
          <p:cNvCxnSpPr/>
          <p:nvPr userDrawn="1"/>
        </p:nvCxnSpPr>
        <p:spPr>
          <a:xfrm>
            <a:off x="457200" y="1676400"/>
            <a:ext cx="8229600" cy="0"/>
          </a:xfrm>
          <a:prstGeom prst="line">
            <a:avLst/>
          </a:prstGeom>
          <a:ln w="889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70C88E-4415-4A18-8906-B7FCA9FB31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066800"/>
            <a:ext cx="7543800" cy="457200"/>
          </a:xfrm>
        </p:spPr>
        <p:txBody>
          <a:bodyPr/>
          <a:lstStyle>
            <a:lvl1pPr marL="0" indent="0" algn="ctr">
              <a:buNone/>
              <a:defRPr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2029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tline W/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AE90E-9BB5-4C6D-97CF-07AFEA16E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1"/>
          </a:xfrm>
        </p:spPr>
        <p:txBody>
          <a:bodyPr>
            <a:noAutofit/>
          </a:bodyPr>
          <a:lstStyle>
            <a:lvl1pPr>
              <a:defRPr sz="480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31E59EC-22A7-4043-BC37-4FED6EF86B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752599"/>
            <a:ext cx="8305800" cy="5105401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0"/>
              </a:spcAft>
              <a:buSzPct val="85000"/>
              <a:buFont typeface="Wingdings" panose="05000000000000000000" pitchFamily="2" charset="2"/>
              <a:buNone/>
              <a:defRPr sz="3600" b="1">
                <a:solidFill>
                  <a:srgbClr val="FF0000"/>
                </a:solidFill>
              </a:defRPr>
            </a:lvl1pPr>
            <a:lvl2pPr marL="457200" indent="-457200">
              <a:spcBef>
                <a:spcPts val="400"/>
              </a:spcBef>
              <a:spcAft>
                <a:spcPts val="0"/>
              </a:spcAft>
              <a:buSzPct val="85000"/>
              <a:buFont typeface="Wingdings" panose="05000000000000000000" pitchFamily="2" charset="2"/>
              <a:buChar char="v"/>
              <a:defRPr sz="3600">
                <a:solidFill>
                  <a:srgbClr val="FF0000"/>
                </a:solidFill>
              </a:defRPr>
            </a:lvl2pPr>
            <a:lvl3pPr marL="800100" indent="-342900">
              <a:spcBef>
                <a:spcPts val="400"/>
              </a:spcBef>
              <a:spcAft>
                <a:spcPts val="0"/>
              </a:spcAft>
              <a:buSzPct val="85000"/>
              <a:buFont typeface="Wingdings" panose="05000000000000000000" pitchFamily="2" charset="2"/>
              <a:buChar char="Ø"/>
              <a:defRPr sz="3200">
                <a:solidFill>
                  <a:srgbClr val="FF0000"/>
                </a:solidFill>
              </a:defRPr>
            </a:lvl3pPr>
            <a:lvl4pPr marL="1143000" indent="-228600">
              <a:spcBef>
                <a:spcPts val="40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q"/>
              <a:defRPr>
                <a:solidFill>
                  <a:srgbClr val="FF0000"/>
                </a:solidFill>
              </a:defRPr>
            </a:lvl4pPr>
            <a:lvl5pPr>
              <a:spcBef>
                <a:spcPts val="400"/>
              </a:spcBef>
              <a:spcAft>
                <a:spcPts val="0"/>
              </a:spcAft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59AC780-3286-4066-9BC8-FE2A6355349A}"/>
              </a:ext>
            </a:extLst>
          </p:cNvPr>
          <p:cNvCxnSpPr/>
          <p:nvPr userDrawn="1"/>
        </p:nvCxnSpPr>
        <p:spPr>
          <a:xfrm>
            <a:off x="457200" y="1676400"/>
            <a:ext cx="8229600" cy="0"/>
          </a:xfrm>
          <a:prstGeom prst="line">
            <a:avLst/>
          </a:prstGeom>
          <a:ln w="889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70C88E-4415-4A18-8906-B7FCA9FB31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143000"/>
            <a:ext cx="7543800" cy="457200"/>
          </a:xfrm>
        </p:spPr>
        <p:txBody>
          <a:bodyPr/>
          <a:lstStyle>
            <a:lvl1pPr marL="0" indent="0" algn="ctr">
              <a:buNone/>
              <a:defRPr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910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utline W/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AE90E-9BB5-4C6D-97CF-07AFEA16E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1"/>
          </a:xfrm>
        </p:spPr>
        <p:txBody>
          <a:bodyPr>
            <a:noAutofit/>
          </a:bodyPr>
          <a:lstStyle>
            <a:lvl1pPr>
              <a:defRPr sz="480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31E59EC-22A7-4043-BC37-4FED6EF86B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036641"/>
            <a:ext cx="8305800" cy="582136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0"/>
              </a:spcAft>
              <a:buSzPct val="85000"/>
              <a:buFont typeface="Wingdings" panose="05000000000000000000" pitchFamily="2" charset="2"/>
              <a:buNone/>
              <a:defRPr sz="3600" b="1">
                <a:solidFill>
                  <a:srgbClr val="FF0000"/>
                </a:solidFill>
              </a:defRPr>
            </a:lvl1pPr>
            <a:lvl2pPr marL="457200" indent="-457200">
              <a:spcBef>
                <a:spcPts val="400"/>
              </a:spcBef>
              <a:spcAft>
                <a:spcPts val="0"/>
              </a:spcAft>
              <a:buSzPct val="85000"/>
              <a:buFont typeface="Wingdings" panose="05000000000000000000" pitchFamily="2" charset="2"/>
              <a:buChar char="v"/>
              <a:defRPr sz="3600">
                <a:solidFill>
                  <a:srgbClr val="FF0000"/>
                </a:solidFill>
              </a:defRPr>
            </a:lvl2pPr>
            <a:lvl3pPr marL="800100" indent="-342900">
              <a:spcBef>
                <a:spcPts val="400"/>
              </a:spcBef>
              <a:spcAft>
                <a:spcPts val="0"/>
              </a:spcAft>
              <a:buSzPct val="85000"/>
              <a:buFont typeface="Wingdings" panose="05000000000000000000" pitchFamily="2" charset="2"/>
              <a:buChar char="Ø"/>
              <a:defRPr sz="3200">
                <a:solidFill>
                  <a:srgbClr val="FF0000"/>
                </a:solidFill>
              </a:defRPr>
            </a:lvl3pPr>
            <a:lvl4pPr marL="1143000" indent="-228600">
              <a:spcBef>
                <a:spcPts val="40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q"/>
              <a:defRPr>
                <a:solidFill>
                  <a:srgbClr val="FF0000"/>
                </a:solidFill>
              </a:defRPr>
            </a:lvl4pPr>
            <a:lvl5pPr>
              <a:spcBef>
                <a:spcPts val="400"/>
              </a:spcBef>
              <a:spcAft>
                <a:spcPts val="0"/>
              </a:spcAft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59AC780-3286-4066-9BC8-FE2A6355349A}"/>
              </a:ext>
            </a:extLst>
          </p:cNvPr>
          <p:cNvCxnSpPr/>
          <p:nvPr userDrawn="1"/>
        </p:nvCxnSpPr>
        <p:spPr>
          <a:xfrm>
            <a:off x="457200" y="990600"/>
            <a:ext cx="8229600" cy="0"/>
          </a:xfrm>
          <a:prstGeom prst="line">
            <a:avLst/>
          </a:prstGeom>
          <a:ln w="889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783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AE90E-9BB5-4C6D-97CF-07AFEA16E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1"/>
          </a:xfrm>
        </p:spPr>
        <p:txBody>
          <a:bodyPr>
            <a:noAutofit/>
          </a:bodyPr>
          <a:lstStyle>
            <a:lvl1pPr>
              <a:defRPr sz="540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59AC780-3286-4066-9BC8-FE2A6355349A}"/>
              </a:ext>
            </a:extLst>
          </p:cNvPr>
          <p:cNvCxnSpPr/>
          <p:nvPr userDrawn="1"/>
        </p:nvCxnSpPr>
        <p:spPr>
          <a:xfrm>
            <a:off x="457200" y="1143000"/>
            <a:ext cx="8229600" cy="0"/>
          </a:xfrm>
          <a:prstGeom prst="line">
            <a:avLst/>
          </a:prstGeom>
          <a:ln w="889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949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6948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574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4" r:id="rId3"/>
    <p:sldLayoutId id="2147483655" r:id="rId4"/>
    <p:sldLayoutId id="2147483656" r:id="rId5"/>
    <p:sldLayoutId id="2147483652" r:id="rId6"/>
    <p:sldLayoutId id="2147483653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E906FF9-C339-405E-AAB4-C401BF41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8CC363-76B8-4027-94D9-757502B498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Isa 53:1-12</a:t>
            </a:r>
          </a:p>
        </p:txBody>
      </p:sp>
    </p:spTree>
    <p:extLst>
      <p:ext uri="{BB962C8B-B14F-4D97-AF65-F5344CB8AC3E}">
        <p14:creationId xmlns:p14="http://schemas.microsoft.com/office/powerpoint/2010/main" val="3217156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Prophecies of Jesus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Isa 53:1-3, Rejected By His Own People</a:t>
            </a:r>
          </a:p>
          <a:p>
            <a:pPr lvl="1"/>
            <a:r>
              <a:rPr lang="en-US" dirty="0"/>
              <a:t>Who Believed, Who Saw His Power?</a:t>
            </a:r>
          </a:p>
          <a:p>
            <a:pPr lvl="2"/>
            <a:r>
              <a:rPr lang="en-US" dirty="0"/>
              <a:t>Lk 19:10, Jesus came to seek and save that which was lost.</a:t>
            </a:r>
          </a:p>
          <a:p>
            <a:pPr lvl="2"/>
            <a:r>
              <a:rPr lang="en-US" dirty="0"/>
              <a:t>Lk 9:56, For the Son of man is not come to destroy men's lives, but to save them. </a:t>
            </a:r>
          </a:p>
          <a:p>
            <a:pPr lvl="3"/>
            <a:r>
              <a:rPr lang="en-US" dirty="0"/>
              <a:t>Disciples wanted to call fire down from Heaven on the unbelievers</a:t>
            </a:r>
          </a:p>
        </p:txBody>
      </p:sp>
    </p:spTree>
    <p:extLst>
      <p:ext uri="{BB962C8B-B14F-4D97-AF65-F5344CB8AC3E}">
        <p14:creationId xmlns:p14="http://schemas.microsoft.com/office/powerpoint/2010/main" val="1844923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Prophecies of Jesus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Isa 53:1-3, Rejected By His Own People</a:t>
            </a:r>
          </a:p>
          <a:p>
            <a:pPr lvl="1"/>
            <a:r>
              <a:rPr lang="en-US" dirty="0"/>
              <a:t>Who Believed, Who </a:t>
            </a:r>
            <a:r>
              <a:rPr lang="en-US"/>
              <a:t>Recgonized </a:t>
            </a:r>
            <a:r>
              <a:rPr lang="en-US" dirty="0"/>
              <a:t>His Power?</a:t>
            </a:r>
          </a:p>
          <a:p>
            <a:pPr lvl="2"/>
            <a:r>
              <a:rPr lang="en-US" dirty="0"/>
              <a:t>Kingdom Citizens, Lk 13:22-19:28</a:t>
            </a:r>
          </a:p>
          <a:p>
            <a:pPr lvl="3"/>
            <a:r>
              <a:rPr lang="en-US" dirty="0"/>
              <a:t>Lk 14:1-6, heals the man with dropsy</a:t>
            </a:r>
          </a:p>
          <a:p>
            <a:pPr lvl="3"/>
            <a:r>
              <a:rPr lang="en-US" dirty="0"/>
              <a:t>Lk 14:7-14, Humility when going to a wedding</a:t>
            </a:r>
          </a:p>
          <a:p>
            <a:pPr lvl="3"/>
            <a:r>
              <a:rPr lang="en-US" dirty="0"/>
              <a:t>Lk 14:15-24, Parable of the Great Supper, poor, maimed…</a:t>
            </a:r>
          </a:p>
          <a:p>
            <a:pPr lvl="3"/>
            <a:r>
              <a:rPr lang="en-US" dirty="0"/>
              <a:t>Lk 14:25-35, Loyalty to Jesus over family</a:t>
            </a:r>
          </a:p>
          <a:p>
            <a:pPr lvl="3"/>
            <a:r>
              <a:rPr lang="en-US" dirty="0"/>
              <a:t>Lk 15, Parable of the Lost Sheep, Coin, Son </a:t>
            </a:r>
          </a:p>
          <a:p>
            <a:pPr lvl="3"/>
            <a:r>
              <a:rPr lang="en-US" dirty="0"/>
              <a:t>Lk 16:16-31, Parable of the Rich man and Lazarus</a:t>
            </a:r>
          </a:p>
          <a:p>
            <a:pPr lvl="3"/>
            <a:r>
              <a:rPr lang="en-US" dirty="0"/>
              <a:t>Lk 17:3-4, forgiving a brother</a:t>
            </a:r>
          </a:p>
          <a:p>
            <a:pPr lvl="3"/>
            <a:r>
              <a:rPr lang="en-US" dirty="0"/>
              <a:t>Lk 17:12-19, Heals 10 leper, Samaritan returns </a:t>
            </a:r>
          </a:p>
          <a:p>
            <a:pPr lvl="3"/>
            <a:r>
              <a:rPr lang="en-US" dirty="0"/>
              <a:t>Lk 18:1-8, Widow is heard</a:t>
            </a:r>
          </a:p>
          <a:p>
            <a:pPr lvl="3"/>
            <a:r>
              <a:rPr lang="en-US" dirty="0"/>
              <a:t>Lk 18:9-14, Prayer of a Tax Collector</a:t>
            </a:r>
          </a:p>
          <a:p>
            <a:pPr lvl="3"/>
            <a:r>
              <a:rPr lang="en-US" dirty="0"/>
              <a:t>Lk 18:15-17, Accepts Children</a:t>
            </a:r>
          </a:p>
          <a:p>
            <a:pPr lvl="3"/>
            <a:r>
              <a:rPr lang="en-US" dirty="0"/>
              <a:t>Lk 18:35-43, Heals Blind Men</a:t>
            </a:r>
          </a:p>
          <a:p>
            <a:pPr lvl="3"/>
            <a:r>
              <a:rPr lang="en-US" dirty="0"/>
              <a:t>Lk 19:1-10, Eats with Zacchaeus, Tax Collector</a:t>
            </a:r>
          </a:p>
        </p:txBody>
      </p:sp>
    </p:spTree>
    <p:extLst>
      <p:ext uri="{BB962C8B-B14F-4D97-AF65-F5344CB8AC3E}">
        <p14:creationId xmlns:p14="http://schemas.microsoft.com/office/powerpoint/2010/main" val="149348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Prophecies of Jesus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Isa 53:1-3, Rejected By His Own People</a:t>
            </a:r>
          </a:p>
          <a:p>
            <a:pPr lvl="1"/>
            <a:r>
              <a:rPr lang="en-US" dirty="0"/>
              <a:t>Rejected:</a:t>
            </a:r>
          </a:p>
          <a:p>
            <a:pPr lvl="2"/>
            <a:r>
              <a:rPr lang="en-US" dirty="0"/>
              <a:t>Mt 13:54-58, Appearance of a Common Man</a:t>
            </a:r>
          </a:p>
          <a:p>
            <a:pPr lvl="2"/>
            <a:r>
              <a:rPr lang="en-US" dirty="0"/>
              <a:t>Mk 6:3, Is not this the carpenter...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966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Prophecies of Jesus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Isa 53:1-3, Rejected By His Own People</a:t>
            </a:r>
          </a:p>
          <a:p>
            <a:pPr lvl="1"/>
            <a:r>
              <a:rPr lang="en-US" dirty="0"/>
              <a:t>Despised</a:t>
            </a:r>
          </a:p>
          <a:p>
            <a:pPr lvl="2"/>
            <a:r>
              <a:rPr lang="en-US" dirty="0"/>
              <a:t>Mt 27:11-14, he was accused of the chief priests and elders</a:t>
            </a:r>
          </a:p>
          <a:p>
            <a:pPr lvl="2"/>
            <a:r>
              <a:rPr lang="en-US" dirty="0"/>
              <a:t>Jn 19:14-15, Away with him, away with him, crucify him.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241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Prophecies of Jesus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Isa 53:1-3, Rejected By His Own People</a:t>
            </a:r>
          </a:p>
          <a:p>
            <a:pPr lvl="1"/>
            <a:r>
              <a:rPr lang="en-US" dirty="0"/>
              <a:t>His Disciples Turned Away in Shame</a:t>
            </a:r>
          </a:p>
          <a:p>
            <a:pPr lvl="2"/>
            <a:r>
              <a:rPr lang="en-US" dirty="0"/>
              <a:t>Mt 26:31-35, Then saith Jesus unto them, ... I will smite the shepherd, and the sheep of the flock shall be scattered abroad.</a:t>
            </a:r>
          </a:p>
          <a:p>
            <a:pPr lvl="2"/>
            <a:r>
              <a:rPr lang="en-US" dirty="0"/>
              <a:t>Mt 26:55-56, Then all the disciples forsook him and fled.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690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Prophecies of Jesus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Isa 53:1-3, Rejected By His Own People</a:t>
            </a:r>
          </a:p>
          <a:p>
            <a:pPr lvl="1"/>
            <a:r>
              <a:rPr lang="en-US" dirty="0"/>
              <a:t>A Common Man</a:t>
            </a:r>
          </a:p>
          <a:p>
            <a:pPr lvl="2"/>
            <a:r>
              <a:rPr lang="en-US" dirty="0"/>
              <a:t>Heb 2:14-18, Jesus was Flesh and Blood</a:t>
            </a:r>
          </a:p>
          <a:p>
            <a:pPr lvl="2"/>
            <a:r>
              <a:rPr lang="en-US" dirty="0"/>
              <a:t>Heb 4:14-16, Jesus was afflicted by Infirmities </a:t>
            </a:r>
          </a:p>
          <a:p>
            <a:pPr lvl="2"/>
            <a:r>
              <a:rPr lang="en-US" dirty="0"/>
              <a:t>Contrast: Royalty and Privilege of the Elite </a:t>
            </a:r>
          </a:p>
        </p:txBody>
      </p:sp>
    </p:spTree>
    <p:extLst>
      <p:ext uri="{BB962C8B-B14F-4D97-AF65-F5344CB8AC3E}">
        <p14:creationId xmlns:p14="http://schemas.microsoft.com/office/powerpoint/2010/main" val="1500585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Prophecies of Jesus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Isa 53:4-6, Thought To Be Cursed by God</a:t>
            </a:r>
          </a:p>
          <a:p>
            <a:pPr lvl="1"/>
            <a:r>
              <a:rPr lang="en-US" dirty="0"/>
              <a:t>Stricken, Smitten, And Afflicted By God</a:t>
            </a:r>
          </a:p>
          <a:p>
            <a:pPr lvl="2"/>
            <a:r>
              <a:rPr lang="en-US" dirty="0"/>
              <a:t>Jn 9:2-5, who sinned, this man or his parents. </a:t>
            </a:r>
          </a:p>
          <a:p>
            <a:pPr lvl="2"/>
            <a:r>
              <a:rPr lang="en-US" dirty="0"/>
              <a:t>Lk 13:1-5, Suppose ye that these Galileans were sinners above all the Galileans, because they suffered such things?3 I tell you, Nay...</a:t>
            </a:r>
          </a:p>
          <a:p>
            <a:pPr lvl="2"/>
            <a:r>
              <a:rPr lang="en-US" dirty="0"/>
              <a:t>Acts 28:4, Paul was bitten by a snake and the Barbarians said he must have been a murder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896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Prophecies of Jesus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Isa 53:7-8, Gave No Defense	</a:t>
            </a:r>
          </a:p>
          <a:p>
            <a:pPr lvl="1"/>
            <a:r>
              <a:rPr lang="en-US" dirty="0"/>
              <a:t>As a Lamb</a:t>
            </a:r>
          </a:p>
          <a:p>
            <a:pPr lvl="2"/>
            <a:r>
              <a:rPr lang="en-US" dirty="0"/>
              <a:t>Mt 27:11-14, he answered him to never a word; insomuch that the governor marveled greatly</a:t>
            </a:r>
          </a:p>
          <a:p>
            <a:pPr lvl="2"/>
            <a:r>
              <a:rPr lang="en-US" dirty="0"/>
              <a:t>Jn 18:31-40, Jesus responds to Pilate but never makes a defense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592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Prophecies of Jesus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Isa 53:9, Buried In Rich Man's Tomb</a:t>
            </a:r>
          </a:p>
          <a:p>
            <a:pPr lvl="1"/>
            <a:r>
              <a:rPr lang="en-US" dirty="0"/>
              <a:t>Mt 27:57-60, rich man of Arimathea, named Joseph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018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Prophecies of Jesus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Isa 53:10-12, A Sin Sacrifice </a:t>
            </a:r>
          </a:p>
          <a:p>
            <a:pPr lvl="1"/>
            <a:r>
              <a:rPr lang="en-US" dirty="0"/>
              <a:t>A Sin Offering</a:t>
            </a:r>
          </a:p>
          <a:p>
            <a:pPr lvl="2"/>
            <a:r>
              <a:rPr lang="en-US" dirty="0"/>
              <a:t>Heb 9:11-15, by his own blood he entered in once into the holy place,...for the redemption of the transgressions that were under the first testament</a:t>
            </a:r>
          </a:p>
          <a:p>
            <a:pPr lvl="2"/>
            <a:r>
              <a:rPr lang="en-US" dirty="0"/>
              <a:t>Heb 9:22-28, ...without shedding of blood is no remission... Christ was once offered to bear the sins of many	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34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Prophecies of Jesus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Isa 53:10-12, A Sin Sacrifice </a:t>
            </a:r>
          </a:p>
          <a:p>
            <a:pPr lvl="1"/>
            <a:r>
              <a:rPr lang="en-US" dirty="0"/>
              <a:t>Crucified With Thieves	</a:t>
            </a:r>
          </a:p>
          <a:p>
            <a:pPr lvl="2"/>
            <a:r>
              <a:rPr lang="en-US" dirty="0"/>
              <a:t>Mt 27:38, Then were there two thieves crucified with him 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002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Prophecies of Jesus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Isa 53:10-12, A Sin Sacrifice </a:t>
            </a:r>
          </a:p>
          <a:p>
            <a:pPr lvl="1"/>
            <a:r>
              <a:rPr lang="en-US" dirty="0"/>
              <a:t>Forgave Sins</a:t>
            </a:r>
          </a:p>
          <a:p>
            <a:pPr lvl="2"/>
            <a:r>
              <a:rPr lang="en-US" dirty="0"/>
              <a:t>Lk 23:34, Then said Jesus, Father, forgive them; for they know not what they do. </a:t>
            </a:r>
          </a:p>
          <a:p>
            <a:pPr lvl="2"/>
            <a:r>
              <a:rPr lang="en-US" dirty="0"/>
              <a:t>Mt 9:1-8, Son... thy sins be forgiven thee... For whether is easier, to say, Thy sins be forgiven thee; or to say, Arise, and walk?6 But that ye may know that the Son of man hath power on earth to forgive sins...multitudes saw it, they marveled, and glorified God</a:t>
            </a:r>
          </a:p>
        </p:txBody>
      </p:sp>
    </p:spTree>
    <p:extLst>
      <p:ext uri="{BB962C8B-B14F-4D97-AF65-F5344CB8AC3E}">
        <p14:creationId xmlns:p14="http://schemas.microsoft.com/office/powerpoint/2010/main" val="410931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E88522E-B55B-437C-ADC7-155275144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Prophecies of Jesus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D1E4A13-4B00-40A7-B264-ED0C1825B0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Dated: 150BC-68AD</a:t>
            </a:r>
          </a:p>
          <a:p>
            <a:pPr lvl="1"/>
            <a:r>
              <a:rPr lang="en-US" dirty="0"/>
              <a:t>Entire Book (Scroll) of Isaiah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E481D7D-0309-45AA-9E5E-7C569B2060D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Isaiah Dead Sea Scroll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7E6DAB-4877-4DF7-916F-7E009EE99F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76600"/>
            <a:ext cx="91440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281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Prophecies of Jesus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End of an Era: </a:t>
            </a:r>
          </a:p>
          <a:p>
            <a:pPr lvl="1"/>
            <a:r>
              <a:rPr lang="en-US" dirty="0"/>
              <a:t>Nation of Israel, God’s Chosen People</a:t>
            </a:r>
          </a:p>
          <a:p>
            <a:pPr lvl="2"/>
            <a:r>
              <a:rPr lang="en-US" dirty="0"/>
              <a:t>Jew’s nation undermined and crumbling before their eyes</a:t>
            </a:r>
          </a:p>
          <a:p>
            <a:pPr lvl="2"/>
            <a:r>
              <a:rPr lang="en-US" dirty="0"/>
              <a:t>Mt 27:50-54, the veil of the temple was rent in twain from the top to the bottom; and the earth did quake, and the rocks rent;52 And the graves were opened; and many bodies of the saints which slept arose,53 And came out of the graves after his resurrection, and went into the holy city, and appeared unto many.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AB6A5E-5BA6-41D9-A0BB-B1DBFB0D06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85721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Prophecies of Jesus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End of an Era: </a:t>
            </a:r>
          </a:p>
          <a:p>
            <a:pPr lvl="1"/>
            <a:r>
              <a:rPr lang="en-US" dirty="0"/>
              <a:t>Forgiveness of Sins</a:t>
            </a:r>
          </a:p>
          <a:p>
            <a:pPr lvl="2"/>
            <a:r>
              <a:rPr lang="en-US" dirty="0"/>
              <a:t>Heb 9, The Bondage of Sin is released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AB6A5E-5BA6-41D9-A0BB-B1DBFB0D06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602581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Prophecies of Jesus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Power of the Prophecy:</a:t>
            </a:r>
          </a:p>
          <a:p>
            <a:pPr lvl="1"/>
            <a:r>
              <a:rPr lang="en-US" dirty="0"/>
              <a:t>God put much effort into men coming to believe and following Jesus</a:t>
            </a:r>
          </a:p>
          <a:p>
            <a:pPr lvl="2"/>
            <a:r>
              <a:rPr lang="en-US" dirty="0"/>
              <a:t>God gives ample proof Jesus was the Messiah</a:t>
            </a:r>
          </a:p>
          <a:p>
            <a:pPr lvl="2"/>
            <a:r>
              <a:rPr lang="en-US" dirty="0"/>
              <a:t>It was not God’s desire that men reject the Messiah</a:t>
            </a:r>
          </a:p>
          <a:p>
            <a:pPr lvl="2"/>
            <a:r>
              <a:rPr lang="en-US" dirty="0"/>
              <a:t>This is counter to the fulfilling of these prophecies. </a:t>
            </a:r>
          </a:p>
          <a:p>
            <a:pPr lvl="2"/>
            <a:r>
              <a:rPr lang="en-US" dirty="0"/>
              <a:t>In essence God put great effort into undermining fulfillment of these prophecies, not leading them to be fulfilled.</a:t>
            </a:r>
          </a:p>
          <a:p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AB6A5E-5BA6-41D9-A0BB-B1DBFB0D06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90875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Prophecies of Jesus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Gospel of Jesus</a:t>
            </a:r>
          </a:p>
          <a:p>
            <a:pPr lvl="1"/>
            <a:r>
              <a:rPr lang="en-US" dirty="0"/>
              <a:t>1 Cor 15:1-8, Moreover, brethren, I declare unto you the gospel .... how </a:t>
            </a:r>
          </a:p>
          <a:p>
            <a:pPr lvl="2"/>
            <a:r>
              <a:rPr lang="en-US" dirty="0"/>
              <a:t>Christ died for our sins according to the scriptures; </a:t>
            </a:r>
          </a:p>
          <a:p>
            <a:pPr lvl="2"/>
            <a:r>
              <a:rPr lang="en-US" dirty="0"/>
              <a:t>he was buried</a:t>
            </a:r>
          </a:p>
          <a:p>
            <a:pPr lvl="2"/>
            <a:r>
              <a:rPr lang="en-US" dirty="0"/>
              <a:t>he rose again the third day according to the scriptures: </a:t>
            </a:r>
          </a:p>
          <a:p>
            <a:pPr lvl="2"/>
            <a:r>
              <a:rPr lang="en-US" dirty="0"/>
              <a:t>he was seen...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AB6A5E-5BA6-41D9-A0BB-B1DBFB0D06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310970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icture_with_three_text_column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AFD8CF0-B554-4AC8-9B12-CF24FF5E5F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Picture_with_three_text_columns</Template>
  <TotalTime>658</TotalTime>
  <Words>970</Words>
  <Application>Microsoft Office PowerPoint</Application>
  <PresentationFormat>On-screen Show (4:3)</PresentationFormat>
  <Paragraphs>136</Paragraphs>
  <Slides>18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Aharoni</vt:lpstr>
      <vt:lpstr>Arial</vt:lpstr>
      <vt:lpstr>Arial Nova</vt:lpstr>
      <vt:lpstr>Calibri</vt:lpstr>
      <vt:lpstr>Wingdings</vt:lpstr>
      <vt:lpstr>Picture_with_three_text_columns</vt:lpstr>
      <vt:lpstr>PowerPoint Presentation</vt:lpstr>
      <vt:lpstr>Prophecies of Jesus</vt:lpstr>
      <vt:lpstr>Prophecies of Jesus</vt:lpstr>
      <vt:lpstr>Prophecies of Jesus</vt:lpstr>
      <vt:lpstr>Prophecies of Jesus</vt:lpstr>
      <vt:lpstr>Prophecies of Jesus</vt:lpstr>
      <vt:lpstr>Prophecies of Jesus</vt:lpstr>
      <vt:lpstr>Prophecies of Jesus</vt:lpstr>
      <vt:lpstr>Prophecies of Jesus</vt:lpstr>
      <vt:lpstr>Prophecies of Jesus</vt:lpstr>
      <vt:lpstr>Prophecies of Jesus</vt:lpstr>
      <vt:lpstr>Prophecies of Jesus</vt:lpstr>
      <vt:lpstr>Prophecies of Jesus</vt:lpstr>
      <vt:lpstr>Prophecies of Jesus</vt:lpstr>
      <vt:lpstr>Prophecies of Jesus</vt:lpstr>
      <vt:lpstr>Prophecies of Jesus</vt:lpstr>
      <vt:lpstr>Prophecies of Jesus</vt:lpstr>
      <vt:lpstr>Prophecies of Jesus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CountryBoy</dc:creator>
  <cp:lastModifiedBy>Ross Ward</cp:lastModifiedBy>
  <cp:revision>161</cp:revision>
  <dcterms:created xsi:type="dcterms:W3CDTF">2014-10-22T16:42:58Z</dcterms:created>
  <dcterms:modified xsi:type="dcterms:W3CDTF">2022-07-25T01:23:28Z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TC018814419991</vt:lpwstr>
  </property>
</Properties>
</file>