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52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55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57150" cy="5715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2EA18B-A3EB-4C68-8BE4-48AC737E8296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521EE5-BB7E-4645-94D5-2C139AD64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927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521EE5-BB7E-4645-94D5-2C139AD648C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006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"/>
          <a:stretch/>
        </p:blipFill>
        <p:spPr>
          <a:xfrm>
            <a:off x="0" y="0"/>
            <a:ext cx="9170078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50" y="237784"/>
            <a:ext cx="8286750" cy="2276816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8000" b="1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50" y="3543300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3200" b="1" cap="all" spc="200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354330" y="2857500"/>
            <a:ext cx="740664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7564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742095"/>
          </a:xfrm>
        </p:spPr>
        <p:txBody>
          <a:bodyPr anchor="ctr"/>
          <a:lstStyle>
            <a:lvl1pPr>
              <a:defRPr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050" y="1314450"/>
            <a:ext cx="8458199" cy="5029200"/>
          </a:xfrm>
        </p:spPr>
        <p:txBody>
          <a:bodyPr/>
          <a:lstStyle>
            <a:lvl1pPr marL="0" indent="0">
              <a:defRPr sz="3600" b="1"/>
            </a:lvl1pPr>
            <a:lvl2pPr marL="461963" indent="-461963">
              <a:buClr>
                <a:schemeClr val="accent5">
                  <a:lumMod val="50000"/>
                </a:schemeClr>
              </a:buClr>
              <a:buSzPct val="85000"/>
              <a:buFont typeface="Wingdings" panose="05000000000000000000" pitchFamily="2" charset="2"/>
              <a:buChar char="v"/>
              <a:defRPr sz="3200"/>
            </a:lvl2pPr>
            <a:lvl3pPr marL="914400" indent="-452438">
              <a:buClr>
                <a:schemeClr val="accent5">
                  <a:lumMod val="50000"/>
                </a:schemeClr>
              </a:buClr>
              <a:buSzPct val="85000"/>
              <a:buFont typeface="Wingdings" panose="05000000000000000000" pitchFamily="2" charset="2"/>
              <a:buChar char="Ø"/>
              <a:defRPr sz="2800"/>
            </a:lvl3pPr>
            <a:lvl4pPr marL="1258888" indent="-358775">
              <a:buClr>
                <a:schemeClr val="accent5">
                  <a:lumMod val="50000"/>
                </a:schemeClr>
              </a:buClr>
              <a:defRPr sz="2800"/>
            </a:lvl4pPr>
            <a:lvl5pPr marL="1547813" indent="-182563">
              <a:buClr>
                <a:schemeClr val="accent5">
                  <a:lumMod val="50000"/>
                </a:schemeClr>
              </a:buClr>
              <a:defRPr sz="2800" i="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81872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 userDrawn="1"/>
        </p:nvSpPr>
        <p:spPr>
          <a:xfrm>
            <a:off x="2381" y="6367711"/>
            <a:ext cx="9141619" cy="457200"/>
          </a:xfrm>
          <a:prstGeom prst="rect">
            <a:avLst/>
          </a:prstGeom>
          <a:solidFill>
            <a:srgbClr val="9252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46756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F27E7-B634-4672-956E-F682F03A1070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487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F27E7-B634-4672-956E-F682F03A1070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829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F27E7-B634-4672-956E-F682F03A1070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893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F27E7-B634-4672-956E-F682F03A1070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2381" y="6367711"/>
            <a:ext cx="9141619" cy="457200"/>
          </a:xfrm>
          <a:prstGeom prst="rect">
            <a:avLst/>
          </a:prstGeom>
          <a:solidFill>
            <a:srgbClr val="9252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4770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266681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200400" y="0"/>
            <a:ext cx="105143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" y="205741"/>
            <a:ext cx="3200400" cy="2594609"/>
          </a:xfrm>
        </p:spPr>
        <p:txBody>
          <a:bodyPr anchor="ctr">
            <a:noAutofit/>
          </a:bodyPr>
          <a:lstStyle>
            <a:lvl1pPr>
              <a:defRPr sz="4000" b="0">
                <a:solidFill>
                  <a:srgbClr val="FFFFFF"/>
                </a:solidFill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3143250"/>
            <a:ext cx="3200400" cy="3161954"/>
          </a:xfrm>
        </p:spPr>
        <p:txBody>
          <a:bodyPr lIns="91440" rIns="91440">
            <a:normAutofit/>
          </a:bodyPr>
          <a:lstStyle>
            <a:lvl1pPr marL="0" indent="0" algn="ctr">
              <a:buNone/>
              <a:defRPr sz="4000" b="1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71850" y="285750"/>
            <a:ext cx="5772137" cy="6457950"/>
          </a:xfrm>
        </p:spPr>
        <p:txBody>
          <a:bodyPr/>
          <a:lstStyle>
            <a:lvl1pPr marL="114300" indent="-109538">
              <a:defRPr sz="3600" b="1"/>
            </a:lvl1pPr>
            <a:lvl2pPr marL="571500" indent="-457200">
              <a:buClr>
                <a:schemeClr val="accent5">
                  <a:lumMod val="50000"/>
                </a:schemeClr>
              </a:buClr>
              <a:buSzPct val="85000"/>
              <a:buFont typeface="Wingdings" panose="05000000000000000000" pitchFamily="2" charset="2"/>
              <a:buChar char="v"/>
              <a:defRPr sz="3200"/>
            </a:lvl2pPr>
            <a:lvl3pPr marL="1028700" indent="-452438">
              <a:buClr>
                <a:schemeClr val="accent5">
                  <a:lumMod val="50000"/>
                </a:schemeClr>
              </a:buClr>
              <a:buSzPct val="85000"/>
              <a:buFont typeface="Wingdings" panose="05000000000000000000" pitchFamily="2" charset="2"/>
              <a:buChar char="Ø"/>
              <a:defRPr sz="2800"/>
            </a:lvl3pPr>
            <a:lvl4pPr marL="1484313" indent="-358775">
              <a:buClr>
                <a:schemeClr val="accent5">
                  <a:lumMod val="50000"/>
                </a:schemeClr>
              </a:buClr>
              <a:defRPr sz="2800"/>
            </a:lvl4pPr>
            <a:lvl5pPr marL="1601788" indent="-234950">
              <a:buClr>
                <a:schemeClr val="accent5">
                  <a:lumMod val="50000"/>
                </a:schemeClr>
              </a:buClr>
              <a:defRPr sz="2800"/>
            </a:lvl5pPr>
          </a:lstStyle>
          <a:p>
            <a:pPr lvl="0"/>
            <a:r>
              <a:rPr lang="en-US" dirty="0"/>
              <a:t>Click to edit Master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DEA982-2F95-424F-B850-E969B206B4EF}"/>
              </a:ext>
            </a:extLst>
          </p:cNvPr>
          <p:cNvSpPr/>
          <p:nvPr userDrawn="1"/>
        </p:nvSpPr>
        <p:spPr>
          <a:xfrm>
            <a:off x="-12123" y="2686050"/>
            <a:ext cx="3221667" cy="1143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01805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2381" y="6400800"/>
            <a:ext cx="9141619" cy="4572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79924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428752"/>
            <a:ext cx="7543801" cy="444034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2AF27E7-B634-4672-956E-F682F03A1070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14F3B0A8-74C1-4022-942B-E524F24C36E4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1540" y="1200150"/>
            <a:ext cx="7475220" cy="0"/>
          </a:xfrm>
          <a:prstGeom prst="line">
            <a:avLst/>
          </a:prstGeom>
          <a:ln w="762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7608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Aharoni" panose="020B0604020202020204" pitchFamily="2" charset="-79"/>
          <a:ea typeface="+mj-ea"/>
          <a:cs typeface="Aharoni" panose="020B0604020202020204" pitchFamily="2" charset="-79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Jesús</a:t>
            </a:r>
            <a:br>
              <a:rPr lang="en-US" dirty="0"/>
            </a:br>
            <a:r>
              <a:rPr lang="en-US" dirty="0" err="1"/>
              <a:t>Resucitado</a:t>
            </a:r>
            <a:r>
              <a:rPr lang="en-US" dirty="0"/>
              <a:t>
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Qué</a:t>
            </a:r>
            <a:r>
              <a:rPr lang="en-US" dirty="0"/>
              <a:t> </a:t>
            </a:r>
            <a:r>
              <a:rPr lang="en-US" dirty="0" err="1"/>
              <a:t>significa</a:t>
            </a:r>
            <a:r>
              <a:rPr lang="en-US" dirty="0"/>
              <a:t>
Mt 28:1-7</a:t>
            </a:r>
          </a:p>
        </p:txBody>
      </p:sp>
    </p:spTree>
    <p:extLst>
      <p:ext uri="{BB962C8B-B14F-4D97-AF65-F5344CB8AC3E}">
        <p14:creationId xmlns:p14="http://schemas.microsoft.com/office/powerpoint/2010/main" val="3599274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Jesús</a:t>
            </a:r>
            <a:br>
              <a:rPr lang="en-US" dirty="0"/>
            </a:br>
            <a:r>
              <a:rPr lang="en-US" dirty="0" err="1"/>
              <a:t>Resucitado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Qué</a:t>
            </a:r>
            <a:r>
              <a:rPr lang="en-US" dirty="0"/>
              <a:t> </a:t>
            </a:r>
          </a:p>
          <a:p>
            <a:r>
              <a:rPr lang="en-US" dirty="0" err="1"/>
              <a:t>Significa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¡</a:t>
            </a:r>
            <a:r>
              <a:rPr lang="es-ES" altLang="en-US" dirty="0"/>
              <a:t>É</a:t>
            </a:r>
            <a:r>
              <a:rPr lang="en-US" dirty="0"/>
              <a:t>l </a:t>
            </a:r>
            <a:r>
              <a:rPr lang="en-US" dirty="0" err="1"/>
              <a:t>Está</a:t>
            </a:r>
            <a:r>
              <a:rPr lang="en-US" dirty="0"/>
              <a:t> Vivo!</a:t>
            </a:r>
          </a:p>
          <a:p>
            <a:pPr lvl="1"/>
            <a:r>
              <a:rPr lang="en-US" dirty="0"/>
              <a:t>Mt 28:6, </a:t>
            </a:r>
            <a:r>
              <a:rPr lang="es-ES" dirty="0"/>
              <a:t>No está aquí, porque ha Resucitado</a:t>
            </a:r>
          </a:p>
          <a:p>
            <a:pPr lvl="1"/>
            <a:r>
              <a:rPr lang="en-US" dirty="0"/>
              <a:t>Lk 24:5&amp;6, ...</a:t>
            </a:r>
            <a:r>
              <a:rPr lang="es-ES" dirty="0"/>
              <a:t>¿Por qué buscan entre los muertos al que vive?6  No está aquí, sino que ha Resucitado. </a:t>
            </a:r>
            <a:r>
              <a:rPr lang="en-US" dirty="0"/>
              <a:t>... </a:t>
            </a:r>
          </a:p>
          <a:p>
            <a:pPr lvl="1"/>
            <a:r>
              <a:rPr lang="en-US" dirty="0"/>
              <a:t>1 Cor 15:3-8, </a:t>
            </a:r>
            <a:r>
              <a:rPr lang="es-ES" dirty="0"/>
              <a:t>Testigos oculares del cuerpo resucitado de Jesús</a:t>
            </a:r>
            <a:endParaRPr lang="en-US" dirty="0"/>
          </a:p>
          <a:p>
            <a:pPr lvl="1"/>
            <a:r>
              <a:rPr lang="en-US" dirty="0"/>
              <a:t>Act 23:8, Los </a:t>
            </a:r>
            <a:r>
              <a:rPr lang="en-US" dirty="0" err="1"/>
              <a:t>Saduceos</a:t>
            </a:r>
            <a:r>
              <a:rPr lang="en-US" dirty="0"/>
              <a:t> </a:t>
            </a:r>
            <a:r>
              <a:rPr lang="en-US" dirty="0" err="1"/>
              <a:t>Lucharon</a:t>
            </a:r>
            <a:endParaRPr lang="en-US" dirty="0"/>
          </a:p>
          <a:p>
            <a:pPr lvl="1"/>
            <a:r>
              <a:rPr lang="en-US" dirty="0"/>
              <a:t>1 Cor 1:22-24, </a:t>
            </a:r>
            <a:r>
              <a:rPr lang="en-US" dirty="0" err="1"/>
              <a:t>Necedad</a:t>
            </a:r>
            <a:r>
              <a:rPr lang="en-US" dirty="0"/>
              <a:t> para </a:t>
            </a:r>
            <a:r>
              <a:rPr lang="en-US" dirty="0" err="1"/>
              <a:t>los</a:t>
            </a:r>
            <a:r>
              <a:rPr lang="en-US" dirty="0"/>
              <a:t> Gentiles</a:t>
            </a:r>
          </a:p>
        </p:txBody>
      </p:sp>
    </p:spTree>
    <p:extLst>
      <p:ext uri="{BB962C8B-B14F-4D97-AF65-F5344CB8AC3E}">
        <p14:creationId xmlns:p14="http://schemas.microsoft.com/office/powerpoint/2010/main" val="4074990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Jesús</a:t>
            </a:r>
            <a:br>
              <a:rPr lang="en-US" dirty="0"/>
            </a:br>
            <a:r>
              <a:rPr lang="en-US" dirty="0" err="1"/>
              <a:t>Resucitado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Qué</a:t>
            </a:r>
            <a:r>
              <a:rPr lang="en-US" dirty="0"/>
              <a:t> </a:t>
            </a:r>
          </a:p>
          <a:p>
            <a:r>
              <a:rPr lang="en-US" dirty="0" err="1"/>
              <a:t>Significa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Consuélate</a:t>
            </a:r>
            <a:endParaRPr lang="en-US" dirty="0"/>
          </a:p>
          <a:p>
            <a:pPr lvl="1"/>
            <a:r>
              <a:rPr lang="en-US" dirty="0"/>
              <a:t>1 Thes 4:13-18, </a:t>
            </a:r>
            <a:r>
              <a:rPr lang="en-US" dirty="0" err="1"/>
              <a:t>Preocupación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la </a:t>
            </a:r>
            <a:r>
              <a:rPr lang="en-US" dirty="0" err="1"/>
              <a:t>muerte</a:t>
            </a:r>
            <a:endParaRPr lang="en-US" dirty="0"/>
          </a:p>
          <a:p>
            <a:pPr lvl="1"/>
            <a:r>
              <a:rPr lang="en-US" dirty="0"/>
              <a:t>2 Cor 5:1-10, ¡Hay algo </a:t>
            </a:r>
            <a:r>
              <a:rPr lang="en-US" dirty="0" err="1"/>
              <a:t>mejor</a:t>
            </a:r>
            <a:r>
              <a:rPr lang="en-US" dirty="0"/>
              <a:t>!
1 Thes 4:14, ¡Esperanza!</a:t>
            </a:r>
          </a:p>
          <a:p>
            <a:pPr lvl="1"/>
            <a:r>
              <a:rPr lang="en-US" dirty="0"/>
              <a:t>Fil 1:19-26, </a:t>
            </a:r>
            <a:r>
              <a:rPr lang="es-ES" dirty="0"/>
              <a:t>Conforme a mi anhelo y esperanza de que en nada seré avergonzado</a:t>
            </a:r>
            <a:endParaRPr lang="en-US" dirty="0"/>
          </a:p>
          <a:p>
            <a:pPr lvl="1"/>
            <a:r>
              <a:rPr lang="en-US" dirty="0"/>
              <a:t>1 Cor 15:58, </a:t>
            </a:r>
            <a:r>
              <a:rPr lang="es-ES" dirty="0"/>
              <a:t>Sabiendo que su trabajo en el Señor no es en vano</a:t>
            </a:r>
          </a:p>
        </p:txBody>
      </p:sp>
    </p:spTree>
    <p:extLst>
      <p:ext uri="{BB962C8B-B14F-4D97-AF65-F5344CB8AC3E}">
        <p14:creationId xmlns:p14="http://schemas.microsoft.com/office/powerpoint/2010/main" val="3406691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Jesús</a:t>
            </a:r>
            <a:br>
              <a:rPr lang="en-US" dirty="0"/>
            </a:br>
            <a:r>
              <a:rPr lang="en-US" dirty="0" err="1"/>
              <a:t>Resucitado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Qué</a:t>
            </a:r>
            <a:r>
              <a:rPr lang="en-US" dirty="0"/>
              <a:t> </a:t>
            </a:r>
          </a:p>
          <a:p>
            <a:r>
              <a:rPr lang="en-US" dirty="0" err="1"/>
              <a:t>Significa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¡</a:t>
            </a:r>
            <a:r>
              <a:rPr lang="en-US" dirty="0" err="1"/>
              <a:t>Alegrarse</a:t>
            </a:r>
            <a:r>
              <a:rPr lang="en-US" dirty="0"/>
              <a:t>!</a:t>
            </a:r>
          </a:p>
          <a:p>
            <a:pPr lvl="1"/>
            <a:r>
              <a:rPr lang="en-US" dirty="0"/>
              <a:t>Mt 28:7-8, ...</a:t>
            </a:r>
            <a:r>
              <a:rPr lang="es-ES" dirty="0"/>
              <a:t> Y ellas, alejándose a toda prisa del sepulcro con temor y gran gozo</a:t>
            </a:r>
            <a:r>
              <a:rPr lang="en-US" dirty="0"/>
              <a:t>...</a:t>
            </a:r>
          </a:p>
          <a:p>
            <a:pPr lvl="1"/>
            <a:r>
              <a:rPr lang="en-US" dirty="0"/>
              <a:t>Jn 8:53-58, </a:t>
            </a:r>
            <a:r>
              <a:rPr lang="es-ES" dirty="0"/>
              <a:t>La respuesta de Abraham a Jesús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7879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Jesús</a:t>
            </a:r>
            <a:br>
              <a:rPr lang="en-US" dirty="0"/>
            </a:br>
            <a:r>
              <a:rPr lang="en-US" dirty="0" err="1"/>
              <a:t>Resucitado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Qué</a:t>
            </a:r>
            <a:r>
              <a:rPr lang="en-US" dirty="0"/>
              <a:t> </a:t>
            </a:r>
          </a:p>
          <a:p>
            <a:r>
              <a:rPr lang="en-US" dirty="0" err="1"/>
              <a:t>Significa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Dios Es </a:t>
            </a:r>
            <a:r>
              <a:rPr lang="en-US" dirty="0" err="1"/>
              <a:t>Fiel</a:t>
            </a:r>
            <a:endParaRPr lang="en-US" dirty="0"/>
          </a:p>
          <a:p>
            <a:pPr lvl="1"/>
            <a:r>
              <a:rPr lang="en-US" dirty="0"/>
              <a:t>1 Pet 4:19, </a:t>
            </a:r>
            <a:r>
              <a:rPr lang="es-ES" dirty="0"/>
              <a:t>Encomienden sus almas al fiel Creador, haciendo el bien.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2223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Jesús</a:t>
            </a:r>
            <a:br>
              <a:rPr lang="en-US" dirty="0"/>
            </a:br>
            <a:r>
              <a:rPr lang="en-US" dirty="0" err="1"/>
              <a:t>Resucitado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Qué</a:t>
            </a:r>
            <a:r>
              <a:rPr lang="en-US" dirty="0"/>
              <a:t> </a:t>
            </a:r>
          </a:p>
          <a:p>
            <a:r>
              <a:rPr lang="en-US" dirty="0" err="1"/>
              <a:t>Significa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Trabajamos</a:t>
            </a:r>
            <a:endParaRPr lang="en-US" dirty="0"/>
          </a:p>
          <a:p>
            <a:pPr lvl="1"/>
            <a:r>
              <a:rPr lang="en-US" dirty="0"/>
              <a:t>2 Cor 5:9, </a:t>
            </a:r>
            <a:r>
              <a:rPr lang="es-ES" dirty="0"/>
              <a:t>Por eso, ya sea presentes o ausentes, ambicionamos agradar al Señor. </a:t>
            </a:r>
            <a:endParaRPr lang="en-US" dirty="0"/>
          </a:p>
          <a:p>
            <a:pPr lvl="1"/>
            <a:r>
              <a:rPr lang="en-US" dirty="0"/>
              <a:t>1 Cor 15:58, </a:t>
            </a:r>
            <a:r>
              <a:rPr lang="es-ES" dirty="0"/>
              <a:t>Por tanto, mis amados hermanos, estén firmes, constantes, abundando siempre en la obra del Señor, sabiendo que su trabajo en el Señor no es en vano.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3989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Jesús</a:t>
            </a:r>
            <a:br>
              <a:rPr lang="en-US" dirty="0"/>
            </a:br>
            <a:r>
              <a:rPr lang="en-US" dirty="0" err="1"/>
              <a:t>Resucitado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Resumen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¡</a:t>
            </a:r>
            <a:r>
              <a:rPr lang="es-ES" altLang="en-US" dirty="0"/>
              <a:t>É</a:t>
            </a:r>
            <a:r>
              <a:rPr lang="en-US" dirty="0"/>
              <a:t>l </a:t>
            </a:r>
            <a:r>
              <a:rPr lang="en-US" dirty="0" err="1"/>
              <a:t>Está</a:t>
            </a:r>
            <a:r>
              <a:rPr lang="en-US" dirty="0"/>
              <a:t> Vivo!</a:t>
            </a:r>
          </a:p>
          <a:p>
            <a:r>
              <a:rPr lang="es-ES" dirty="0"/>
              <a:t>Consuélate
</a:t>
            </a:r>
            <a:r>
              <a:rPr lang="en-US" dirty="0"/>
              <a:t>¡</a:t>
            </a:r>
            <a:r>
              <a:rPr lang="es-ES" dirty="0"/>
              <a:t>Alegrarse</a:t>
            </a:r>
            <a:r>
              <a:rPr lang="en-US" dirty="0"/>
              <a:t>! </a:t>
            </a:r>
            <a:r>
              <a:rPr lang="es-ES" dirty="0"/>
              <a:t>
Dios Es Fiel
Trabajamos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8872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Jesús</a:t>
            </a:r>
            <a:br>
              <a:rPr lang="en-US" dirty="0"/>
            </a:br>
            <a:r>
              <a:rPr lang="en-US" dirty="0" err="1"/>
              <a:t>Resucitado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Lecciones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¿</a:t>
            </a:r>
            <a:r>
              <a:rPr lang="en-US" dirty="0" err="1"/>
              <a:t>Qué</a:t>
            </a:r>
            <a:r>
              <a:rPr lang="en-US" dirty="0"/>
              <a:t> </a:t>
            </a:r>
            <a:r>
              <a:rPr lang="en-US" dirty="0" err="1"/>
              <a:t>Haremos</a:t>
            </a:r>
            <a:r>
              <a:rPr lang="en-US" dirty="0"/>
              <a:t> Con Jesús?</a:t>
            </a:r>
          </a:p>
          <a:p>
            <a:pPr lvl="1"/>
            <a:r>
              <a:rPr lang="en-US" dirty="0"/>
              <a:t>Mt 27:22, </a:t>
            </a:r>
            <a:r>
              <a:rPr lang="es-ES" dirty="0"/>
              <a:t>¿Qué haré entonces con Jesús, llamado el Cristo?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285142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1015</TotalTime>
  <Words>307</Words>
  <Application>Microsoft Office PowerPoint</Application>
  <PresentationFormat>On-screen Show (4:3)</PresentationFormat>
  <Paragraphs>45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Aharoni</vt:lpstr>
      <vt:lpstr>Arial</vt:lpstr>
      <vt:lpstr>Calibri</vt:lpstr>
      <vt:lpstr>Calibri Light</vt:lpstr>
      <vt:lpstr>Wingdings</vt:lpstr>
      <vt:lpstr>Retrospect</vt:lpstr>
      <vt:lpstr>Jesús Resucitado
</vt:lpstr>
      <vt:lpstr>Jesús Resucitado</vt:lpstr>
      <vt:lpstr>Jesús Resucitado</vt:lpstr>
      <vt:lpstr>Jesús Resucitado</vt:lpstr>
      <vt:lpstr>Jesús Resucitado</vt:lpstr>
      <vt:lpstr>Jesús Resucitado</vt:lpstr>
      <vt:lpstr>Jesús Resucitado</vt:lpstr>
      <vt:lpstr>Jesús Resucitado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Jesus The Suffering servant</dc:title>
  <dc:creator>rdward</dc:creator>
  <cp:lastModifiedBy>Ross Ward</cp:lastModifiedBy>
  <cp:revision>144</cp:revision>
  <dcterms:created xsi:type="dcterms:W3CDTF">2018-10-13T22:14:50Z</dcterms:created>
  <dcterms:modified xsi:type="dcterms:W3CDTF">2022-04-16T21:54:20Z</dcterms:modified>
</cp:coreProperties>
</file>