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57" r:id="rId2"/>
  </p:sldMasterIdLst>
  <p:notesMasterIdLst>
    <p:notesMasterId r:id="rId15"/>
  </p:notesMasterIdLst>
  <p:sldIdLst>
    <p:sldId id="275" r:id="rId3"/>
    <p:sldId id="276" r:id="rId4"/>
    <p:sldId id="281" r:id="rId5"/>
    <p:sldId id="282" r:id="rId6"/>
    <p:sldId id="287" r:id="rId7"/>
    <p:sldId id="283" r:id="rId8"/>
    <p:sldId id="292" r:id="rId9"/>
    <p:sldId id="291" r:id="rId10"/>
    <p:sldId id="284" r:id="rId11"/>
    <p:sldId id="288" r:id="rId12"/>
    <p:sldId id="294" r:id="rId13"/>
    <p:sldId id="293" r:id="rId14"/>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a:srgbClr val="FF00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514" autoAdjust="0"/>
  </p:normalViewPr>
  <p:slideViewPr>
    <p:cSldViewPr>
      <p:cViewPr varScale="1">
        <p:scale>
          <a:sx n="79" d="100"/>
          <a:sy n="79" d="100"/>
        </p:scale>
        <p:origin x="1656"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eaLnBrk="0" hangingPunct="0">
              <a:defRPr sz="1200">
                <a:cs typeface="+mn-cs"/>
              </a:defRPr>
            </a:lvl1pPr>
          </a:lstStyle>
          <a:p>
            <a:pPr>
              <a:defRPr/>
            </a:pPr>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eaLnBrk="0" hangingPunct="0">
              <a:defRPr sz="1200">
                <a:cs typeface="+mn-cs"/>
              </a:defRPr>
            </a:lvl1pPr>
          </a:lstStyle>
          <a:p>
            <a:pPr>
              <a:defRPr/>
            </a:pPr>
            <a:fld id="{24D26B81-F3FC-433B-B501-03A9BE5F0A4C}" type="datetimeFigureOut">
              <a:rPr lang="en-US"/>
              <a:pPr>
                <a:defRPr/>
              </a:pPr>
              <a:t>3/7/2022</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eaLnBrk="0" hangingPunct="0">
              <a:defRPr sz="1200">
                <a:cs typeface="+mn-cs"/>
              </a:defRPr>
            </a:lvl1pPr>
          </a:lstStyle>
          <a:p>
            <a:pPr>
              <a:defRPr/>
            </a:pPr>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eaLnBrk="0" hangingPunct="0">
              <a:defRPr sz="1200">
                <a:cs typeface="+mn-cs"/>
              </a:defRPr>
            </a:lvl1pPr>
          </a:lstStyle>
          <a:p>
            <a:pPr>
              <a:defRPr/>
            </a:pPr>
            <a:fld id="{BC337EA1-8E39-466B-87CA-C50F45803578}" type="slidenum">
              <a:rPr lang="en-US"/>
              <a:pPr>
                <a:defRPr/>
              </a:pPr>
              <a:t>‹#›</a:t>
            </a:fld>
            <a:endParaRPr lang="en-US"/>
          </a:p>
        </p:txBody>
      </p:sp>
    </p:spTree>
    <p:extLst>
      <p:ext uri="{BB962C8B-B14F-4D97-AF65-F5344CB8AC3E}">
        <p14:creationId xmlns:p14="http://schemas.microsoft.com/office/powerpoint/2010/main" val="38776319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Indication that he was no</a:t>
            </a:r>
            <a:r>
              <a:rPr lang="en-US" baseline="0" dirty="0"/>
              <a:t> long accepted with the Jews, his own county men.  </a:t>
            </a:r>
          </a:p>
          <a:p>
            <a:r>
              <a:rPr lang="en-US" baseline="0" dirty="0"/>
              <a:t>They would not have hogs!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5</a:t>
            </a:fld>
            <a:endParaRPr lang="en-US"/>
          </a:p>
        </p:txBody>
      </p:sp>
    </p:spTree>
    <p:extLst>
      <p:ext uri="{BB962C8B-B14F-4D97-AF65-F5344CB8AC3E}">
        <p14:creationId xmlns:p14="http://schemas.microsoft.com/office/powerpoint/2010/main" val="402937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6</a:t>
            </a:fld>
            <a:endParaRPr lang="en-US"/>
          </a:p>
        </p:txBody>
      </p:sp>
    </p:spTree>
    <p:extLst>
      <p:ext uri="{BB962C8B-B14F-4D97-AF65-F5344CB8AC3E}">
        <p14:creationId xmlns:p14="http://schemas.microsoft.com/office/powerpoint/2010/main" val="3361809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fathers response is the d</a:t>
            </a:r>
            <a:r>
              <a:rPr lang="en-US" dirty="0"/>
              <a:t>efinition of</a:t>
            </a:r>
            <a:r>
              <a:rPr lang="en-US" baseline="0" dirty="0"/>
              <a:t> grace; nothing was owed the son, if anything the son owed his father </a:t>
            </a:r>
          </a:p>
          <a:p>
            <a:r>
              <a:rPr lang="en-US" baseline="0" dirty="0"/>
              <a:t>the father assumed the debt and then gave generously</a:t>
            </a:r>
          </a:p>
          <a:p>
            <a:r>
              <a:rPr lang="en-US" baseline="0" dirty="0"/>
              <a:t>Where is the chastisement? Wasted my life long work!</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7</a:t>
            </a:fld>
            <a:endParaRPr lang="en-US"/>
          </a:p>
        </p:txBody>
      </p:sp>
    </p:spTree>
    <p:extLst>
      <p:ext uri="{BB962C8B-B14F-4D97-AF65-F5344CB8AC3E}">
        <p14:creationId xmlns:p14="http://schemas.microsoft.com/office/powerpoint/2010/main" val="1593632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a:t>
            </a:r>
            <a:r>
              <a:rPr lang="en-US" baseline="0" dirty="0"/>
              <a:t> the shepherd did not chastise the lost sheep but carried it back to the flock</a:t>
            </a:r>
          </a:p>
          <a:p>
            <a:r>
              <a:rPr lang="en-US" baseline="0" dirty="0"/>
              <a:t>Justice might require some of these, but God is not all just.</a:t>
            </a:r>
          </a:p>
          <a:p>
            <a:r>
              <a:rPr lang="en-US" baseline="0" dirty="0"/>
              <a:t>We do not punish good,  the good is that the son repented.  Do not pile on.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8</a:t>
            </a:fld>
            <a:endParaRPr lang="en-US"/>
          </a:p>
        </p:txBody>
      </p:sp>
    </p:spTree>
    <p:extLst>
      <p:ext uri="{BB962C8B-B14F-4D97-AF65-F5344CB8AC3E}">
        <p14:creationId xmlns:p14="http://schemas.microsoft.com/office/powerpoint/2010/main" val="224483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further debt!  All assumed by God and</a:t>
            </a:r>
            <a:r>
              <a:rPr lang="en-US" baseline="0" dirty="0"/>
              <a:t> Christ</a:t>
            </a:r>
          </a:p>
          <a:p>
            <a:r>
              <a:rPr lang="en-US" baseline="0" dirty="0"/>
              <a:t>Important aspect of this parable, the actual purpose of this parable - God is gracious to the “Lost” not the “found”</a:t>
            </a:r>
          </a:p>
          <a:p>
            <a:r>
              <a:rPr lang="en-US" baseline="0" dirty="0"/>
              <a:t>The “Found” here are the Pharisees who gave the pretense they were righteous, figurative language.  Not literal.  Mt 5, righteousness must exceed that of the Pharisees, figurative language, they were not </a:t>
            </a:r>
            <a:r>
              <a:rPr lang="en-US" baseline="0" dirty="0" err="1"/>
              <a:t>righteouse</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10</a:t>
            </a:fld>
            <a:endParaRPr lang="en-US"/>
          </a:p>
        </p:txBody>
      </p:sp>
    </p:spTree>
    <p:extLst>
      <p:ext uri="{BB962C8B-B14F-4D97-AF65-F5344CB8AC3E}">
        <p14:creationId xmlns:p14="http://schemas.microsoft.com/office/powerpoint/2010/main" val="3788065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further debt!  All assumed by God and</a:t>
            </a:r>
            <a:r>
              <a:rPr lang="en-US" baseline="0" dirty="0"/>
              <a:t> Christ</a:t>
            </a:r>
          </a:p>
          <a:p>
            <a:r>
              <a:rPr lang="en-US" baseline="0" dirty="0"/>
              <a:t>Important aspect of this parable, the actual purpose of this parable - God is gracious to the “Lost” not the “found”</a:t>
            </a:r>
          </a:p>
          <a:p>
            <a:r>
              <a:rPr lang="en-US" baseline="0" dirty="0"/>
              <a:t>The “Found” here are the Pharisees who gave the pretense they were righteous, figurative language.  Not literal.  Mt 5, righteousness must exceed that of the Pharisees, figurative language, they were not </a:t>
            </a:r>
            <a:r>
              <a:rPr lang="en-US" baseline="0" dirty="0" err="1"/>
              <a:t>righteouse</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11</a:t>
            </a:fld>
            <a:endParaRPr lang="en-US"/>
          </a:p>
        </p:txBody>
      </p:sp>
    </p:spTree>
    <p:extLst>
      <p:ext uri="{BB962C8B-B14F-4D97-AF65-F5344CB8AC3E}">
        <p14:creationId xmlns:p14="http://schemas.microsoft.com/office/powerpoint/2010/main" val="266479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12</a:t>
            </a:fld>
            <a:endParaRPr lang="en-US"/>
          </a:p>
        </p:txBody>
      </p:sp>
    </p:spTree>
    <p:extLst>
      <p:ext uri="{BB962C8B-B14F-4D97-AF65-F5344CB8AC3E}">
        <p14:creationId xmlns:p14="http://schemas.microsoft.com/office/powerpoint/2010/main" val="2508009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152400"/>
            <a:ext cx="8839200" cy="6172200"/>
          </a:xfrm>
          <a:prstGeom prst="rect">
            <a:avLst/>
          </a:prstGeom>
        </p:spPr>
      </p:pic>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191000" y="152400"/>
            <a:ext cx="4953000" cy="3203448"/>
          </a:xfrm>
        </p:spPr>
        <p:txBody>
          <a:bodyPr anchor="b">
            <a:normAutofit/>
          </a:bodyPr>
          <a:lstStyle>
            <a:lvl1pPr algn="l">
              <a:lnSpc>
                <a:spcPct val="85000"/>
              </a:lnSpc>
              <a:defRPr sz="8000" b="1"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788007" y="5029200"/>
            <a:ext cx="7543800" cy="1143000"/>
          </a:xfrm>
        </p:spPr>
        <p:txBody>
          <a:bodyPr lIns="91440" rIns="91440" anchor="ctr">
            <a:noAutofit/>
          </a:bodyPr>
          <a:lstStyle>
            <a:lvl1pPr marL="0" indent="0" algn="ctr">
              <a:buNone/>
              <a:defRPr sz="4000" b="1" cap="all" spc="200" baseline="0">
                <a:solidFill>
                  <a:schemeClr val="bg1"/>
                </a:solidFill>
                <a:effectLst>
                  <a:outerShdw blurRad="38100" dist="38100" dir="2700000" algn="tl">
                    <a:srgbClr val="000000">
                      <a:alpha val="43137"/>
                    </a:srgbClr>
                  </a:outerShdw>
                </a:effectLst>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9250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968438"/>
          </a:xfrm>
        </p:spPr>
        <p:txBody>
          <a:bodyPr>
            <a:noAutofit/>
          </a:bodyPr>
          <a:lstStyle>
            <a:lvl1pPr algn="ctr">
              <a:defRPr sz="5400" b="1"/>
            </a:lvl1pPr>
          </a:lstStyle>
          <a:p>
            <a:r>
              <a:rPr lang="en-US" dirty="0"/>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918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FEC1B9-3652-44FE-BC9F-D3BBC892ED24}" type="datetime1">
              <a:rPr lang="en-US" smtClean="0"/>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5265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DAF1E4-DE02-489C-A684-E586A0AF019D}" type="datetime1">
              <a:rPr lang="en-US" smtClean="0"/>
              <a:t>3/7/2022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26141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28E8D-6E45-41C4-91F4-C95AE57E1842}" type="datetime1">
              <a:rPr lang="en-US" smtClean="0"/>
              <a:t>3/7/2022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57858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3DE821-33DD-4B34-A874-E637B32CCDB1}" type="datetime1">
              <a:rPr lang="en-US" smtClean="0"/>
              <a:t>3/7/2022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76533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9F373BA-420C-45AE-A05B-E9EE0B1CA94F}" type="datetime1">
              <a:rPr lang="en-US" smtClean="0"/>
              <a:t>3/7/2022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90870962"/>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6200" y="400396"/>
            <a:ext cx="2895600" cy="2114204"/>
          </a:xfrm>
        </p:spPr>
        <p:txBody>
          <a:bodyPr anchor="t">
            <a:noAutofit/>
          </a:bodyPr>
          <a:lstStyle>
            <a:lvl1pPr algn="ct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200400" y="304800"/>
            <a:ext cx="5943600" cy="6553200"/>
          </a:xfrm>
        </p:spPr>
        <p:txBody>
          <a:bodyPr/>
          <a:lstStyle>
            <a:lvl1pPr marL="0" indent="0">
              <a:defRPr sz="3600" b="1"/>
            </a:lvl1pPr>
            <a:lvl2pPr marL="461963" indent="-347663">
              <a:buSzPct val="80000"/>
              <a:buFont typeface="Wingdings" panose="05000000000000000000" pitchFamily="2" charset="2"/>
              <a:buChar char="v"/>
              <a:defRPr sz="3600"/>
            </a:lvl2pPr>
            <a:lvl3pPr marL="800100" indent="-338138">
              <a:buSzPct val="80000"/>
              <a:buFont typeface="Wingdings" panose="05000000000000000000" pitchFamily="2" charset="2"/>
              <a:buChar char="Ø"/>
              <a:defRPr sz="3200"/>
            </a:lvl3pPr>
            <a:lvl4pPr marL="1090613" indent="-288925">
              <a:buSzPct val="80000"/>
              <a:buFont typeface="Wingdings" panose="05000000000000000000" pitchFamily="2" charset="2"/>
              <a:buChar char="q"/>
              <a:defRPr sz="2800"/>
            </a:lvl4pPr>
            <a:lvl5pPr marL="1660525" indent="-182563">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7947" y="3200400"/>
            <a:ext cx="3048000" cy="3581400"/>
          </a:xfrm>
          <a:prstGeom prst="rect">
            <a:avLst/>
          </a:prstGeom>
        </p:spPr>
      </p:pic>
      <p:sp>
        <p:nvSpPr>
          <p:cNvPr id="4" name="Text Placeholder 3"/>
          <p:cNvSpPr>
            <a:spLocks noGrp="1"/>
          </p:cNvSpPr>
          <p:nvPr>
            <p:ph type="body" sz="half" idx="2"/>
          </p:nvPr>
        </p:nvSpPr>
        <p:spPr>
          <a:xfrm>
            <a:off x="0" y="2590800"/>
            <a:ext cx="2971800" cy="3028604"/>
          </a:xfrm>
        </p:spPr>
        <p:txBody>
          <a:bodyPr lIns="91440" rIns="91440">
            <a:normAutofit/>
          </a:bodyPr>
          <a:lstStyle>
            <a:lvl1pPr marL="0" indent="0" algn="ctr">
              <a:buNone/>
              <a:defRPr sz="3200" b="0">
                <a:solidFill>
                  <a:schemeClr val="bg1"/>
                </a:solidFill>
                <a:latin typeface="Aharoni" panose="02010803020104030203" pitchFamily="2" charset="-79"/>
                <a:cs typeface="Aharoni" panose="02010803020104030203" pitchFamily="2"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a:t>
            </a:r>
          </a:p>
        </p:txBody>
      </p:sp>
      <p:sp>
        <p:nvSpPr>
          <p:cNvPr id="5" name="Date Placeholder 4">
            <a:extLst>
              <a:ext uri="{FF2B5EF4-FFF2-40B4-BE49-F238E27FC236}">
                <a16:creationId xmlns:a16="http://schemas.microsoft.com/office/drawing/2014/main" id="{6E22B982-4BF7-475C-AA4C-5FC197FED0E4}"/>
              </a:ext>
            </a:extLst>
          </p:cNvPr>
          <p:cNvSpPr>
            <a:spLocks noGrp="1"/>
          </p:cNvSpPr>
          <p:nvPr>
            <p:ph type="dt" sz="half" idx="10"/>
          </p:nvPr>
        </p:nvSpPr>
        <p:spPr/>
        <p:txBody>
          <a:bodyPr/>
          <a:lstStyle>
            <a:lvl1pPr>
              <a:defRPr sz="1200">
                <a:solidFill>
                  <a:schemeClr val="tx1"/>
                </a:solidFill>
              </a:defRPr>
            </a:lvl1pPr>
          </a:lstStyle>
          <a:p>
            <a:fld id="{BE1C7306-A80E-4E28-82DE-D855CA903211}" type="datetime1">
              <a:rPr lang="en-US" smtClean="0"/>
              <a:t>3/7/2022</a:t>
            </a:fld>
            <a:endParaRPr lang="en-US" dirty="0"/>
          </a:p>
        </p:txBody>
      </p:sp>
      <p:sp>
        <p:nvSpPr>
          <p:cNvPr id="6" name="Footer Placeholder 5">
            <a:extLst>
              <a:ext uri="{FF2B5EF4-FFF2-40B4-BE49-F238E27FC236}">
                <a16:creationId xmlns:a16="http://schemas.microsoft.com/office/drawing/2014/main" id="{ED762181-8EB0-4B46-81A7-7C84C241528C}"/>
              </a:ext>
            </a:extLst>
          </p:cNvPr>
          <p:cNvSpPr>
            <a:spLocks noGrp="1"/>
          </p:cNvSpPr>
          <p:nvPr>
            <p:ph type="ftr" sz="quarter" idx="11"/>
          </p:nvPr>
        </p:nvSpPr>
        <p:spPr/>
        <p:txBody>
          <a:bodyPr/>
          <a:lstStyle>
            <a:lvl1pPr>
              <a:defRPr sz="1200">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2853C8D1-8B65-47F2-89DD-24A1E68CF8ED}"/>
              </a:ext>
            </a:extLst>
          </p:cNvPr>
          <p:cNvSpPr>
            <a:spLocks noGrp="1"/>
          </p:cNvSpPr>
          <p:nvPr>
            <p:ph type="sldNum" sz="quarter" idx="12"/>
          </p:nvPr>
        </p:nvSpPr>
        <p:spPr>
          <a:xfrm>
            <a:off x="8286403" y="6171530"/>
            <a:ext cx="789363" cy="576511"/>
          </a:xfrm>
        </p:spPr>
        <p:txBody>
          <a:bodyPr/>
          <a:lstStyle>
            <a:lvl1pPr algn="ctr">
              <a:defRPr sz="3200" b="1">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63690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76DCF5-4D44-49BC-9E1D-D8F6FFB0F7E9}" type="datetime1">
              <a:rPr lang="en-US" smtClean="0"/>
              <a:t>3/7/2022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9539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6EB0A6-091E-4D3D-8A56-8A1EC59BD4DD}" type="datetime1">
              <a:rPr lang="en-US" smtClean="0"/>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52156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B2B2DC-6803-4172-AD13-9E58A46A0FA4}" type="datetime1">
              <a:rPr lang="en-US" smtClean="0"/>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4556797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bwMode="auto">
          <a:xfrm>
            <a:off x="457200" y="1295400"/>
            <a:ext cx="82296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55" name="Rectangle 2"/>
          <p:cNvSpPr>
            <a:spLocks noGrp="1" noChangeArrowheads="1"/>
          </p:cNvSpPr>
          <p:nvPr>
            <p:ph type="title"/>
          </p:nvPr>
        </p:nvSpPr>
        <p:spPr bwMode="auto">
          <a:xfrm>
            <a:off x="4572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 bg1="dk2" tx1="lt1" bg2="dk1" tx2="lt2" accent1="accent1" accent2="accent2" accent3="accent3" accent4="accent4" accent5="accent5" accent6="accent6" hlink="hlink" folHlink="folHlink"/>
  <p:sldLayoutIdLst>
    <p:sldLayoutId id="2147483744" r:id="rId1"/>
  </p:sldLayoutIdLst>
  <p:transition>
    <p:fade thruBlk="1"/>
  </p:transition>
  <p:hf hdr="0" ftr="0" dt="0"/>
  <p:txStyles>
    <p:titleStyle>
      <a:lvl1pPr algn="ctr" rtl="0" eaLnBrk="0" fontAlgn="base" hangingPunct="0">
        <a:spcBef>
          <a:spcPct val="0"/>
        </a:spcBef>
        <a:spcAft>
          <a:spcPct val="0"/>
        </a:spcAft>
        <a:defRPr sz="4400" b="1">
          <a:solidFill>
            <a:schemeClr val="bg2"/>
          </a:solidFill>
          <a:latin typeface="Comic Sans MS" pitchFamily="66" charset="0"/>
          <a:ea typeface="+mj-ea"/>
          <a:cs typeface="+mj-cs"/>
        </a:defRPr>
      </a:lvl1pPr>
      <a:lvl2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2pPr>
      <a:lvl3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3pPr>
      <a:lvl4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4pPr>
      <a:lvl5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bg2"/>
        </a:buClr>
        <a:buSzPct val="65000"/>
        <a:buFont typeface="Wingdings" pitchFamily="2" charset="2"/>
        <a:buChar char="n"/>
        <a:defRPr sz="3200">
          <a:solidFill>
            <a:schemeClr val="bg2"/>
          </a:solidFill>
          <a:effectLst>
            <a:outerShdw blurRad="38100" dist="38100" dir="2700000" algn="tl">
              <a:srgbClr val="000000"/>
            </a:outerShdw>
          </a:effectLst>
          <a:latin typeface="Comic Sans MS" pitchFamily="66" charset="0"/>
          <a:ea typeface="+mn-ea"/>
          <a:cs typeface="+mn-cs"/>
        </a:defRPr>
      </a:lvl1pPr>
      <a:lvl2pPr marL="742950" indent="-285750" algn="l" rtl="0" eaLnBrk="0" fontAlgn="base" hangingPunct="0">
        <a:spcBef>
          <a:spcPct val="20000"/>
        </a:spcBef>
        <a:spcAft>
          <a:spcPct val="0"/>
        </a:spcAft>
        <a:buClr>
          <a:schemeClr val="bg2"/>
        </a:buClr>
        <a:buSzPct val="65000"/>
        <a:buFont typeface="Wingdings" pitchFamily="2" charset="2"/>
        <a:buChar char="n"/>
        <a:defRPr sz="2800">
          <a:solidFill>
            <a:schemeClr val="bg2"/>
          </a:solidFill>
          <a:effectLst>
            <a:outerShdw blurRad="38100" dist="38100" dir="2700000" algn="tl">
              <a:srgbClr val="000000"/>
            </a:outerShdw>
          </a:effectLst>
          <a:latin typeface="Comic Sans MS" pitchFamily="66" charset="0"/>
          <a:cs typeface="+mn-cs"/>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bg2"/>
          </a:solidFill>
          <a:effectLst>
            <a:outerShdw blurRad="38100" dist="38100" dir="2700000" algn="tl">
              <a:srgbClr val="000000"/>
            </a:outerShdw>
          </a:effectLst>
          <a:latin typeface="Comic Sans MS" pitchFamily="66" charset="0"/>
          <a:cs typeface="+mn-cs"/>
        </a:defRPr>
      </a:lvl3pPr>
      <a:lvl4pPr marL="1600200" indent="-228600" algn="l" rtl="0" eaLnBrk="0" fontAlgn="base" hangingPunct="0">
        <a:spcBef>
          <a:spcPct val="20000"/>
        </a:spcBef>
        <a:spcAft>
          <a:spcPct val="0"/>
        </a:spcAft>
        <a:buClr>
          <a:schemeClr val="bg2"/>
        </a:buClr>
        <a:buSzPct val="65000"/>
        <a:buFont typeface="Wingdings" pitchFamily="2" charset="2"/>
        <a:buChar char="n"/>
        <a:defRPr sz="2000">
          <a:solidFill>
            <a:schemeClr val="bg2"/>
          </a:solidFill>
          <a:effectLst>
            <a:outerShdw blurRad="38100" dist="38100" dir="2700000" algn="tl">
              <a:srgbClr val="000000"/>
            </a:outerShdw>
          </a:effectLst>
          <a:latin typeface="Comic Sans MS" pitchFamily="66" charset="0"/>
          <a:cs typeface="+mn-cs"/>
        </a:defRPr>
      </a:lvl4pPr>
      <a:lvl5pPr marL="2057400" indent="-228600" algn="l" rtl="0" eaLnBrk="0" fontAlgn="base" hangingPunct="0">
        <a:spcBef>
          <a:spcPct val="20000"/>
        </a:spcBef>
        <a:spcAft>
          <a:spcPct val="0"/>
        </a:spcAft>
        <a:buClr>
          <a:schemeClr val="bg2"/>
        </a:buClr>
        <a:buSzPct val="65000"/>
        <a:buFont typeface="Wingdings" pitchFamily="2" charset="2"/>
        <a:buChar char="n"/>
        <a:defRPr sz="2000">
          <a:solidFill>
            <a:schemeClr val="bg2"/>
          </a:solidFill>
          <a:effectLst>
            <a:outerShdw blurRad="38100" dist="38100" dir="2700000" algn="tl">
              <a:srgbClr val="000000"/>
            </a:outerShdw>
          </a:effectLst>
          <a:latin typeface="Comic Sans MS" pitchFamily="66" charset="0"/>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A8696705-10DD-4054-A456-ACA324E708F3}" type="datetime1">
              <a:rPr lang="en-US" smtClean="0"/>
              <a:t>3/7/2022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080797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ransition>
    <p:fade thruBlk="1"/>
  </p:transition>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chor="t"/>
          <a:lstStyle/>
          <a:p>
            <a:r>
              <a:rPr lang="en-US" dirty="0"/>
              <a:t>Parables of the Lost</a:t>
            </a:r>
          </a:p>
        </p:txBody>
      </p:sp>
      <p:sp>
        <p:nvSpPr>
          <p:cNvPr id="5" name="Subtitle 4"/>
          <p:cNvSpPr>
            <a:spLocks noGrp="1"/>
          </p:cNvSpPr>
          <p:nvPr>
            <p:ph type="subTitle" idx="1"/>
          </p:nvPr>
        </p:nvSpPr>
        <p:spPr/>
        <p:txBody>
          <a:bodyPr/>
          <a:lstStyle/>
          <a:p>
            <a:r>
              <a:rPr lang="en-US" dirty="0"/>
              <a:t>Luke 15:2, 20-24</a:t>
            </a:r>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Parables of the Lost</a:t>
            </a:r>
          </a:p>
        </p:txBody>
      </p:sp>
      <p:sp>
        <p:nvSpPr>
          <p:cNvPr id="3" name="Content Placeholder 2"/>
          <p:cNvSpPr>
            <a:spLocks noGrp="1"/>
          </p:cNvSpPr>
          <p:nvPr>
            <p:ph idx="1"/>
          </p:nvPr>
        </p:nvSpPr>
        <p:spPr/>
        <p:txBody>
          <a:bodyPr/>
          <a:lstStyle/>
          <a:p>
            <a:r>
              <a:rPr lang="en-US" dirty="0"/>
              <a:t>Lk 15:2, The Jews</a:t>
            </a:r>
          </a:p>
          <a:p>
            <a:pPr lvl="1"/>
            <a:r>
              <a:rPr lang="en-US" dirty="0"/>
              <a:t>This man receives sinners and eats with them</a:t>
            </a:r>
          </a:p>
          <a:p>
            <a:pPr lvl="1"/>
            <a:r>
              <a:rPr lang="en-US" dirty="0"/>
              <a:t>Jesus Responds Teaching 3 Parables</a:t>
            </a:r>
          </a:p>
          <a:p>
            <a:pPr lvl="2"/>
            <a:r>
              <a:rPr lang="en-US" dirty="0"/>
              <a:t>The Lost Sheep</a:t>
            </a:r>
          </a:p>
          <a:p>
            <a:pPr lvl="2"/>
            <a:r>
              <a:rPr lang="en-US" dirty="0"/>
              <a:t>The Lost Coin</a:t>
            </a:r>
          </a:p>
          <a:p>
            <a:pPr lvl="2"/>
            <a:r>
              <a:rPr lang="en-US" dirty="0"/>
              <a:t>The Lost (Prodigal) Son</a:t>
            </a:r>
          </a:p>
        </p:txBody>
      </p:sp>
      <p:sp>
        <p:nvSpPr>
          <p:cNvPr id="4" name="Text Placeholder 3"/>
          <p:cNvSpPr>
            <a:spLocks noGrp="1"/>
          </p:cNvSpPr>
          <p:nvPr>
            <p:ph type="body" sz="half" idx="2"/>
          </p:nvPr>
        </p:nvSpPr>
        <p:spPr/>
        <p:txBody>
          <a:bodyPr/>
          <a:lstStyle/>
          <a:p>
            <a:r>
              <a:rPr lang="en-US" dirty="0"/>
              <a:t>Introduction</a:t>
            </a:r>
          </a:p>
        </p:txBody>
      </p:sp>
      <p:sp>
        <p:nvSpPr>
          <p:cNvPr id="5" name="Slide Number Placeholder 4">
            <a:extLst>
              <a:ext uri="{FF2B5EF4-FFF2-40B4-BE49-F238E27FC236}">
                <a16:creationId xmlns:a16="http://schemas.microsoft.com/office/drawing/2014/main" id="{319B350A-F27B-4984-8D91-71A66484DCA6}"/>
              </a:ext>
            </a:extLst>
          </p:cNvPr>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175440786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lstStyle/>
          <a:p>
            <a:r>
              <a:rPr lang="en-US" dirty="0"/>
              <a:t>Lk 15:11-13, Son’s Inheritance </a:t>
            </a:r>
          </a:p>
          <a:p>
            <a:pPr lvl="1"/>
            <a:r>
              <a:rPr lang="en-US" dirty="0"/>
              <a:t>Son Was Eager To Leave Home</a:t>
            </a:r>
          </a:p>
          <a:p>
            <a:pPr lvl="2"/>
            <a:r>
              <a:rPr lang="en-US" dirty="0"/>
              <a:t>Premature</a:t>
            </a:r>
          </a:p>
          <a:p>
            <a:pPr lvl="2"/>
            <a:r>
              <a:rPr lang="en-US" dirty="0"/>
              <a:t>Father Gracious To Give Inheritance</a:t>
            </a:r>
          </a:p>
          <a:p>
            <a:pPr lvl="1"/>
            <a:r>
              <a:rPr lang="en-US" dirty="0"/>
              <a:t>Wasted It On Riotous Living</a:t>
            </a:r>
          </a:p>
          <a:p>
            <a:pPr lvl="2"/>
            <a:r>
              <a:rPr lang="en-US" dirty="0"/>
              <a:t>Vs. 30, Brother Said He Wasted It On Harlot’s</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Lost Son</a:t>
            </a:r>
          </a:p>
        </p:txBody>
      </p:sp>
      <p:sp>
        <p:nvSpPr>
          <p:cNvPr id="5" name="Slide Number Placeholder 4">
            <a:extLst>
              <a:ext uri="{FF2B5EF4-FFF2-40B4-BE49-F238E27FC236}">
                <a16:creationId xmlns:a16="http://schemas.microsoft.com/office/drawing/2014/main" id="{8FB08492-B2C0-495C-BDB7-C679162E1129}"/>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368594593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15:14-19, He Repents</a:t>
            </a:r>
          </a:p>
          <a:p>
            <a:pPr lvl="1"/>
            <a:r>
              <a:rPr lang="en-US" dirty="0"/>
              <a:t>Vs. 14, Famine</a:t>
            </a:r>
          </a:p>
          <a:p>
            <a:pPr lvl="2"/>
            <a:r>
              <a:rPr lang="en-US" dirty="0"/>
              <a:t>Wasted All His Wealth</a:t>
            </a:r>
          </a:p>
          <a:p>
            <a:pPr lvl="2"/>
            <a:r>
              <a:rPr lang="en-US" dirty="0"/>
              <a:t>Riotous Living</a:t>
            </a:r>
          </a:p>
          <a:p>
            <a:pPr lvl="3"/>
            <a:r>
              <a:rPr lang="en-US" dirty="0"/>
              <a:t>Without Self-control </a:t>
            </a:r>
          </a:p>
          <a:p>
            <a:pPr lvl="3"/>
            <a:r>
              <a:rPr lang="en-US" dirty="0"/>
              <a:t>Lived For The Moment</a:t>
            </a:r>
          </a:p>
          <a:p>
            <a:pPr lvl="2"/>
            <a:r>
              <a:rPr lang="en-US" dirty="0"/>
              <a:t>He Made Many Poor Decisions</a:t>
            </a:r>
          </a:p>
          <a:p>
            <a:pPr lvl="2"/>
            <a:r>
              <a:rPr lang="en-US" dirty="0"/>
              <a:t>All His “Friends” Abandoned Him</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Lost Son</a:t>
            </a:r>
          </a:p>
        </p:txBody>
      </p:sp>
      <p:sp>
        <p:nvSpPr>
          <p:cNvPr id="5" name="Slide Number Placeholder 4">
            <a:extLst>
              <a:ext uri="{FF2B5EF4-FFF2-40B4-BE49-F238E27FC236}">
                <a16:creationId xmlns:a16="http://schemas.microsoft.com/office/drawing/2014/main" id="{3D74BF33-23CE-4044-A3B6-C5C93FFA0DA2}"/>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298556078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15:14-19, He Repents</a:t>
            </a:r>
          </a:p>
          <a:p>
            <a:pPr lvl="1"/>
            <a:r>
              <a:rPr lang="en-US" dirty="0"/>
              <a:t>Vs. 15-16, Wanted to Eat The Hog Feed</a:t>
            </a:r>
          </a:p>
          <a:p>
            <a:pPr lvl="2"/>
            <a:r>
              <a:rPr lang="en-US" dirty="0"/>
              <a:t>Worst Of The Worst</a:t>
            </a:r>
          </a:p>
          <a:p>
            <a:pPr lvl="2"/>
            <a:r>
              <a:rPr lang="en-US" dirty="0"/>
              <a:t>Unclean Animal</a:t>
            </a:r>
          </a:p>
          <a:p>
            <a:pPr lvl="2"/>
            <a:r>
              <a:rPr lang="en-US" dirty="0"/>
              <a:t>Despised Hogs Like They Despised Other People</a:t>
            </a:r>
          </a:p>
          <a:p>
            <a:pPr lvl="1"/>
            <a:r>
              <a:rPr lang="en-US" dirty="0"/>
              <a:t>Vs. 17-19, Came To Himself</a:t>
            </a:r>
          </a:p>
          <a:p>
            <a:pPr lvl="2"/>
            <a:r>
              <a:rPr lang="en-US" dirty="0"/>
              <a:t>Humbled</a:t>
            </a:r>
          </a:p>
          <a:p>
            <a:pPr lvl="2"/>
            <a:r>
              <a:rPr lang="en-US" dirty="0"/>
              <a:t>Rational</a:t>
            </a:r>
          </a:p>
          <a:p>
            <a:pPr lvl="2"/>
            <a:r>
              <a:rPr lang="en-US" dirty="0"/>
              <a:t>Common Response To Hardship</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Lost Son</a:t>
            </a:r>
          </a:p>
        </p:txBody>
      </p:sp>
      <p:sp>
        <p:nvSpPr>
          <p:cNvPr id="5" name="Slide Number Placeholder 4">
            <a:extLst>
              <a:ext uri="{FF2B5EF4-FFF2-40B4-BE49-F238E27FC236}">
                <a16:creationId xmlns:a16="http://schemas.microsoft.com/office/drawing/2014/main" id="{C1F6942E-4460-41A1-B3B9-C20D695635E6}"/>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7334463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15:20-24, Fathers Response</a:t>
            </a:r>
          </a:p>
          <a:p>
            <a:pPr lvl="1"/>
            <a:r>
              <a:rPr lang="en-US" dirty="0"/>
              <a:t>Compassionate &amp; Merciful</a:t>
            </a:r>
          </a:p>
          <a:p>
            <a:pPr lvl="2"/>
            <a:r>
              <a:rPr lang="en-US" dirty="0"/>
              <a:t>Eagerly Accepts Him Back</a:t>
            </a:r>
          </a:p>
          <a:p>
            <a:pPr lvl="3"/>
            <a:r>
              <a:rPr lang="en-US" dirty="0"/>
              <a:t>Saw His Son A Long Ways Off</a:t>
            </a:r>
          </a:p>
          <a:p>
            <a:pPr lvl="3"/>
            <a:r>
              <a:rPr lang="en-US" dirty="0"/>
              <a:t>Runs Out To Meet Him</a:t>
            </a:r>
          </a:p>
          <a:p>
            <a:pPr lvl="3"/>
            <a:r>
              <a:rPr lang="en-US" dirty="0"/>
              <a:t>Embraced Him</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Lost Son</a:t>
            </a:r>
          </a:p>
        </p:txBody>
      </p:sp>
      <p:sp>
        <p:nvSpPr>
          <p:cNvPr id="5" name="Slide Number Placeholder 4">
            <a:extLst>
              <a:ext uri="{FF2B5EF4-FFF2-40B4-BE49-F238E27FC236}">
                <a16:creationId xmlns:a16="http://schemas.microsoft.com/office/drawing/2014/main" id="{12F16639-DB64-4C9B-B075-19972AC724B7}"/>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19205340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Parables of the Lost</a:t>
            </a:r>
          </a:p>
        </p:txBody>
      </p:sp>
      <p:sp>
        <p:nvSpPr>
          <p:cNvPr id="3" name="Content Placeholder 2"/>
          <p:cNvSpPr>
            <a:spLocks noGrp="1"/>
          </p:cNvSpPr>
          <p:nvPr>
            <p:ph idx="1"/>
          </p:nvPr>
        </p:nvSpPr>
        <p:spPr/>
        <p:txBody>
          <a:bodyPr>
            <a:normAutofit/>
          </a:bodyPr>
          <a:lstStyle/>
          <a:p>
            <a:r>
              <a:rPr lang="en-US" dirty="0"/>
              <a:t>Lk 15:20-24, Fathers Response </a:t>
            </a:r>
          </a:p>
          <a:p>
            <a:pPr lvl="1"/>
            <a:r>
              <a:rPr lang="en-US" dirty="0"/>
              <a:t>Gracious </a:t>
            </a:r>
          </a:p>
          <a:p>
            <a:pPr lvl="2"/>
            <a:r>
              <a:rPr lang="en-US" dirty="0"/>
              <a:t>Adorned Him With Clothing</a:t>
            </a:r>
          </a:p>
          <a:p>
            <a:pPr lvl="3"/>
            <a:r>
              <a:rPr lang="en-US" dirty="0"/>
              <a:t>Brings Him The Best Robe</a:t>
            </a:r>
          </a:p>
          <a:p>
            <a:pPr lvl="3"/>
            <a:r>
              <a:rPr lang="en-US" dirty="0"/>
              <a:t>Gave Him A Ring</a:t>
            </a:r>
          </a:p>
          <a:p>
            <a:pPr lvl="3"/>
            <a:r>
              <a:rPr lang="en-US" dirty="0"/>
              <a:t>Gave Him Shoes </a:t>
            </a:r>
          </a:p>
          <a:p>
            <a:pPr lvl="2"/>
            <a:r>
              <a:rPr lang="en-US" dirty="0"/>
              <a:t>Prepared A Great Feast</a:t>
            </a:r>
          </a:p>
          <a:p>
            <a:pPr lvl="3"/>
            <a:r>
              <a:rPr lang="en-US" dirty="0"/>
              <a:t>Killed The Fatted Calf</a:t>
            </a:r>
          </a:p>
          <a:p>
            <a:pPr lvl="3"/>
            <a:r>
              <a:rPr lang="en-US" dirty="0"/>
              <a:t>Eat And Be Merry</a:t>
            </a:r>
          </a:p>
          <a:p>
            <a:pPr lvl="2"/>
            <a:r>
              <a:rPr lang="en-US" dirty="0"/>
              <a:t>Grace – Gifts NOT Deserved</a:t>
            </a:r>
          </a:p>
          <a:p>
            <a:pPr lvl="2"/>
            <a:r>
              <a:rPr lang="en-US" dirty="0"/>
              <a:t>Vs. 11-13, Father Gracious To Give Inheritance</a:t>
            </a:r>
          </a:p>
          <a:p>
            <a:pPr lvl="2"/>
            <a:endParaRPr lang="en-US" dirty="0"/>
          </a:p>
        </p:txBody>
      </p:sp>
      <p:sp>
        <p:nvSpPr>
          <p:cNvPr id="4" name="Text Placeholder 3"/>
          <p:cNvSpPr>
            <a:spLocks noGrp="1"/>
          </p:cNvSpPr>
          <p:nvPr>
            <p:ph type="body" sz="half" idx="2"/>
          </p:nvPr>
        </p:nvSpPr>
        <p:spPr>
          <a:xfrm>
            <a:off x="0" y="2667000"/>
            <a:ext cx="3048000" cy="533400"/>
          </a:xfrm>
        </p:spPr>
        <p:txBody>
          <a:bodyPr>
            <a:normAutofit fontScale="92500" lnSpcReduction="20000"/>
          </a:bodyPr>
          <a:lstStyle/>
          <a:p>
            <a:pPr algn="ctr"/>
            <a:r>
              <a:rPr lang="en-US" sz="4000" b="1" dirty="0">
                <a:latin typeface="Aharoni" panose="02010803020104030203" pitchFamily="2" charset="-79"/>
                <a:cs typeface="Aharoni" panose="02010803020104030203" pitchFamily="2" charset="-79"/>
              </a:rPr>
              <a:t>Lost Son</a:t>
            </a:r>
          </a:p>
        </p:txBody>
      </p:sp>
      <p:sp>
        <p:nvSpPr>
          <p:cNvPr id="5" name="Slide Number Placeholder 4">
            <a:extLst>
              <a:ext uri="{FF2B5EF4-FFF2-40B4-BE49-F238E27FC236}">
                <a16:creationId xmlns:a16="http://schemas.microsoft.com/office/drawing/2014/main" id="{900FA69A-E75F-47A7-A585-6FE019AA42C9}"/>
              </a:ext>
            </a:extLst>
          </p:cNvPr>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70994054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Parables of the Lost</a:t>
            </a:r>
          </a:p>
        </p:txBody>
      </p:sp>
      <p:sp>
        <p:nvSpPr>
          <p:cNvPr id="3" name="Content Placeholder 2"/>
          <p:cNvSpPr>
            <a:spLocks noGrp="1"/>
          </p:cNvSpPr>
          <p:nvPr>
            <p:ph idx="1"/>
          </p:nvPr>
        </p:nvSpPr>
        <p:spPr/>
        <p:txBody>
          <a:bodyPr>
            <a:normAutofit/>
          </a:bodyPr>
          <a:lstStyle/>
          <a:p>
            <a:r>
              <a:rPr lang="en-US" dirty="0"/>
              <a:t>Lk 15:20-24, Fathers Response</a:t>
            </a:r>
          </a:p>
          <a:p>
            <a:pPr lvl="1"/>
            <a:r>
              <a:rPr lang="en-US" dirty="0"/>
              <a:t>If Justice Was Due:</a:t>
            </a:r>
          </a:p>
          <a:p>
            <a:pPr lvl="2"/>
            <a:r>
              <a:rPr lang="en-US" dirty="0"/>
              <a:t>Charge Him With His Debt</a:t>
            </a:r>
          </a:p>
          <a:p>
            <a:pPr lvl="2"/>
            <a:r>
              <a:rPr lang="en-US" dirty="0"/>
              <a:t>Chastening Or Rebuke</a:t>
            </a:r>
          </a:p>
          <a:p>
            <a:pPr lvl="1"/>
            <a:r>
              <a:rPr lang="en-US" dirty="0"/>
              <a:t>If Harshly:</a:t>
            </a:r>
          </a:p>
          <a:p>
            <a:pPr lvl="2"/>
            <a:r>
              <a:rPr lang="en-US" dirty="0"/>
              <a:t>Shame Him</a:t>
            </a:r>
          </a:p>
          <a:p>
            <a:pPr lvl="2"/>
            <a:r>
              <a:rPr lang="en-US" dirty="0"/>
              <a:t>Harbor Ill Will</a:t>
            </a:r>
          </a:p>
          <a:p>
            <a:pPr lvl="2"/>
            <a:r>
              <a:rPr lang="en-US" dirty="0"/>
              <a:t>Ridicule Or Mock</a:t>
            </a:r>
          </a:p>
        </p:txBody>
      </p:sp>
      <p:sp>
        <p:nvSpPr>
          <p:cNvPr id="4" name="Text Placeholder 3"/>
          <p:cNvSpPr>
            <a:spLocks noGrp="1"/>
          </p:cNvSpPr>
          <p:nvPr>
            <p:ph type="body" sz="half" idx="2"/>
          </p:nvPr>
        </p:nvSpPr>
        <p:spPr>
          <a:xfrm>
            <a:off x="0" y="2667000"/>
            <a:ext cx="3048000" cy="533400"/>
          </a:xfrm>
        </p:spPr>
        <p:txBody>
          <a:bodyPr>
            <a:normAutofit fontScale="92500" lnSpcReduction="20000"/>
          </a:bodyPr>
          <a:lstStyle/>
          <a:p>
            <a:pPr algn="ctr"/>
            <a:r>
              <a:rPr lang="en-US" sz="4000" b="1" dirty="0">
                <a:latin typeface="Aharoni" panose="02010803020104030203" pitchFamily="2" charset="-79"/>
                <a:cs typeface="Aharoni" panose="02010803020104030203" pitchFamily="2" charset="-79"/>
              </a:rPr>
              <a:t>Lost Son</a:t>
            </a:r>
          </a:p>
        </p:txBody>
      </p:sp>
      <p:sp>
        <p:nvSpPr>
          <p:cNvPr id="5" name="Slide Number Placeholder 4">
            <a:extLst>
              <a:ext uri="{FF2B5EF4-FFF2-40B4-BE49-F238E27FC236}">
                <a16:creationId xmlns:a16="http://schemas.microsoft.com/office/drawing/2014/main" id="{946F9E56-7C11-4164-BAD4-F07C95BBEF18}"/>
              </a:ext>
            </a:extLst>
          </p:cNvPr>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352752521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normAutofit lnSpcReduction="10000"/>
          </a:bodyPr>
          <a:lstStyle/>
          <a:p>
            <a:r>
              <a:rPr lang="en-US" dirty="0"/>
              <a:t>Lk 15:25-32, Older Son</a:t>
            </a:r>
          </a:p>
          <a:p>
            <a:pPr lvl="1"/>
            <a:r>
              <a:rPr lang="en-US" dirty="0"/>
              <a:t>Anger </a:t>
            </a:r>
          </a:p>
          <a:p>
            <a:pPr lvl="2"/>
            <a:r>
              <a:rPr lang="en-US" dirty="0"/>
              <a:t>Because Of The Loss Of Wealth?</a:t>
            </a:r>
          </a:p>
          <a:p>
            <a:pPr lvl="2"/>
            <a:r>
              <a:rPr lang="en-US" dirty="0"/>
              <a:t>Because Of Jealousy</a:t>
            </a:r>
          </a:p>
          <a:p>
            <a:pPr lvl="3"/>
            <a:r>
              <a:rPr lang="en-US" dirty="0"/>
              <a:t>Party For His “Heathen” Brother And He Was “Without” Reproach </a:t>
            </a:r>
          </a:p>
          <a:p>
            <a:pPr lvl="1"/>
            <a:r>
              <a:rPr lang="en-US" dirty="0"/>
              <a:t>Fathers Pep Talk</a:t>
            </a:r>
          </a:p>
          <a:p>
            <a:pPr lvl="2"/>
            <a:r>
              <a:rPr lang="en-US" dirty="0"/>
              <a:t>You Are Always Here</a:t>
            </a:r>
          </a:p>
          <a:p>
            <a:pPr lvl="2"/>
            <a:r>
              <a:rPr lang="en-US" dirty="0"/>
              <a:t>You Will Inherit All That I Have</a:t>
            </a:r>
          </a:p>
          <a:p>
            <a:pPr lvl="2"/>
            <a:r>
              <a:rPr lang="en-US" dirty="0"/>
              <a:t>Today: We Rejoice!</a:t>
            </a:r>
          </a:p>
          <a:p>
            <a:pPr lvl="3"/>
            <a:r>
              <a:rPr lang="en-US" dirty="0"/>
              <a:t>Brother Who Was Dead Is Now Alive</a:t>
            </a:r>
          </a:p>
          <a:p>
            <a:pPr lvl="3"/>
            <a:r>
              <a:rPr lang="en-US" dirty="0"/>
              <a:t>Brother Who Was Lost Is Now Found</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Lost Son</a:t>
            </a:r>
          </a:p>
        </p:txBody>
      </p:sp>
      <p:sp>
        <p:nvSpPr>
          <p:cNvPr id="5" name="Slide Number Placeholder 4">
            <a:extLst>
              <a:ext uri="{FF2B5EF4-FFF2-40B4-BE49-F238E27FC236}">
                <a16:creationId xmlns:a16="http://schemas.microsoft.com/office/drawing/2014/main" id="{84BE42E5-B4D3-4CEE-88F2-350B2B4A7D5F}"/>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229488178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normAutofit/>
          </a:bodyPr>
          <a:lstStyle/>
          <a:p>
            <a:r>
              <a:rPr lang="en-US" dirty="0"/>
              <a:t>Context – The Pharisee</a:t>
            </a:r>
          </a:p>
          <a:p>
            <a:pPr lvl="1"/>
            <a:r>
              <a:rPr lang="en-US" dirty="0"/>
              <a:t>Perceived Themselves as “Righteous”</a:t>
            </a:r>
          </a:p>
          <a:p>
            <a:pPr lvl="1"/>
            <a:r>
              <a:rPr lang="en-US" dirty="0"/>
              <a:t>Jealousy of Jesus Tending to the Sinner: </a:t>
            </a:r>
          </a:p>
          <a:p>
            <a:pPr lvl="2"/>
            <a:r>
              <a:rPr lang="en-US" dirty="0"/>
              <a:t>The Sick, Poor, Maimed,  etc.</a:t>
            </a:r>
          </a:p>
          <a:p>
            <a:pPr lvl="1"/>
            <a:r>
              <a:rPr lang="en-US" dirty="0"/>
              <a:t>Lacked Love For The Lost</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Lessons</a:t>
            </a:r>
          </a:p>
        </p:txBody>
      </p:sp>
      <p:sp>
        <p:nvSpPr>
          <p:cNvPr id="5" name="Slide Number Placeholder 4">
            <a:extLst>
              <a:ext uri="{FF2B5EF4-FFF2-40B4-BE49-F238E27FC236}">
                <a16:creationId xmlns:a16="http://schemas.microsoft.com/office/drawing/2014/main" id="{54D17312-D887-4406-BC70-911FB9BCEECD}"/>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166770142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normAutofit/>
          </a:bodyPr>
          <a:lstStyle/>
          <a:p>
            <a:r>
              <a:rPr lang="en-US" dirty="0"/>
              <a:t>Proper Response In Restoring</a:t>
            </a:r>
          </a:p>
          <a:p>
            <a:pPr lvl="1"/>
            <a:r>
              <a:rPr lang="en-US" dirty="0"/>
              <a:t>Encourage</a:t>
            </a:r>
          </a:p>
          <a:p>
            <a:pPr lvl="2"/>
            <a:r>
              <a:rPr lang="en-US" dirty="0"/>
              <a:t>A Time For Lifting Up</a:t>
            </a:r>
          </a:p>
          <a:p>
            <a:pPr lvl="1"/>
            <a:r>
              <a:rPr lang="en-US" dirty="0"/>
              <a:t>Compassion, Mercy, &amp; Grace</a:t>
            </a:r>
          </a:p>
          <a:p>
            <a:pPr lvl="2"/>
            <a:r>
              <a:rPr lang="en-US" dirty="0"/>
              <a:t>The Shepherd Carried The Sheep</a:t>
            </a:r>
          </a:p>
          <a:p>
            <a:pPr lvl="2"/>
            <a:r>
              <a:rPr lang="en-US" dirty="0"/>
              <a:t>The Father Was Gracious To His Son</a:t>
            </a:r>
          </a:p>
          <a:p>
            <a:pPr lvl="2"/>
            <a:r>
              <a:rPr lang="en-US" dirty="0"/>
              <a:t>God Is Gracious To Us Sinners</a:t>
            </a:r>
          </a:p>
          <a:p>
            <a:pPr lvl="2"/>
            <a:r>
              <a:rPr lang="en-US" dirty="0"/>
              <a:t>Jas 2:13, Justice W/O Mercy</a:t>
            </a:r>
          </a:p>
          <a:p>
            <a:pPr lvl="1"/>
            <a:r>
              <a:rPr lang="en-US" dirty="0"/>
              <a:t>Rejoice</a:t>
            </a:r>
          </a:p>
          <a:p>
            <a:pPr lvl="2"/>
            <a:r>
              <a:rPr lang="en-US" dirty="0"/>
              <a:t>God and Angels Do</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Lessons</a:t>
            </a:r>
          </a:p>
        </p:txBody>
      </p:sp>
      <p:sp>
        <p:nvSpPr>
          <p:cNvPr id="5" name="Slide Number Placeholder 4">
            <a:extLst>
              <a:ext uri="{FF2B5EF4-FFF2-40B4-BE49-F238E27FC236}">
                <a16:creationId xmlns:a16="http://schemas.microsoft.com/office/drawing/2014/main" id="{988D86E7-9C98-4DAA-B774-D339697AF8B3}"/>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296256314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a:t>Parables of the Lost</a:t>
            </a:r>
          </a:p>
        </p:txBody>
      </p:sp>
      <p:sp>
        <p:nvSpPr>
          <p:cNvPr id="3" name="Content Placeholder 2"/>
          <p:cNvSpPr>
            <a:spLocks noGrp="1"/>
          </p:cNvSpPr>
          <p:nvPr>
            <p:ph idx="1"/>
          </p:nvPr>
        </p:nvSpPr>
        <p:spPr>
          <a:xfrm>
            <a:off x="3200400" y="304800"/>
            <a:ext cx="5943600" cy="6553200"/>
          </a:xfrm>
        </p:spPr>
        <p:txBody>
          <a:bodyPr/>
          <a:lstStyle/>
          <a:p>
            <a:endParaRPr lang="en-US" dirty="0"/>
          </a:p>
          <a:p>
            <a:endParaRPr lang="en-US" dirty="0"/>
          </a:p>
          <a:p>
            <a:r>
              <a:rPr lang="en-US" dirty="0"/>
              <a:t>Proper Responses In Restoring</a:t>
            </a:r>
          </a:p>
          <a:p>
            <a:r>
              <a:rPr lang="en-US" dirty="0"/>
              <a:t>Praise God For His Grace!</a:t>
            </a:r>
          </a:p>
          <a:p>
            <a:r>
              <a:rPr lang="en-US" dirty="0"/>
              <a:t>Let Us Rejoice In Salvation!</a:t>
            </a:r>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a:t>Summary</a:t>
            </a:r>
          </a:p>
        </p:txBody>
      </p:sp>
      <p:sp>
        <p:nvSpPr>
          <p:cNvPr id="5" name="Slide Number Placeholder 4">
            <a:extLst>
              <a:ext uri="{FF2B5EF4-FFF2-40B4-BE49-F238E27FC236}">
                <a16:creationId xmlns:a16="http://schemas.microsoft.com/office/drawing/2014/main" id="{00A1005C-B8E6-4739-A6D3-027E975A24FD}"/>
              </a:ext>
            </a:extLst>
          </p:cNvPr>
          <p:cNvSpPr>
            <a:spLocks noGrp="1"/>
          </p:cNvSpPr>
          <p:nvPr>
            <p:ph type="sldNum" sz="quarter" idx="12"/>
          </p:nvPr>
        </p:nvSpPr>
        <p:spPr>
          <a:xfrm>
            <a:off x="8286403" y="6171530"/>
            <a:ext cx="789363" cy="576511"/>
          </a:xfrm>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63497324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Textured">
  <a:themeElements>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fontScheme name="Textured">
      <a:majorFont>
        <a:latin typeface="Tahoma"/>
        <a:ea typeface=""/>
        <a:cs typeface="Arial"/>
      </a:majorFont>
      <a:minorFont>
        <a:latin typeface="Gill Sans M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1541</TotalTime>
  <Words>754</Words>
  <Application>Microsoft Office PowerPoint</Application>
  <PresentationFormat>On-screen Show (4:3)</PresentationFormat>
  <Paragraphs>141</Paragraphs>
  <Slides>12</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Aharoni</vt:lpstr>
      <vt:lpstr>Arial</vt:lpstr>
      <vt:lpstr>Calibri</vt:lpstr>
      <vt:lpstr>Calibri Light</vt:lpstr>
      <vt:lpstr>Comic Sans MS</vt:lpstr>
      <vt:lpstr>Tahoma</vt:lpstr>
      <vt:lpstr>Wingdings</vt:lpstr>
      <vt:lpstr>2_Textured</vt:lpstr>
      <vt:lpstr>Retrospect</vt:lpstr>
      <vt:lpstr>Parables of the Lost</vt:lpstr>
      <vt:lpstr>Parables of the Lost</vt:lpstr>
      <vt:lpstr>Parables of the Lost</vt:lpstr>
      <vt:lpstr>Parables of the Lost</vt:lpstr>
      <vt:lpstr>Parables of the Lost</vt:lpstr>
      <vt:lpstr>Parables of the Lost</vt:lpstr>
      <vt:lpstr>Parables of the Lost</vt:lpstr>
      <vt:lpstr>Parables of the Lost</vt:lpstr>
      <vt:lpstr>Parables of the Lost</vt:lpstr>
      <vt:lpstr>Parables of the Lost</vt:lpstr>
      <vt:lpstr>Parables of the Lost</vt:lpstr>
      <vt:lpstr>Parables of the Lost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Parables of the Lost</dc:title>
  <dc:creator>CountryBoy</dc:creator>
  <cp:lastModifiedBy>Ross Ward</cp:lastModifiedBy>
  <cp:revision>319</cp:revision>
  <dcterms:created xsi:type="dcterms:W3CDTF">2005-05-14T13:55:04Z</dcterms:created>
  <dcterms:modified xsi:type="dcterms:W3CDTF">2022-03-07T15:22:32Z</dcterms:modified>
</cp:coreProperties>
</file>