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57" r:id="rId2"/>
  </p:sldMasterIdLst>
  <p:notesMasterIdLst>
    <p:notesMasterId r:id="rId15"/>
  </p:notesMasterIdLst>
  <p:handoutMasterIdLst>
    <p:handoutMasterId r:id="rId16"/>
  </p:handoutMasterIdLst>
  <p:sldIdLst>
    <p:sldId id="275" r:id="rId3"/>
    <p:sldId id="276" r:id="rId4"/>
    <p:sldId id="281" r:id="rId5"/>
    <p:sldId id="282" r:id="rId6"/>
    <p:sldId id="287" r:id="rId7"/>
    <p:sldId id="283" r:id="rId8"/>
    <p:sldId id="292" r:id="rId9"/>
    <p:sldId id="291" r:id="rId10"/>
    <p:sldId id="284" r:id="rId11"/>
    <p:sldId id="288" r:id="rId12"/>
    <p:sldId id="294" r:id="rId13"/>
    <p:sldId id="293" r:id="rId14"/>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FF00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514" autoAdjust="0"/>
  </p:normalViewPr>
  <p:slideViewPr>
    <p:cSldViewPr>
      <p:cViewPr varScale="1">
        <p:scale>
          <a:sx n="82" d="100"/>
          <a:sy n="82" d="100"/>
        </p:scale>
        <p:origin x="1566" y="12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92" d="100"/>
          <a:sy n="92" d="100"/>
        </p:scale>
        <p:origin x="97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317229-A119-442A-9813-BE1D46F38946}"/>
              </a:ext>
            </a:extLst>
          </p:cNvPr>
          <p:cNvSpPr>
            <a:spLocks noGrp="1"/>
          </p:cNvSpPr>
          <p:nvPr>
            <p:ph type="hdr" sz="quarter"/>
          </p:nvPr>
        </p:nvSpPr>
        <p:spPr>
          <a:xfrm>
            <a:off x="0" y="0"/>
            <a:ext cx="3077739" cy="471597"/>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EAD1EABC-DEE1-4EBA-AFB2-35AAF79675E3}"/>
              </a:ext>
            </a:extLst>
          </p:cNvPr>
          <p:cNvSpPr>
            <a:spLocks noGrp="1"/>
          </p:cNvSpPr>
          <p:nvPr>
            <p:ph type="dt" sz="quarter" idx="1"/>
          </p:nvPr>
        </p:nvSpPr>
        <p:spPr>
          <a:xfrm>
            <a:off x="4023503" y="0"/>
            <a:ext cx="3077739" cy="471597"/>
          </a:xfrm>
          <a:prstGeom prst="rect">
            <a:avLst/>
          </a:prstGeom>
        </p:spPr>
        <p:txBody>
          <a:bodyPr vert="horz" lIns="94229" tIns="47114" rIns="94229" bIns="47114" rtlCol="0"/>
          <a:lstStyle>
            <a:lvl1pPr algn="r">
              <a:defRPr sz="1200"/>
            </a:lvl1pPr>
          </a:lstStyle>
          <a:p>
            <a:fld id="{F8992846-A83E-4750-BC99-C6F7DDF71ECA}" type="datetimeFigureOut">
              <a:rPr lang="en-US" smtClean="0"/>
              <a:t>3/6/2022</a:t>
            </a:fld>
            <a:endParaRPr lang="en-US"/>
          </a:p>
        </p:txBody>
      </p:sp>
      <p:sp>
        <p:nvSpPr>
          <p:cNvPr id="4" name="Footer Placeholder 3">
            <a:extLst>
              <a:ext uri="{FF2B5EF4-FFF2-40B4-BE49-F238E27FC236}">
                <a16:creationId xmlns:a16="http://schemas.microsoft.com/office/drawing/2014/main" id="{E1977B49-13A4-45DD-A3A8-4B87D7B69495}"/>
              </a:ext>
            </a:extLst>
          </p:cNvPr>
          <p:cNvSpPr>
            <a:spLocks noGrp="1"/>
          </p:cNvSpPr>
          <p:nvPr>
            <p:ph type="ftr" sz="quarter" idx="2"/>
          </p:nvPr>
        </p:nvSpPr>
        <p:spPr>
          <a:xfrm>
            <a:off x="0" y="8916880"/>
            <a:ext cx="3077739" cy="471596"/>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4DF4D4-8D18-4CCF-BFAE-E2F51FA371CF}"/>
              </a:ext>
            </a:extLst>
          </p:cNvPr>
          <p:cNvSpPr>
            <a:spLocks noGrp="1"/>
          </p:cNvSpPr>
          <p:nvPr>
            <p:ph type="sldNum" sz="quarter" idx="3"/>
          </p:nvPr>
        </p:nvSpPr>
        <p:spPr>
          <a:xfrm>
            <a:off x="4023503" y="8916880"/>
            <a:ext cx="3077739" cy="471596"/>
          </a:xfrm>
          <a:prstGeom prst="rect">
            <a:avLst/>
          </a:prstGeom>
        </p:spPr>
        <p:txBody>
          <a:bodyPr vert="horz" lIns="94229" tIns="47114" rIns="94229" bIns="47114" rtlCol="0" anchor="b"/>
          <a:lstStyle>
            <a:lvl1pPr algn="r">
              <a:defRPr sz="1200"/>
            </a:lvl1pPr>
          </a:lstStyle>
          <a:p>
            <a:fld id="{2339709E-9722-4987-A44D-0E8B34C6FD07}" type="slidenum">
              <a:rPr lang="en-US" smtClean="0"/>
              <a:t>‹#›</a:t>
            </a:fld>
            <a:endParaRPr lang="en-US"/>
          </a:p>
        </p:txBody>
      </p:sp>
    </p:spTree>
    <p:extLst>
      <p:ext uri="{BB962C8B-B14F-4D97-AF65-F5344CB8AC3E}">
        <p14:creationId xmlns:p14="http://schemas.microsoft.com/office/powerpoint/2010/main" val="603473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eaLnBrk="0" hangingPunct="0">
              <a:defRPr sz="1200">
                <a:cs typeface="+mn-cs"/>
              </a:defRPr>
            </a:lvl1pPr>
          </a:lstStyle>
          <a:p>
            <a:pPr>
              <a:defRPr/>
            </a:pPr>
            <a:endParaRPr lang="en-US"/>
          </a:p>
        </p:txBody>
      </p:sp>
      <p:sp>
        <p:nvSpPr>
          <p:cNvPr id="3" name="Date Placeholder 2"/>
          <p:cNvSpPr>
            <a:spLocks noGrp="1"/>
          </p:cNvSpPr>
          <p:nvPr>
            <p:ph type="dt" idx="1"/>
          </p:nvPr>
        </p:nvSpPr>
        <p:spPr>
          <a:xfrm>
            <a:off x="4023503" y="0"/>
            <a:ext cx="3077739" cy="469424"/>
          </a:xfrm>
          <a:prstGeom prst="rect">
            <a:avLst/>
          </a:prstGeom>
        </p:spPr>
        <p:txBody>
          <a:bodyPr vert="horz" lIns="94229" tIns="47114" rIns="94229" bIns="47114" rtlCol="0"/>
          <a:lstStyle>
            <a:lvl1pPr algn="r" eaLnBrk="0" hangingPunct="0">
              <a:defRPr sz="1200">
                <a:cs typeface="+mn-cs"/>
              </a:defRPr>
            </a:lvl1pPr>
          </a:lstStyle>
          <a:p>
            <a:pPr>
              <a:defRPr/>
            </a:pPr>
            <a:fld id="{24D26B81-F3FC-433B-B501-03A9BE5F0A4C}" type="datetimeFigureOut">
              <a:rPr lang="en-US"/>
              <a:pPr>
                <a:defRPr/>
              </a:pPr>
              <a:t>3/6/2022</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pPr lvl="0"/>
            <a:endParaRPr lang="en-US" noProof="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16879"/>
            <a:ext cx="3077739" cy="469424"/>
          </a:xfrm>
          <a:prstGeom prst="rect">
            <a:avLst/>
          </a:prstGeom>
        </p:spPr>
        <p:txBody>
          <a:bodyPr vert="horz" lIns="94229" tIns="47114" rIns="94229" bIns="47114" rtlCol="0" anchor="b"/>
          <a:lstStyle>
            <a:lvl1pPr algn="l" eaLnBrk="0" hangingPunct="0">
              <a:defRPr sz="1200">
                <a:cs typeface="+mn-cs"/>
              </a:defRPr>
            </a:lvl1pPr>
          </a:lstStyle>
          <a:p>
            <a:pPr>
              <a:defRPr/>
            </a:pPr>
            <a:endParaRPr lang="en-US"/>
          </a:p>
        </p:txBody>
      </p:sp>
      <p:sp>
        <p:nvSpPr>
          <p:cNvPr id="7" name="Slide Number Placeholder 6"/>
          <p:cNvSpPr>
            <a:spLocks noGrp="1"/>
          </p:cNvSpPr>
          <p:nvPr>
            <p:ph type="sldNum" sz="quarter" idx="5"/>
          </p:nvPr>
        </p:nvSpPr>
        <p:spPr>
          <a:xfrm>
            <a:off x="4023503" y="8916879"/>
            <a:ext cx="3077739" cy="469424"/>
          </a:xfrm>
          <a:prstGeom prst="rect">
            <a:avLst/>
          </a:prstGeom>
        </p:spPr>
        <p:txBody>
          <a:bodyPr vert="horz" lIns="94229" tIns="47114" rIns="94229" bIns="47114" rtlCol="0" anchor="b"/>
          <a:lstStyle>
            <a:lvl1pPr algn="r" eaLnBrk="0" hangingPunct="0">
              <a:defRPr sz="1200">
                <a:cs typeface="+mn-cs"/>
              </a:defRPr>
            </a:lvl1pPr>
          </a:lstStyle>
          <a:p>
            <a:pPr>
              <a:defRPr/>
            </a:pPr>
            <a:fld id="{BC337EA1-8E39-466B-87CA-C50F45803578}" type="slidenum">
              <a:rPr lang="en-US"/>
              <a:pPr>
                <a:defRPr/>
              </a:pPr>
              <a:t>‹#›</a:t>
            </a:fld>
            <a:endParaRPr lang="en-US"/>
          </a:p>
        </p:txBody>
      </p:sp>
    </p:spTree>
    <p:extLst>
      <p:ext uri="{BB962C8B-B14F-4D97-AF65-F5344CB8AC3E}">
        <p14:creationId xmlns:p14="http://schemas.microsoft.com/office/powerpoint/2010/main" val="38776319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Indication that he was no</a:t>
            </a:r>
            <a:r>
              <a:rPr lang="en-US" baseline="0" dirty="0"/>
              <a:t> long accepted with the Jews, his own county men.  </a:t>
            </a:r>
          </a:p>
          <a:p>
            <a:r>
              <a:rPr lang="en-US" baseline="0" dirty="0"/>
              <a:t>They would not have hogs!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5</a:t>
            </a:fld>
            <a:endParaRPr lang="en-US"/>
          </a:p>
        </p:txBody>
      </p:sp>
    </p:spTree>
    <p:extLst>
      <p:ext uri="{BB962C8B-B14F-4D97-AF65-F5344CB8AC3E}">
        <p14:creationId xmlns:p14="http://schemas.microsoft.com/office/powerpoint/2010/main" val="402937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6</a:t>
            </a:fld>
            <a:endParaRPr lang="en-US"/>
          </a:p>
        </p:txBody>
      </p:sp>
    </p:spTree>
    <p:extLst>
      <p:ext uri="{BB962C8B-B14F-4D97-AF65-F5344CB8AC3E}">
        <p14:creationId xmlns:p14="http://schemas.microsoft.com/office/powerpoint/2010/main" val="3361809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fathers response is the d</a:t>
            </a:r>
            <a:r>
              <a:rPr lang="en-US" dirty="0"/>
              <a:t>efinition of</a:t>
            </a:r>
            <a:r>
              <a:rPr lang="en-US" baseline="0" dirty="0"/>
              <a:t> grace; nothing was owed the son, if anything the son owed his father </a:t>
            </a:r>
          </a:p>
          <a:p>
            <a:r>
              <a:rPr lang="en-US" baseline="0" dirty="0"/>
              <a:t>the father assumed the debt and then gave generously</a:t>
            </a:r>
          </a:p>
          <a:p>
            <a:r>
              <a:rPr lang="en-US" baseline="0" dirty="0"/>
              <a:t>Where is the chastisement? Wasted my life long work!</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7</a:t>
            </a:fld>
            <a:endParaRPr lang="en-US"/>
          </a:p>
        </p:txBody>
      </p:sp>
    </p:spTree>
    <p:extLst>
      <p:ext uri="{BB962C8B-B14F-4D97-AF65-F5344CB8AC3E}">
        <p14:creationId xmlns:p14="http://schemas.microsoft.com/office/powerpoint/2010/main" val="1593632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a:t>
            </a:r>
            <a:r>
              <a:rPr lang="en-US" baseline="0" dirty="0"/>
              <a:t> the shepherd did not chastise the lost sheep but carried it back to the flock</a:t>
            </a:r>
          </a:p>
          <a:p>
            <a:r>
              <a:rPr lang="en-US" baseline="0" dirty="0"/>
              <a:t>Justice might require some of these, but God is not all just.</a:t>
            </a:r>
          </a:p>
          <a:p>
            <a:r>
              <a:rPr lang="en-US" baseline="0" dirty="0"/>
              <a:t>We do not punish good,  the good is that the son repented.  Do not pile on.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8</a:t>
            </a:fld>
            <a:endParaRPr lang="en-US"/>
          </a:p>
        </p:txBody>
      </p:sp>
    </p:spTree>
    <p:extLst>
      <p:ext uri="{BB962C8B-B14F-4D97-AF65-F5344CB8AC3E}">
        <p14:creationId xmlns:p14="http://schemas.microsoft.com/office/powerpoint/2010/main" val="224483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further debt!  All assumed by God and</a:t>
            </a:r>
            <a:r>
              <a:rPr lang="en-US" baseline="0" dirty="0"/>
              <a:t> Christ</a:t>
            </a:r>
          </a:p>
          <a:p>
            <a:r>
              <a:rPr lang="en-US" baseline="0" dirty="0"/>
              <a:t>Important aspect of this parable, the actual purpose of this parable - God is gracious to the “Lost” not the “found”</a:t>
            </a:r>
          </a:p>
          <a:p>
            <a:r>
              <a:rPr lang="en-US" baseline="0" dirty="0"/>
              <a:t>The “Found” here are the Pharisees who gave the pretense they were righteous, figurative language.  Not literal.  Mt 5, righteousness must exceed that of the Pharisees, figurative language, they were not </a:t>
            </a:r>
            <a:r>
              <a:rPr lang="en-US" baseline="0" dirty="0" err="1"/>
              <a:t>righteouse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10</a:t>
            </a:fld>
            <a:endParaRPr lang="en-US"/>
          </a:p>
        </p:txBody>
      </p:sp>
    </p:spTree>
    <p:extLst>
      <p:ext uri="{BB962C8B-B14F-4D97-AF65-F5344CB8AC3E}">
        <p14:creationId xmlns:p14="http://schemas.microsoft.com/office/powerpoint/2010/main" val="3788065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further debt!  All assumed by God and</a:t>
            </a:r>
            <a:r>
              <a:rPr lang="en-US" baseline="0" dirty="0"/>
              <a:t> Christ</a:t>
            </a:r>
          </a:p>
          <a:p>
            <a:r>
              <a:rPr lang="en-US" baseline="0" dirty="0"/>
              <a:t>Important aspect of this parable, the actual purpose of this parable - God is gracious to the “Lost” not the “found”</a:t>
            </a:r>
          </a:p>
          <a:p>
            <a:r>
              <a:rPr lang="en-US" baseline="0" dirty="0"/>
              <a:t>The “Found” here are the Pharisees who gave the pretense they were righteous, figurative language.  Not literal.  Mt 5, righteousness must exceed that of the Pharisees, figurative language, they were not </a:t>
            </a:r>
            <a:r>
              <a:rPr lang="en-US" baseline="0" dirty="0" err="1"/>
              <a:t>righteouse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11</a:t>
            </a:fld>
            <a:endParaRPr lang="en-US"/>
          </a:p>
        </p:txBody>
      </p:sp>
    </p:spTree>
    <p:extLst>
      <p:ext uri="{BB962C8B-B14F-4D97-AF65-F5344CB8AC3E}">
        <p14:creationId xmlns:p14="http://schemas.microsoft.com/office/powerpoint/2010/main" val="266479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337EA1-8E39-466B-87CA-C50F45803578}" type="slidenum">
              <a:rPr lang="en-US" smtClean="0"/>
              <a:pPr>
                <a:defRPr/>
              </a:pPr>
              <a:t>12</a:t>
            </a:fld>
            <a:endParaRPr lang="en-US"/>
          </a:p>
        </p:txBody>
      </p:sp>
    </p:spTree>
    <p:extLst>
      <p:ext uri="{BB962C8B-B14F-4D97-AF65-F5344CB8AC3E}">
        <p14:creationId xmlns:p14="http://schemas.microsoft.com/office/powerpoint/2010/main" val="2508009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152400"/>
            <a:ext cx="8839200" cy="6172200"/>
          </a:xfrm>
          <a:prstGeom prst="rect">
            <a:avLst/>
          </a:prstGeom>
        </p:spPr>
      </p:pic>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191000" y="152400"/>
            <a:ext cx="4953000" cy="3203448"/>
          </a:xfrm>
        </p:spPr>
        <p:txBody>
          <a:bodyPr anchor="b">
            <a:normAutofit/>
          </a:bodyPr>
          <a:lstStyle>
            <a:lvl1pPr algn="l">
              <a:lnSpc>
                <a:spcPct val="85000"/>
              </a:lnSpc>
              <a:defRPr sz="8000" b="1"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788007" y="5029200"/>
            <a:ext cx="7543800" cy="1143000"/>
          </a:xfrm>
        </p:spPr>
        <p:txBody>
          <a:bodyPr lIns="91440" rIns="91440" anchor="ctr">
            <a:noAutofit/>
          </a:bodyPr>
          <a:lstStyle>
            <a:lvl1pPr marL="0" indent="0" algn="ctr">
              <a:buNone/>
              <a:defRPr sz="4000" b="1" cap="all" spc="200" baseline="0">
                <a:solidFill>
                  <a:schemeClr val="bg1"/>
                </a:solidFill>
                <a:effectLst>
                  <a:outerShdw blurRad="38100" dist="38100" dir="2700000" algn="tl">
                    <a:srgbClr val="000000">
                      <a:alpha val="43137"/>
                    </a:srgbClr>
                  </a:outerShdw>
                </a:effectLst>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250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68438"/>
          </a:xfrm>
        </p:spPr>
        <p:txBody>
          <a:bodyPr>
            <a:noAutofit/>
          </a:bodyPr>
          <a:lstStyle>
            <a:lvl1pPr algn="ctr">
              <a:defRPr sz="5400" b="1"/>
            </a:lvl1pPr>
          </a:lstStyle>
          <a:p>
            <a:r>
              <a:rPr lang="en-US" dirty="0"/>
              <a:t>Click to edit Master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918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5265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26141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57858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7653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pPr/>
              <a:t>3/6/2022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90870962"/>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6200" y="400396"/>
            <a:ext cx="2895600" cy="2114204"/>
          </a:xfrm>
        </p:spPr>
        <p:txBody>
          <a:bodyPr anchor="t">
            <a:noAutofit/>
          </a:bodyPr>
          <a:lstStyle>
            <a:lvl1pPr algn="ctr">
              <a:defRPr sz="48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200400" y="304800"/>
            <a:ext cx="5943600" cy="6553200"/>
          </a:xfrm>
        </p:spPr>
        <p:txBody>
          <a:bodyPr/>
          <a:lstStyle>
            <a:lvl1pPr marL="114300" indent="-114300">
              <a:defRPr sz="3600" b="0"/>
            </a:lvl1pPr>
            <a:lvl2pPr marL="571500" indent="-347663">
              <a:buSzPct val="80000"/>
              <a:buFont typeface="Wingdings" panose="05000000000000000000" pitchFamily="2" charset="2"/>
              <a:buChar char="v"/>
              <a:defRPr sz="3200"/>
            </a:lvl2pPr>
            <a:lvl3pPr marL="800100" indent="-338138">
              <a:buSzPct val="80000"/>
              <a:buFont typeface="Wingdings" panose="05000000000000000000" pitchFamily="2" charset="2"/>
              <a:buChar char="Ø"/>
              <a:defRPr sz="2800"/>
            </a:lvl3pPr>
            <a:lvl4pPr marL="1090613" indent="-288925">
              <a:buSzPct val="80000"/>
              <a:buFont typeface="Wingdings" panose="05000000000000000000" pitchFamily="2" charset="2"/>
              <a:buChar char="q"/>
              <a:defRPr sz="2400"/>
            </a:lvl4pPr>
            <a:lvl5pPr marL="1660525" indent="-182563">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7947" y="3200400"/>
            <a:ext cx="3048000" cy="3581400"/>
          </a:xfrm>
          <a:prstGeom prst="rect">
            <a:avLst/>
          </a:prstGeom>
        </p:spPr>
      </p:pic>
      <p:sp>
        <p:nvSpPr>
          <p:cNvPr id="4" name="Text Placeholder 3"/>
          <p:cNvSpPr>
            <a:spLocks noGrp="1"/>
          </p:cNvSpPr>
          <p:nvPr>
            <p:ph type="body" sz="half" idx="2"/>
          </p:nvPr>
        </p:nvSpPr>
        <p:spPr>
          <a:xfrm>
            <a:off x="0" y="2590800"/>
            <a:ext cx="2971800" cy="3028604"/>
          </a:xfrm>
        </p:spPr>
        <p:txBody>
          <a:bodyPr lIns="91440" rIns="91440">
            <a:normAutofit/>
          </a:bodyPr>
          <a:lstStyle>
            <a:lvl1pPr marL="0" indent="0" algn="ctr">
              <a:buNone/>
              <a:defRPr sz="3200" b="0">
                <a:solidFill>
                  <a:schemeClr val="bg1"/>
                </a:solidFill>
                <a:latin typeface="Aharoni" panose="02010803020104030203" pitchFamily="2" charset="-79"/>
                <a:cs typeface="Aharoni" panose="02010803020104030203" pitchFamily="2" charset="-79"/>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a:extLst>
              <a:ext uri="{FF2B5EF4-FFF2-40B4-BE49-F238E27FC236}">
                <a16:creationId xmlns:a16="http://schemas.microsoft.com/office/drawing/2014/main" id="{552E84B4-13FC-49AB-A5F3-AF7E21C029D9}"/>
              </a:ext>
            </a:extLst>
          </p:cNvPr>
          <p:cNvSpPr>
            <a:spLocks noGrp="1"/>
          </p:cNvSpPr>
          <p:nvPr>
            <p:ph type="dt" sz="half" idx="10"/>
          </p:nvPr>
        </p:nvSpPr>
        <p:spPr/>
        <p:txBody>
          <a:bodyPr/>
          <a:lstStyle/>
          <a:p>
            <a:fld id="{05E48206-6208-4002-9AF5-B38F54CDB384}" type="datetimeFigureOut">
              <a:rPr lang="en-US" smtClean="0"/>
              <a:t>3/6/2022</a:t>
            </a:fld>
            <a:endParaRPr lang="en-US" dirty="0"/>
          </a:p>
        </p:txBody>
      </p:sp>
      <p:sp>
        <p:nvSpPr>
          <p:cNvPr id="6" name="Footer Placeholder 5">
            <a:extLst>
              <a:ext uri="{FF2B5EF4-FFF2-40B4-BE49-F238E27FC236}">
                <a16:creationId xmlns:a16="http://schemas.microsoft.com/office/drawing/2014/main" id="{0F58D5D6-89D4-4A43-9CA2-AADED5BE62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23C4CA-9632-41AF-9E23-A0553D0E288C}"/>
              </a:ext>
            </a:extLst>
          </p:cNvPr>
          <p:cNvSpPr>
            <a:spLocks noGrp="1"/>
          </p:cNvSpPr>
          <p:nvPr>
            <p:ph type="sldNum" sz="quarter" idx="12"/>
          </p:nvPr>
        </p:nvSpPr>
        <p:spPr>
          <a:xfrm>
            <a:off x="8229600" y="6248401"/>
            <a:ext cx="679219" cy="533400"/>
          </a:xfrm>
        </p:spPr>
        <p:txBody>
          <a:bodyPr/>
          <a:lstStyle>
            <a:lvl1pPr>
              <a:defRPr sz="3200" b="1">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63690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9539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52156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4556797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bwMode="auto">
          <a:xfrm>
            <a:off x="457200" y="1295400"/>
            <a:ext cx="82296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55" name="Rectangle 2"/>
          <p:cNvSpPr>
            <a:spLocks noGrp="1" noChangeArrowheads="1"/>
          </p:cNvSpPr>
          <p:nvPr>
            <p:ph type="title"/>
          </p:nvPr>
        </p:nvSpPr>
        <p:spPr bwMode="auto">
          <a:xfrm>
            <a:off x="457200" y="1524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 bg1="dk2" tx1="lt1" bg2="dk1" tx2="lt2" accent1="accent1" accent2="accent2" accent3="accent3" accent4="accent4" accent5="accent5" accent6="accent6" hlink="hlink" folHlink="folHlink"/>
  <p:sldLayoutIdLst>
    <p:sldLayoutId id="2147483744" r:id="rId1"/>
  </p:sldLayoutIdLst>
  <p:transition>
    <p:fade thruBlk="1"/>
  </p:transition>
  <p:txStyles>
    <p:titleStyle>
      <a:lvl1pPr algn="ctr" rtl="0" eaLnBrk="0" fontAlgn="base" hangingPunct="0">
        <a:spcBef>
          <a:spcPct val="0"/>
        </a:spcBef>
        <a:spcAft>
          <a:spcPct val="0"/>
        </a:spcAft>
        <a:defRPr sz="4400" b="1">
          <a:solidFill>
            <a:schemeClr val="bg2"/>
          </a:solidFill>
          <a:latin typeface="Comic Sans MS" pitchFamily="66" charset="0"/>
          <a:ea typeface="+mj-ea"/>
          <a:cs typeface="+mj-cs"/>
        </a:defRPr>
      </a:lvl1pPr>
      <a:lvl2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2pPr>
      <a:lvl3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3pPr>
      <a:lvl4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4pPr>
      <a:lvl5pPr algn="ctr" rtl="0" eaLnBrk="0" fontAlgn="base" hangingPunct="0">
        <a:spcBef>
          <a:spcPct val="0"/>
        </a:spcBef>
        <a:spcAft>
          <a:spcPct val="0"/>
        </a:spcAft>
        <a:defRPr sz="4400" b="1">
          <a:solidFill>
            <a:srgbClr val="FFFF00"/>
          </a:solidFill>
          <a:effectLst>
            <a:outerShdw blurRad="38100" dist="38100" dir="2700000" algn="tl">
              <a:srgbClr val="000000"/>
            </a:outerShdw>
          </a:effectLst>
          <a:latin typeface="Comic Sans MS" pitchFamily="66"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bg2"/>
        </a:buClr>
        <a:buSzPct val="65000"/>
        <a:buFont typeface="Wingdings" pitchFamily="2" charset="2"/>
        <a:buChar char="n"/>
        <a:defRPr sz="3200">
          <a:solidFill>
            <a:schemeClr val="bg2"/>
          </a:solidFill>
          <a:effectLst>
            <a:outerShdw blurRad="38100" dist="38100" dir="2700000" algn="tl">
              <a:srgbClr val="000000"/>
            </a:outerShdw>
          </a:effectLst>
          <a:latin typeface="Comic Sans MS" pitchFamily="66" charset="0"/>
          <a:ea typeface="+mn-ea"/>
          <a:cs typeface="+mn-cs"/>
        </a:defRPr>
      </a:lvl1pPr>
      <a:lvl2pPr marL="742950" indent="-285750" algn="l" rtl="0" eaLnBrk="0" fontAlgn="base" hangingPunct="0">
        <a:spcBef>
          <a:spcPct val="20000"/>
        </a:spcBef>
        <a:spcAft>
          <a:spcPct val="0"/>
        </a:spcAft>
        <a:buClr>
          <a:schemeClr val="bg2"/>
        </a:buClr>
        <a:buSzPct val="65000"/>
        <a:buFont typeface="Wingdings" pitchFamily="2" charset="2"/>
        <a:buChar char="n"/>
        <a:defRPr sz="2800">
          <a:solidFill>
            <a:schemeClr val="bg2"/>
          </a:solidFill>
          <a:effectLst>
            <a:outerShdw blurRad="38100" dist="38100" dir="2700000" algn="tl">
              <a:srgbClr val="000000"/>
            </a:outerShdw>
          </a:effectLst>
          <a:latin typeface="Comic Sans MS" pitchFamily="66" charset="0"/>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bg2"/>
          </a:solidFill>
          <a:effectLst>
            <a:outerShdw blurRad="38100" dist="38100" dir="2700000" algn="tl">
              <a:srgbClr val="000000"/>
            </a:outerShdw>
          </a:effectLst>
          <a:latin typeface="Comic Sans MS" pitchFamily="66" charset="0"/>
          <a:cs typeface="+mn-cs"/>
        </a:defRPr>
      </a:lvl3pPr>
      <a:lvl4pPr marL="1600200" indent="-228600" algn="l" rtl="0" eaLnBrk="0" fontAlgn="base" hangingPunct="0">
        <a:spcBef>
          <a:spcPct val="20000"/>
        </a:spcBef>
        <a:spcAft>
          <a:spcPct val="0"/>
        </a:spcAft>
        <a:buClr>
          <a:schemeClr val="bg2"/>
        </a:buClr>
        <a:buSzPct val="65000"/>
        <a:buFont typeface="Wingdings" pitchFamily="2" charset="2"/>
        <a:buChar char="n"/>
        <a:defRPr sz="2000">
          <a:solidFill>
            <a:schemeClr val="bg2"/>
          </a:solidFill>
          <a:effectLst>
            <a:outerShdw blurRad="38100" dist="38100" dir="2700000" algn="tl">
              <a:srgbClr val="000000"/>
            </a:outerShdw>
          </a:effectLst>
          <a:latin typeface="Comic Sans MS" pitchFamily="66" charset="0"/>
          <a:cs typeface="+mn-cs"/>
        </a:defRPr>
      </a:lvl4pPr>
      <a:lvl5pPr marL="2057400" indent="-228600" algn="l" rtl="0" eaLnBrk="0" fontAlgn="base" hangingPunct="0">
        <a:spcBef>
          <a:spcPct val="20000"/>
        </a:spcBef>
        <a:spcAft>
          <a:spcPct val="0"/>
        </a:spcAft>
        <a:buClr>
          <a:schemeClr val="bg2"/>
        </a:buClr>
        <a:buSzPct val="65000"/>
        <a:buFont typeface="Wingdings" pitchFamily="2" charset="2"/>
        <a:buChar char="n"/>
        <a:defRPr sz="2000">
          <a:solidFill>
            <a:schemeClr val="bg2"/>
          </a:solidFill>
          <a:effectLst>
            <a:outerShdw blurRad="38100" dist="38100" dir="2700000" algn="tl">
              <a:srgbClr val="000000"/>
            </a:outerShdw>
          </a:effectLst>
          <a:latin typeface="Comic Sans MS" pitchFamily="66" charset="0"/>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3/6/2022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80797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p:fade thruBlk="1"/>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chor="t">
            <a:normAutofit fontScale="90000"/>
          </a:bodyPr>
          <a:lstStyle/>
          <a:p>
            <a:r>
              <a:rPr lang="en-US" dirty="0" err="1"/>
              <a:t>Parábolas</a:t>
            </a:r>
            <a:r>
              <a:rPr lang="en-US" dirty="0"/>
              <a:t> De Los </a:t>
            </a:r>
            <a:r>
              <a:rPr lang="en-US" dirty="0" err="1"/>
              <a:t>Perdidos</a:t>
            </a:r>
            <a:endParaRPr lang="en-US" dirty="0"/>
          </a:p>
        </p:txBody>
      </p:sp>
      <p:sp>
        <p:nvSpPr>
          <p:cNvPr id="5" name="Subtitle 4"/>
          <p:cNvSpPr>
            <a:spLocks noGrp="1"/>
          </p:cNvSpPr>
          <p:nvPr>
            <p:ph type="subTitle" idx="1"/>
          </p:nvPr>
        </p:nvSpPr>
        <p:spPr/>
        <p:txBody>
          <a:bodyPr/>
          <a:lstStyle/>
          <a:p>
            <a:r>
              <a:rPr lang="en-US" dirty="0"/>
              <a:t>Luke 15:2, 20-24</a:t>
            </a: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lstStyle/>
          <a:p>
            <a:r>
              <a:rPr lang="en-US" dirty="0"/>
              <a:t>Lk 15:2, The Jews</a:t>
            </a:r>
          </a:p>
          <a:p>
            <a:pPr lvl="1"/>
            <a:r>
              <a:rPr lang="en-US" dirty="0"/>
              <a:t>Lk 15:2, </a:t>
            </a:r>
            <a:r>
              <a:rPr lang="es-ES" dirty="0"/>
              <a:t>«Este recibe a los pecadores y come con ellos». </a:t>
            </a:r>
            <a:endParaRPr lang="en-US" dirty="0"/>
          </a:p>
          <a:p>
            <a:pPr lvl="1"/>
            <a:r>
              <a:rPr lang="es-ES" dirty="0"/>
              <a:t>Jesús Responde Enseñando 3 Parábolas</a:t>
            </a:r>
          </a:p>
          <a:p>
            <a:pPr lvl="2"/>
            <a:r>
              <a:rPr lang="es-ES" dirty="0"/>
              <a:t>La Oveja Perdida</a:t>
            </a:r>
          </a:p>
          <a:p>
            <a:pPr lvl="2"/>
            <a:r>
              <a:rPr lang="es-ES" dirty="0"/>
              <a:t>La Moneda Perdida</a:t>
            </a:r>
          </a:p>
          <a:p>
            <a:pPr lvl="2"/>
            <a:r>
              <a:rPr lang="es-ES" dirty="0"/>
              <a:t>El Hijo Perdido (Pródigo)</a:t>
            </a:r>
            <a:endParaRPr lang="en-US" dirty="0"/>
          </a:p>
        </p:txBody>
      </p:sp>
      <p:sp>
        <p:nvSpPr>
          <p:cNvPr id="10" name="Text Placeholder 9">
            <a:extLst>
              <a:ext uri="{FF2B5EF4-FFF2-40B4-BE49-F238E27FC236}">
                <a16:creationId xmlns:a16="http://schemas.microsoft.com/office/drawing/2014/main" id="{F898448C-B29E-4814-8430-E684DBE75499}"/>
              </a:ext>
            </a:extLst>
          </p:cNvPr>
          <p:cNvSpPr>
            <a:spLocks noGrp="1"/>
          </p:cNvSpPr>
          <p:nvPr>
            <p:ph type="body" sz="half" idx="2"/>
          </p:nvPr>
        </p:nvSpPr>
        <p:spPr>
          <a:xfrm>
            <a:off x="0" y="2590800"/>
            <a:ext cx="2971800" cy="3028604"/>
          </a:xfrm>
        </p:spPr>
        <p:txBody>
          <a:bodyPr/>
          <a:lstStyle/>
          <a:p>
            <a:r>
              <a:rPr lang="en-US" dirty="0" err="1"/>
              <a:t>Introducción</a:t>
            </a:r>
            <a:endParaRPr lang="en-US" dirty="0"/>
          </a:p>
        </p:txBody>
      </p:sp>
    </p:spTree>
    <p:extLst>
      <p:ext uri="{BB962C8B-B14F-4D97-AF65-F5344CB8AC3E}">
        <p14:creationId xmlns:p14="http://schemas.microsoft.com/office/powerpoint/2010/main" val="175440786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608550-16FE-4FA5-93E1-62BA143E88A1}"/>
              </a:ext>
            </a:extLst>
          </p:cNvPr>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lstStyle/>
          <a:p>
            <a:r>
              <a:rPr lang="en-US" dirty="0"/>
              <a:t>Lk 15:11-13, </a:t>
            </a:r>
            <a:r>
              <a:rPr lang="en-US" dirty="0" err="1"/>
              <a:t>Herencia</a:t>
            </a:r>
            <a:r>
              <a:rPr lang="en-US" dirty="0"/>
              <a:t> Del </a:t>
            </a:r>
            <a:r>
              <a:rPr lang="en-US" dirty="0" err="1"/>
              <a:t>Hijo</a:t>
            </a:r>
            <a:r>
              <a:rPr lang="es-ES" dirty="0"/>
              <a:t> </a:t>
            </a:r>
            <a:endParaRPr lang="en-US" dirty="0"/>
          </a:p>
          <a:p>
            <a:pPr lvl="1"/>
            <a:r>
              <a:rPr lang="es-ES" dirty="0"/>
              <a:t>El Hijo Estaba Ansioso Por Irse De Casa</a:t>
            </a:r>
          </a:p>
          <a:p>
            <a:pPr lvl="2"/>
            <a:r>
              <a:rPr lang="es-ES" dirty="0"/>
              <a:t>Prematuro</a:t>
            </a:r>
          </a:p>
          <a:p>
            <a:pPr lvl="2"/>
            <a:r>
              <a:rPr lang="es-ES" dirty="0"/>
              <a:t>Padre Misericordioso De Dar Herencia</a:t>
            </a:r>
          </a:p>
          <a:p>
            <a:pPr lvl="1"/>
            <a:r>
              <a:rPr lang="es-ES" dirty="0"/>
              <a:t>Lo Desperdicié En Una Vida Desenfrenada</a:t>
            </a:r>
          </a:p>
          <a:p>
            <a:pPr lvl="2"/>
            <a:r>
              <a:rPr lang="es-ES" dirty="0"/>
              <a:t>Vs. 30, El Hermano Dijo Que Lo Desperdició En Rameras</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368594593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15:14-19, Se </a:t>
            </a:r>
            <a:r>
              <a:rPr lang="en-US" dirty="0" err="1"/>
              <a:t>Arrepiente</a:t>
            </a:r>
            <a:endParaRPr lang="en-US" dirty="0"/>
          </a:p>
          <a:p>
            <a:pPr lvl="1"/>
            <a:r>
              <a:rPr lang="en-US" dirty="0"/>
              <a:t>Vs. 14, </a:t>
            </a:r>
            <a:r>
              <a:rPr lang="en-US" dirty="0" err="1"/>
              <a:t>Hambruna</a:t>
            </a:r>
            <a:endParaRPr lang="en-US" dirty="0"/>
          </a:p>
          <a:p>
            <a:pPr lvl="2"/>
            <a:r>
              <a:rPr lang="es-ES" dirty="0"/>
              <a:t>Desperdició Toda Su Riqueza</a:t>
            </a:r>
          </a:p>
          <a:p>
            <a:pPr lvl="2"/>
            <a:r>
              <a:rPr lang="es-ES" dirty="0"/>
              <a:t>Vida Desenfrenada</a:t>
            </a:r>
          </a:p>
          <a:p>
            <a:pPr lvl="3"/>
            <a:r>
              <a:rPr lang="es-ES" dirty="0"/>
              <a:t>Sin Autocontrol </a:t>
            </a:r>
          </a:p>
          <a:p>
            <a:pPr lvl="3"/>
            <a:r>
              <a:rPr lang="es-ES" dirty="0"/>
              <a:t>Vivido Por El Momento</a:t>
            </a:r>
          </a:p>
          <a:p>
            <a:pPr lvl="2"/>
            <a:r>
              <a:rPr lang="es-ES" dirty="0"/>
              <a:t>Tomó Muchas Malas Decisiones</a:t>
            </a:r>
          </a:p>
          <a:p>
            <a:pPr lvl="2"/>
            <a:r>
              <a:rPr lang="es-ES" dirty="0"/>
              <a:t>Todos Sus "Amigos" Lo Abandonaron</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298556078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15:14-19, Se </a:t>
            </a:r>
            <a:r>
              <a:rPr lang="en-US" dirty="0" err="1"/>
              <a:t>Arrepiente</a:t>
            </a:r>
            <a:endParaRPr lang="en-US" dirty="0"/>
          </a:p>
          <a:p>
            <a:pPr lvl="1"/>
            <a:r>
              <a:rPr lang="en-US" dirty="0"/>
              <a:t>Vs. 15-16, </a:t>
            </a:r>
            <a:r>
              <a:rPr lang="es-ES" dirty="0"/>
              <a:t>Quería Comer El Alimento Para Cerdos</a:t>
            </a:r>
          </a:p>
          <a:p>
            <a:pPr lvl="2"/>
            <a:r>
              <a:rPr lang="es-ES" dirty="0"/>
              <a:t>Lo Peor De Lo Peor</a:t>
            </a:r>
          </a:p>
          <a:p>
            <a:pPr lvl="2"/>
            <a:r>
              <a:rPr lang="es-ES" dirty="0"/>
              <a:t>Animal Impuro</a:t>
            </a:r>
          </a:p>
          <a:p>
            <a:pPr lvl="2"/>
            <a:r>
              <a:rPr lang="es-ES" dirty="0"/>
              <a:t>Cerdos despreciados como despreciaban a otras personas</a:t>
            </a:r>
          </a:p>
          <a:p>
            <a:pPr lvl="1"/>
            <a:r>
              <a:rPr lang="es-ES" dirty="0"/>
              <a:t>Vs. 17-19, Llegó A Sí Mismo</a:t>
            </a:r>
          </a:p>
          <a:p>
            <a:pPr lvl="2"/>
            <a:r>
              <a:rPr lang="es-ES" dirty="0"/>
              <a:t>Humillado</a:t>
            </a:r>
          </a:p>
          <a:p>
            <a:pPr lvl="2"/>
            <a:r>
              <a:rPr lang="es-ES" dirty="0"/>
              <a:t>Racional</a:t>
            </a:r>
          </a:p>
          <a:p>
            <a:pPr lvl="2"/>
            <a:r>
              <a:rPr lang="es-ES" dirty="0"/>
              <a:t>Respuesta Común A Las Dificultades</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167334463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15:20-24, </a:t>
            </a:r>
            <a:r>
              <a:rPr lang="es-ES" dirty="0"/>
              <a:t>Respuesta De Los Padres</a:t>
            </a:r>
          </a:p>
          <a:p>
            <a:pPr lvl="1"/>
            <a:r>
              <a:rPr lang="es-ES" dirty="0"/>
              <a:t>Compasivo y Misericordioso</a:t>
            </a:r>
          </a:p>
          <a:p>
            <a:pPr lvl="2"/>
            <a:r>
              <a:rPr lang="es-ES" dirty="0"/>
              <a:t>Lo Acepta Con Entusiasmo De Vuelta</a:t>
            </a:r>
          </a:p>
          <a:p>
            <a:pPr lvl="3"/>
            <a:r>
              <a:rPr lang="es-ES" dirty="0"/>
              <a:t>Vio A Su Hijo Muy Lejos</a:t>
            </a:r>
          </a:p>
          <a:p>
            <a:pPr lvl="3"/>
            <a:r>
              <a:rPr lang="es-ES" dirty="0"/>
              <a:t>Sale Corriendo A Su Encuentro</a:t>
            </a:r>
          </a:p>
          <a:p>
            <a:pPr lvl="3"/>
            <a:r>
              <a:rPr lang="es-ES" dirty="0"/>
              <a:t>Lo Abrazó</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19205340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15:20-24, </a:t>
            </a:r>
            <a:r>
              <a:rPr lang="es-ES" dirty="0"/>
              <a:t>Respuesta De Los Padres</a:t>
            </a:r>
          </a:p>
          <a:p>
            <a:pPr lvl="1"/>
            <a:r>
              <a:rPr lang="es-ES" dirty="0"/>
              <a:t>Cortés </a:t>
            </a:r>
          </a:p>
          <a:p>
            <a:pPr lvl="2"/>
            <a:r>
              <a:rPr lang="es-ES" dirty="0"/>
              <a:t>Lo Adornó Con Ropa</a:t>
            </a:r>
          </a:p>
          <a:p>
            <a:pPr lvl="3"/>
            <a:r>
              <a:rPr lang="es-ES" dirty="0"/>
              <a:t>Le Trae La Mejor Túnica</a:t>
            </a:r>
          </a:p>
          <a:p>
            <a:pPr lvl="3"/>
            <a:r>
              <a:rPr lang="es-ES" dirty="0"/>
              <a:t>Le Dio Un Anillo</a:t>
            </a:r>
          </a:p>
          <a:p>
            <a:pPr lvl="3"/>
            <a:r>
              <a:rPr lang="es-ES" dirty="0"/>
              <a:t>Le Dio Zapatos </a:t>
            </a:r>
          </a:p>
          <a:p>
            <a:pPr lvl="2"/>
            <a:r>
              <a:rPr lang="es-ES" dirty="0"/>
              <a:t>Preparó Una Gran Fiesta</a:t>
            </a:r>
          </a:p>
          <a:p>
            <a:pPr lvl="3"/>
            <a:r>
              <a:rPr lang="es-ES" dirty="0"/>
              <a:t>Mató Al Ternero Gordo</a:t>
            </a:r>
          </a:p>
          <a:p>
            <a:pPr lvl="3"/>
            <a:r>
              <a:rPr lang="es-ES" dirty="0"/>
              <a:t>Come Y Sé Feliz</a:t>
            </a:r>
          </a:p>
          <a:p>
            <a:pPr lvl="2"/>
            <a:r>
              <a:rPr lang="es-ES" dirty="0"/>
              <a:t>Gracia – Regalos NO Merecidos</a:t>
            </a:r>
          </a:p>
          <a:p>
            <a:pPr lvl="2"/>
            <a:r>
              <a:rPr lang="en-US" dirty="0"/>
              <a:t>Vs. 11-13, Padre </a:t>
            </a:r>
            <a:r>
              <a:rPr lang="en-US" dirty="0" err="1"/>
              <a:t>Misericordioso</a:t>
            </a:r>
            <a:r>
              <a:rPr lang="en-US" dirty="0"/>
              <a:t> De Dar </a:t>
            </a:r>
            <a:r>
              <a:rPr lang="en-US" dirty="0" err="1"/>
              <a:t>Herencia</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370994054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15:20-24, </a:t>
            </a:r>
            <a:r>
              <a:rPr lang="es-ES" dirty="0"/>
              <a:t>Respuesta De Los Padres</a:t>
            </a:r>
          </a:p>
          <a:p>
            <a:pPr lvl="1"/>
            <a:r>
              <a:rPr lang="es-ES" dirty="0"/>
              <a:t>Si Se Debía Hacer Justicia:</a:t>
            </a:r>
          </a:p>
          <a:p>
            <a:pPr lvl="2"/>
            <a:r>
              <a:rPr lang="es-ES" dirty="0"/>
              <a:t>Acusarlo De Su Deuda</a:t>
            </a:r>
          </a:p>
          <a:p>
            <a:pPr lvl="2"/>
            <a:r>
              <a:rPr lang="es-ES" dirty="0"/>
              <a:t>Castigo O Reprensión</a:t>
            </a:r>
          </a:p>
          <a:p>
            <a:pPr lvl="1"/>
            <a:r>
              <a:rPr lang="es-ES" dirty="0"/>
              <a:t>Si Es Duro:</a:t>
            </a:r>
          </a:p>
          <a:p>
            <a:pPr lvl="2"/>
            <a:r>
              <a:rPr lang="en-US" dirty="0" err="1"/>
              <a:t>Avergonzarlo</a:t>
            </a:r>
            <a:r>
              <a:rPr lang="en-US" dirty="0"/>
              <a:t>
</a:t>
            </a:r>
            <a:r>
              <a:rPr lang="en-US" dirty="0" err="1"/>
              <a:t>Albergar</a:t>
            </a:r>
            <a:r>
              <a:rPr lang="en-US" dirty="0"/>
              <a:t> Mala </a:t>
            </a:r>
            <a:r>
              <a:rPr lang="en-US" dirty="0" err="1"/>
              <a:t>Voluntad</a:t>
            </a:r>
            <a:endParaRPr lang="es-ES" dirty="0"/>
          </a:p>
          <a:p>
            <a:pPr lvl="2"/>
            <a:r>
              <a:rPr lang="es-ES" dirty="0"/>
              <a:t>Ridiculizar O Burlarse</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352752521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n-US" dirty="0"/>
              <a:t>Lk 15:25-32, </a:t>
            </a:r>
            <a:r>
              <a:rPr lang="es-ES" dirty="0"/>
              <a:t>Hijo Mayor</a:t>
            </a:r>
          </a:p>
          <a:p>
            <a:pPr lvl="1"/>
            <a:r>
              <a:rPr lang="es-ES" dirty="0"/>
              <a:t>Enojo </a:t>
            </a:r>
          </a:p>
          <a:p>
            <a:pPr lvl="2"/>
            <a:r>
              <a:rPr lang="es-ES" dirty="0"/>
              <a:t>¿Por La Pérdida De Herencia?</a:t>
            </a:r>
          </a:p>
          <a:p>
            <a:pPr lvl="2"/>
            <a:r>
              <a:rPr lang="es-ES" dirty="0"/>
              <a:t>Por Celos</a:t>
            </a:r>
          </a:p>
          <a:p>
            <a:pPr lvl="3"/>
            <a:r>
              <a:rPr lang="es-ES" dirty="0"/>
              <a:t>Fiesta Para Su Hermano "Pagano" Y Estaba "Sin" Reproche </a:t>
            </a:r>
          </a:p>
          <a:p>
            <a:pPr lvl="1"/>
            <a:r>
              <a:rPr lang="es-ES" dirty="0"/>
              <a:t>Charla De Pep Padres</a:t>
            </a:r>
          </a:p>
          <a:p>
            <a:pPr lvl="2"/>
            <a:r>
              <a:rPr lang="es-ES" dirty="0"/>
              <a:t>Siempre Estás Aquí</a:t>
            </a:r>
          </a:p>
          <a:p>
            <a:pPr lvl="2"/>
            <a:r>
              <a:rPr lang="es-ES" dirty="0"/>
              <a:t>Heredarás Todo Lo Que Tengo</a:t>
            </a:r>
          </a:p>
          <a:p>
            <a:pPr lvl="2"/>
            <a:r>
              <a:rPr lang="es-ES" dirty="0"/>
              <a:t>Hoy: ¡Nos Regocijamos!</a:t>
            </a:r>
          </a:p>
          <a:p>
            <a:pPr lvl="3"/>
            <a:r>
              <a:rPr lang="es-ES" dirty="0"/>
              <a:t>El Hermano Que Estaba Muerto Ahora Está Vivo</a:t>
            </a:r>
          </a:p>
          <a:p>
            <a:pPr lvl="3"/>
            <a:r>
              <a:rPr lang="es-ES" dirty="0"/>
              <a:t>Hermano Que Estaba Perdido Ahora Es Encontrado</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Hijo</a:t>
            </a:r>
            <a:r>
              <a:rPr lang="en-US" dirty="0"/>
              <a:t> </a:t>
            </a:r>
            <a:r>
              <a:rPr lang="en-US" dirty="0" err="1"/>
              <a:t>Perdido</a:t>
            </a:r>
            <a:endParaRPr lang="en-US" dirty="0"/>
          </a:p>
        </p:txBody>
      </p:sp>
    </p:spTree>
    <p:extLst>
      <p:ext uri="{BB962C8B-B14F-4D97-AF65-F5344CB8AC3E}">
        <p14:creationId xmlns:p14="http://schemas.microsoft.com/office/powerpoint/2010/main" val="229488178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a:bodyPr>
          <a:lstStyle/>
          <a:p>
            <a:r>
              <a:rPr lang="es-ES" dirty="0"/>
              <a:t>Contexto – El Fariseo</a:t>
            </a:r>
          </a:p>
          <a:p>
            <a:pPr lvl="1"/>
            <a:r>
              <a:rPr lang="es-ES" dirty="0"/>
              <a:t>Se Perciben A Sí Mismos Como "Justos“</a:t>
            </a:r>
          </a:p>
          <a:p>
            <a:pPr lvl="1"/>
            <a:r>
              <a:rPr lang="es-ES" dirty="0"/>
              <a:t>Celos De Jesús Atendiendo Al Pecador: </a:t>
            </a:r>
          </a:p>
          <a:p>
            <a:pPr lvl="2"/>
            <a:r>
              <a:rPr lang="es-ES" dirty="0"/>
              <a:t>Los Enfermos, Los Pobres, Los Mutilados, Etc.</a:t>
            </a:r>
          </a:p>
          <a:p>
            <a:pPr lvl="1"/>
            <a:r>
              <a:rPr lang="es-ES" dirty="0"/>
              <a:t>Carecía De Amor Por Los Perdidos</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Lecciones</a:t>
            </a:r>
            <a:endParaRPr lang="en-US" dirty="0"/>
          </a:p>
        </p:txBody>
      </p:sp>
    </p:spTree>
    <p:extLst>
      <p:ext uri="{BB962C8B-B14F-4D97-AF65-F5344CB8AC3E}">
        <p14:creationId xmlns:p14="http://schemas.microsoft.com/office/powerpoint/2010/main" val="166770142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normAutofit lnSpcReduction="10000"/>
          </a:bodyPr>
          <a:lstStyle/>
          <a:p>
            <a:r>
              <a:rPr lang="es-ES" dirty="0"/>
              <a:t>Respuesta Adecuada En La Restauración</a:t>
            </a:r>
          </a:p>
          <a:p>
            <a:pPr lvl="1"/>
            <a:r>
              <a:rPr lang="es-ES" dirty="0"/>
              <a:t>Animar</a:t>
            </a:r>
          </a:p>
          <a:p>
            <a:pPr lvl="2"/>
            <a:r>
              <a:rPr lang="es-ES" dirty="0"/>
              <a:t>Un Momento Para Levantarse</a:t>
            </a:r>
          </a:p>
          <a:p>
            <a:pPr lvl="1"/>
            <a:r>
              <a:rPr lang="es-ES" dirty="0"/>
              <a:t>Compasión, Misericordia Y Gracia</a:t>
            </a:r>
          </a:p>
          <a:p>
            <a:pPr lvl="2"/>
            <a:r>
              <a:rPr lang="es-ES" dirty="0"/>
              <a:t>El Pastor Cargó Con Las Ovejas</a:t>
            </a:r>
          </a:p>
          <a:p>
            <a:pPr lvl="2"/>
            <a:r>
              <a:rPr lang="es-ES" dirty="0"/>
              <a:t>El Padre Fue Misericordioso Con Su Hijo</a:t>
            </a:r>
          </a:p>
          <a:p>
            <a:pPr lvl="2"/>
            <a:r>
              <a:rPr lang="es-ES" dirty="0"/>
              <a:t>Dios Es Misericordioso Con Nosotros Los Pecadores</a:t>
            </a:r>
          </a:p>
          <a:p>
            <a:pPr lvl="2"/>
            <a:r>
              <a:rPr lang="es-ES" dirty="0"/>
              <a:t>Santiago 2:13, Justicia Sin Misericordia</a:t>
            </a:r>
          </a:p>
          <a:p>
            <a:pPr lvl="1"/>
            <a:r>
              <a:rPr lang="es-ES" dirty="0"/>
              <a:t>Alegrarse</a:t>
            </a:r>
          </a:p>
          <a:p>
            <a:pPr lvl="2"/>
            <a:r>
              <a:rPr lang="es-ES" dirty="0"/>
              <a:t>Dios Y Los Ángeles Lo Hacen</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Lecciones</a:t>
            </a:r>
            <a:endParaRPr lang="en-US" dirty="0"/>
          </a:p>
        </p:txBody>
      </p:sp>
    </p:spTree>
    <p:extLst>
      <p:ext uri="{BB962C8B-B14F-4D97-AF65-F5344CB8AC3E}">
        <p14:creationId xmlns:p14="http://schemas.microsoft.com/office/powerpoint/2010/main" val="296256314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00396"/>
            <a:ext cx="2895600" cy="2114204"/>
          </a:xfrm>
        </p:spPr>
        <p:txBody>
          <a:bodyPr/>
          <a:lstStyle/>
          <a:p>
            <a:r>
              <a:rPr lang="en-US" dirty="0" err="1"/>
              <a:t>Parábolas</a:t>
            </a:r>
            <a:r>
              <a:rPr lang="en-US" dirty="0"/>
              <a:t> De Los </a:t>
            </a:r>
            <a:r>
              <a:rPr lang="en-US" dirty="0" err="1"/>
              <a:t>Perdidos</a:t>
            </a:r>
            <a:endParaRPr lang="en-US" dirty="0"/>
          </a:p>
        </p:txBody>
      </p:sp>
      <p:sp>
        <p:nvSpPr>
          <p:cNvPr id="3" name="Content Placeholder 2"/>
          <p:cNvSpPr>
            <a:spLocks noGrp="1"/>
          </p:cNvSpPr>
          <p:nvPr>
            <p:ph idx="1"/>
          </p:nvPr>
        </p:nvSpPr>
        <p:spPr>
          <a:xfrm>
            <a:off x="3200400" y="304800"/>
            <a:ext cx="5943600" cy="6553200"/>
          </a:xfrm>
        </p:spPr>
        <p:txBody>
          <a:bodyPr/>
          <a:lstStyle/>
          <a:p>
            <a:endParaRPr lang="en-US" dirty="0"/>
          </a:p>
          <a:p>
            <a:endParaRPr lang="en-US" dirty="0"/>
          </a:p>
          <a:p>
            <a:r>
              <a:rPr lang="es-ES" dirty="0"/>
              <a:t>Respuestas Adecuadas En La Restauración
¡Alabado Sea Dios Por Su Gracia!
¡Regocijémonos En La Salvación!
</a:t>
            </a:r>
            <a:endParaRPr lang="en-US" dirty="0"/>
          </a:p>
        </p:txBody>
      </p:sp>
      <p:sp>
        <p:nvSpPr>
          <p:cNvPr id="4" name="Text Placeholder 3"/>
          <p:cNvSpPr>
            <a:spLocks noGrp="1"/>
          </p:cNvSpPr>
          <p:nvPr>
            <p:ph type="body" sz="half" idx="2"/>
          </p:nvPr>
        </p:nvSpPr>
        <p:spPr>
          <a:xfrm>
            <a:off x="0" y="2590800"/>
            <a:ext cx="2971800" cy="3028604"/>
          </a:xfrm>
        </p:spPr>
        <p:txBody>
          <a:bodyPr>
            <a:normAutofit/>
          </a:bodyPr>
          <a:lstStyle/>
          <a:p>
            <a:r>
              <a:rPr lang="en-US" dirty="0" err="1"/>
              <a:t>Resumen</a:t>
            </a:r>
            <a:endParaRPr lang="en-US" dirty="0"/>
          </a:p>
        </p:txBody>
      </p:sp>
    </p:spTree>
    <p:extLst>
      <p:ext uri="{BB962C8B-B14F-4D97-AF65-F5344CB8AC3E}">
        <p14:creationId xmlns:p14="http://schemas.microsoft.com/office/powerpoint/2010/main" val="63497324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theme/theme1.xml><?xml version="1.0" encoding="utf-8"?>
<a:theme xmlns:a="http://schemas.openxmlformats.org/drawingml/2006/main" name="2_Textured">
  <a:themeElements>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fontScheme name="Textured">
      <a:majorFont>
        <a:latin typeface="Tahoma"/>
        <a:ea typeface=""/>
        <a:cs typeface="Arial"/>
      </a:majorFont>
      <a:minorFont>
        <a:latin typeface="Gill Sans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1544</TotalTime>
  <Words>774</Words>
  <Application>Microsoft Office PowerPoint</Application>
  <PresentationFormat>On-screen Show (4:3)</PresentationFormat>
  <Paragraphs>127</Paragraphs>
  <Slides>12</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Aharoni</vt:lpstr>
      <vt:lpstr>Arial</vt:lpstr>
      <vt:lpstr>Calibri</vt:lpstr>
      <vt:lpstr>Calibri Light</vt:lpstr>
      <vt:lpstr>Comic Sans MS</vt:lpstr>
      <vt:lpstr>Tahoma</vt:lpstr>
      <vt:lpstr>Wingdings</vt:lpstr>
      <vt:lpstr>2_Textured</vt:lpstr>
      <vt:lpstr>Retrospect</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lpstr>Parábolas De Los Perdidos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Parables of the Lost</dc:title>
  <dc:creator>CountryBoy</dc:creator>
  <cp:lastModifiedBy>Ross Ward</cp:lastModifiedBy>
  <cp:revision>325</cp:revision>
  <cp:lastPrinted>2022-03-06T13:42:25Z</cp:lastPrinted>
  <dcterms:created xsi:type="dcterms:W3CDTF">2005-05-14T13:55:04Z</dcterms:created>
  <dcterms:modified xsi:type="dcterms:W3CDTF">2022-03-06T13:42:43Z</dcterms:modified>
</cp:coreProperties>
</file>