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22" r:id="rId3"/>
    <p:sldId id="321" r:id="rId4"/>
    <p:sldId id="324" r:id="rId5"/>
    <p:sldId id="325" r:id="rId6"/>
    <p:sldId id="330" r:id="rId7"/>
    <p:sldId id="329" r:id="rId8"/>
    <p:sldId id="323" r:id="rId9"/>
    <p:sldId id="327" r:id="rId10"/>
    <p:sldId id="326" r:id="rId11"/>
    <p:sldId id="328" r:id="rId12"/>
  </p:sldIdLst>
  <p:sldSz cx="9144000" cy="6858000" type="screen4x3"/>
  <p:notesSz cx="7102475" cy="9388475"/>
  <p:defaultTextStyle>
    <a:lvl1pPr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1607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321457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482186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642915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803643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964372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125101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2858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746" autoAdjust="0"/>
  </p:normalViewPr>
  <p:slideViewPr>
    <p:cSldViewPr snapToGrid="0">
      <p:cViewPr varScale="1">
        <p:scale>
          <a:sx n="80" d="100"/>
          <a:sy n="80" d="100"/>
        </p:scale>
        <p:origin x="162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61B5EB-4F54-4A3D-8665-F97CF2573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BCCD3-4A77-46C5-8669-A945EA55E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215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93D2B-427E-465F-ADF6-D88D7D2AD813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2E20E-72FC-4A80-B545-BD63A366F5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23340-8075-43F3-816C-4F77E48C3D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215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F96D7-23AB-49B8-9FAD-95558F52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0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xfrm>
            <a:off x="946997" y="4459526"/>
            <a:ext cx="5208482" cy="4224814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189094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1pPr>
    <a:lvl2pPr indent="1607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2pPr>
    <a:lvl3pPr indent="321457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3pPr>
    <a:lvl4pPr indent="482186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4pPr>
    <a:lvl5pPr indent="642915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5pPr>
    <a:lvl6pPr indent="803643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6pPr>
    <a:lvl7pPr indent="964372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7pPr>
    <a:lvl8pPr indent="1125101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8pPr>
    <a:lvl9pPr indent="12858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Paradox or oxymoron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2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05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00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29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5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3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15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79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6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enter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E655E-2338-477B-880D-2672818B373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2926" y="1514447"/>
            <a:ext cx="7331562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6187">
                <a:solidFill>
                  <a:schemeClr val="accent3">
                    <a:lumMod val="50000"/>
                  </a:schemeClr>
                </a:solidFill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B6A616-25B0-46F4-97E6-3D5A6BB687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48644" y="3726706"/>
            <a:ext cx="6160368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797" cap="small" baseline="0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0519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7AE95-85E1-435C-A5C1-0370D96D62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 anchor="t">
            <a:normAutofit/>
          </a:bodyPr>
          <a:lstStyle>
            <a:lvl1pPr marL="0" indent="0">
              <a:spcBef>
                <a:spcPts val="200"/>
              </a:spcBef>
              <a:spcAft>
                <a:spcPts val="200"/>
              </a:spcAft>
              <a:buSzPct val="100000"/>
              <a:buNone/>
              <a:defRPr sz="3600" b="1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-457200">
              <a:lnSpc>
                <a:spcPts val="34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v"/>
              <a:defRPr sz="3200" b="1" i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lnSpc>
                <a:spcPts val="24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Ø"/>
              <a:defRPr sz="2800" b="0" i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-222250"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4pPr>
            <a:lvl5pPr marL="1433513" indent="-336550">
              <a:spcBef>
                <a:spcPts val="200"/>
              </a:spcBef>
              <a:spcAft>
                <a:spcPts val="200"/>
              </a:spcAft>
              <a:buSzPct val="110000"/>
              <a:buFont typeface="Courier New" panose="02070309020205020404" pitchFamily="49" charset="0"/>
              <a:buChar char="o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57744-4C7B-406D-BA8A-9A64872C9C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890" y="446484"/>
            <a:ext cx="7966865" cy="1039416"/>
          </a:xfrm>
        </p:spPr>
        <p:txBody>
          <a:bodyPr/>
          <a:lstStyle>
            <a:lvl1pPr marL="0" indent="0" algn="ctr">
              <a:buNone/>
              <a:defRPr sz="4000" b="1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273CC-D20F-4785-AC67-CDA67379EDB0}"/>
              </a:ext>
            </a:extLst>
          </p:cNvPr>
          <p:cNvCxnSpPr/>
          <p:nvPr userDrawn="1"/>
        </p:nvCxnSpPr>
        <p:spPr>
          <a:xfrm>
            <a:off x="558145" y="1485900"/>
            <a:ext cx="7990610" cy="0"/>
          </a:xfrm>
          <a:prstGeom prst="line">
            <a:avLst/>
          </a:prstGeom>
          <a:noFill/>
          <a:ln w="127000" cap="flat" cmpd="tri">
            <a:solidFill>
              <a:srgbClr val="3E23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FD114D61-55F8-4C45-9C9A-E2A7F073740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358679" y="6542101"/>
            <a:ext cx="1190076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en-US" alt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AAE9173-D7A8-4648-8D31-5F3CFC78E5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986997" y="6542101"/>
            <a:ext cx="5314517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en-US" alt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5FCA007-98CE-4690-AFA6-2D434C3CAAE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62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53641" y="1946672"/>
            <a:ext cx="8036719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256222EC-D925-4088-9562-197737B8DB60}"/>
              </a:ext>
            </a:extLst>
          </p:cNvPr>
          <p:cNvPicPr/>
          <p:nvPr userDrawn="1"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640" y="178594"/>
            <a:ext cx="9158837" cy="6858000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4" r:id="rId3"/>
  </p:sldLayoutIdLst>
  <p:transition spd="med"/>
  <p:hf hdr="0" ftr="0" dt="0"/>
  <p:txStyles>
    <p:titleStyle>
      <a:lvl1pPr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indent="1607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indent="321457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indent="482186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indent="642915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indent="803643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indent="964372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indent="1125101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indent="12858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28574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marL="59826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marL="910796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marL="1223324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marL="1535852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marL="184838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marL="216090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marL="2473435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marL="2785963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1607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321457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482186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642915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803643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964372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125101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2858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317794" y="4086820"/>
            <a:ext cx="8508412" cy="714042"/>
          </a:xfrm>
          <a:prstGeom prst="rect">
            <a:avLst/>
          </a:prstGeom>
          <a:ln w="12700">
            <a:miter lim="400000"/>
          </a:ln>
          <a:effectLst>
            <a:outerShdw blurRad="152400" dist="76200" dir="27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57799" marR="57799" defTabSz="1295400">
              <a:lnSpc>
                <a:spcPct val="50000"/>
              </a:lnSpc>
              <a:spcBef>
                <a:spcPts val="1700"/>
              </a:spcBef>
              <a:buClr>
                <a:srgbClr val="FF2600"/>
              </a:buClr>
              <a:buFont typeface="Monotype Sorts"/>
              <a:defRPr sz="6600">
                <a:solidFill>
                  <a:srgbClr val="D3BF6E"/>
                </a:solidFill>
                <a:effectLst>
                  <a:outerShdw blurRad="152400" dist="76200" dir="2700000" rotWithShape="0">
                    <a:srgbClr val="000000">
                      <a:alpha val="35000"/>
                    </a:srgbClr>
                  </a:outerShdw>
                </a:effectLst>
                <a:uFill>
                  <a:solidFill/>
                </a:uFill>
                <a:latin typeface="Abject Failure"/>
                <a:ea typeface="Abject Failure"/>
                <a:cs typeface="Abject Failure"/>
                <a:sym typeface="Abject Failur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sz="4640" dirty="0"/>
          </a:p>
        </p:txBody>
      </p:sp>
      <p:sp>
        <p:nvSpPr>
          <p:cNvPr id="65" name="Shape 65"/>
          <p:cNvSpPr/>
          <p:nvPr/>
        </p:nvSpPr>
        <p:spPr>
          <a:xfrm>
            <a:off x="59531" y="1732434"/>
            <a:ext cx="8876203" cy="1038746"/>
          </a:xfrm>
          <a:prstGeom prst="rect">
            <a:avLst/>
          </a:prstGeom>
          <a:ln w="12700">
            <a:miter lim="400000"/>
          </a:ln>
          <a:effectLst>
            <a:outerShdw blurRad="165100" dist="127000" dir="2700000" rotWithShape="0">
              <a:srgbClr val="000000">
                <a:alpha val="81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lang="en-US" sz="6750" dirty="0">
              <a:solidFill>
                <a:srgbClr val="D3BF6E"/>
              </a:solidFill>
              <a:effectLst>
                <a:outerShdw blurRad="152400" dist="76200" dir="2700000" rotWithShape="0">
                  <a:srgbClr val="000000">
                    <a:alpha val="35000"/>
                  </a:srgbClr>
                </a:outerShdw>
              </a:effectLst>
              <a:uFill>
                <a:solidFill/>
              </a:uFill>
              <a:latin typeface="Bernard MT Condensed" panose="020508060609050204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BC7121-82CD-4EE3-9254-2CDB71D137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2926" y="1514447"/>
            <a:ext cx="7331562" cy="1825005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9BF03-0D5F-4560-BF62-6DB0E09A06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48644" y="3726706"/>
            <a:ext cx="6160368" cy="1825005"/>
          </a:xfrm>
        </p:spPr>
        <p:txBody>
          <a:bodyPr/>
          <a:lstStyle/>
          <a:p>
            <a:r>
              <a:rPr lang="en-US"/>
              <a:t>Rom 1:18-20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Rom 1:18-20, Self Inflicted Blindness</a:t>
            </a:r>
          </a:p>
          <a:p>
            <a:pPr lvl="1"/>
            <a:r>
              <a:rPr lang="en-US" dirty="0"/>
              <a:t>Theses: Unseen God – is Clearly Seen</a:t>
            </a:r>
          </a:p>
          <a:p>
            <a:pPr lvl="2"/>
            <a:r>
              <a:rPr lang="en-US" dirty="0"/>
              <a:t>Paradox</a:t>
            </a:r>
          </a:p>
          <a:p>
            <a:pPr lvl="1"/>
            <a:r>
              <a:rPr lang="en-US" dirty="0"/>
              <a:t>Seen But Rejected</a:t>
            </a:r>
          </a:p>
          <a:p>
            <a:pPr lvl="2"/>
            <a:r>
              <a:rPr lang="en-US" dirty="0"/>
              <a:t>Leaving the World: Without Defense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8247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23, Idolatry</a:t>
            </a:r>
          </a:p>
          <a:p>
            <a:pPr lvl="1"/>
            <a:r>
              <a:rPr lang="en-US" dirty="0"/>
              <a:t>Gentile of 30AD</a:t>
            </a:r>
          </a:p>
          <a:p>
            <a:pPr lvl="2"/>
            <a:r>
              <a:rPr lang="en-US" dirty="0"/>
              <a:t>A Corruptible Image: To Birds, Four Footed Beasts, And Creeping Things (Reptiles) </a:t>
            </a:r>
          </a:p>
          <a:p>
            <a:pPr lvl="2"/>
            <a:r>
              <a:rPr lang="en-US" dirty="0"/>
              <a:t>Sun, Moon, Stars, Earth, In “Temple's”</a:t>
            </a:r>
          </a:p>
          <a:p>
            <a:pPr lvl="2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18, Elijah &amp; Prophets Of Baal</a:t>
            </a:r>
          </a:p>
          <a:p>
            <a:pPr lvl="3"/>
            <a:r>
              <a:rPr lang="en-US" dirty="0"/>
              <a:t>Maybe He Is Talking, In A Pursuit, On A Journey, Or Sleeping</a:t>
            </a:r>
          </a:p>
          <a:p>
            <a:pPr lvl="1"/>
            <a:r>
              <a:rPr lang="en-US" dirty="0"/>
              <a:t>Looking To Material For Answers &amp; Hope</a:t>
            </a:r>
          </a:p>
          <a:p>
            <a:pPr lvl="2"/>
            <a:r>
              <a:rPr lang="en-US" dirty="0"/>
              <a:t>Superstition &amp; Luck</a:t>
            </a:r>
          </a:p>
          <a:p>
            <a:pPr lvl="2"/>
            <a:r>
              <a:rPr lang="en-US" dirty="0"/>
              <a:t>Astrology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128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24-25, God Gave Them Over To: Unclean Heart</a:t>
            </a:r>
          </a:p>
          <a:p>
            <a:pPr lvl="1"/>
            <a:r>
              <a:rPr lang="en-US" dirty="0"/>
              <a:t>To Uncleanness</a:t>
            </a:r>
          </a:p>
          <a:p>
            <a:pPr lvl="2"/>
            <a:r>
              <a:rPr lang="en-US" dirty="0"/>
              <a:t>Through the lusts of their own hearts </a:t>
            </a:r>
          </a:p>
          <a:p>
            <a:pPr lvl="2"/>
            <a:r>
              <a:rPr lang="en-US" dirty="0"/>
              <a:t>Sensual Sins and Desires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97696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26-27, God Gave Them Over To: Vile Affections of Their Body </a:t>
            </a:r>
          </a:p>
          <a:p>
            <a:pPr lvl="1"/>
            <a:r>
              <a:rPr lang="en-US" dirty="0"/>
              <a:t>Passions Of Dishonor – Disgraceful </a:t>
            </a:r>
          </a:p>
          <a:p>
            <a:pPr lvl="2"/>
            <a:r>
              <a:rPr lang="en-US" dirty="0"/>
              <a:t>Homosexual</a:t>
            </a:r>
          </a:p>
          <a:p>
            <a:pPr lvl="2"/>
            <a:r>
              <a:rPr lang="en-US" dirty="0"/>
              <a:t>Receiving that which was Due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861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28-31, God Gave Them Over To: Reprobate Mind</a:t>
            </a:r>
          </a:p>
          <a:p>
            <a:pPr lvl="1"/>
            <a:r>
              <a:rPr lang="en-US" dirty="0"/>
              <a:t>Which Are Not Fit </a:t>
            </a:r>
          </a:p>
          <a:p>
            <a:pPr lvl="2"/>
            <a:r>
              <a:rPr lang="en-US" dirty="0"/>
              <a:t>Not Proper, Not Becoming, Or Shameful</a:t>
            </a:r>
          </a:p>
          <a:p>
            <a:pPr lvl="1"/>
            <a:r>
              <a:rPr lang="en-US" dirty="0"/>
              <a:t>Being Filled  Will All Unrighteousness</a:t>
            </a:r>
          </a:p>
          <a:p>
            <a:pPr lvl="2"/>
            <a:r>
              <a:rPr lang="en-US" dirty="0"/>
              <a:t>Paul Expounds in Even more Detail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5993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Vs. 28-31, God Gave Them Over to: </a:t>
            </a:r>
          </a:p>
          <a:p>
            <a:r>
              <a:rPr lang="en-US" dirty="0"/>
              <a:t>Reprobate Mind</a:t>
            </a:r>
          </a:p>
          <a:p>
            <a:pPr lvl="1"/>
            <a:r>
              <a:rPr lang="en-US" dirty="0"/>
              <a:t>Fornication, Wickedness, Covetousness, Maliciousness</a:t>
            </a:r>
          </a:p>
          <a:p>
            <a:pPr lvl="1"/>
            <a:r>
              <a:rPr lang="en-US" dirty="0"/>
              <a:t>Full Of Envy, Murder, Debate, Deceit, Malignity, Whisperers, Backbiters</a:t>
            </a:r>
          </a:p>
          <a:p>
            <a:pPr lvl="1"/>
            <a:r>
              <a:rPr lang="en-US" dirty="0"/>
              <a:t>Haters Of God, Despiteful, Proud, Boasters, Inventors Of Evil Things, Disobedient To Parents</a:t>
            </a:r>
          </a:p>
          <a:p>
            <a:pPr lvl="1"/>
            <a:r>
              <a:rPr lang="en-US" dirty="0"/>
              <a:t>Without Understanding, Covenant Breakers, Without Natural Affection, Implacable, Unmerciful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6120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God Less</a:t>
            </a:r>
          </a:p>
          <a:p>
            <a:pPr lvl="1"/>
            <a:r>
              <a:rPr lang="en-US" dirty="0"/>
              <a:t>1:24, God “Surrendered” Them To </a:t>
            </a:r>
          </a:p>
          <a:p>
            <a:pPr lvl="2"/>
            <a:r>
              <a:rPr lang="en-US" dirty="0"/>
              <a:t>A Sensual Heart</a:t>
            </a:r>
          </a:p>
          <a:p>
            <a:pPr lvl="1"/>
            <a:r>
              <a:rPr lang="en-US" dirty="0"/>
              <a:t>1:26, God “Surrendered” Them To </a:t>
            </a:r>
          </a:p>
          <a:p>
            <a:pPr lvl="2"/>
            <a:r>
              <a:rPr lang="en-US" dirty="0"/>
              <a:t>Destroy Themselves</a:t>
            </a:r>
          </a:p>
          <a:p>
            <a:pPr lvl="1"/>
            <a:r>
              <a:rPr lang="en-US" dirty="0"/>
              <a:t>1:28, God “Surrendered” Them To </a:t>
            </a:r>
          </a:p>
          <a:p>
            <a:pPr lvl="2"/>
            <a:r>
              <a:rPr lang="en-US" dirty="0"/>
              <a:t>A Reprobate Mind</a:t>
            </a:r>
          </a:p>
          <a:p>
            <a:pPr lvl="2"/>
            <a:r>
              <a:rPr lang="en-US" dirty="0"/>
              <a:t>Paul’s Play On Words: </a:t>
            </a:r>
          </a:p>
          <a:p>
            <a:pPr lvl="3"/>
            <a:r>
              <a:rPr lang="en-US" dirty="0"/>
              <a:t>They Rejected God’s Mind And God Rejected Their  Mind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5563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God-Less</a:t>
            </a:r>
          </a:p>
          <a:p>
            <a:pPr lvl="1"/>
            <a:r>
              <a:rPr lang="en-US" dirty="0"/>
              <a:t>Without Respect for God</a:t>
            </a:r>
          </a:p>
          <a:p>
            <a:pPr lvl="1"/>
            <a:r>
              <a:rPr lang="en-US" dirty="0"/>
              <a:t>Without God’s Guidance</a:t>
            </a:r>
          </a:p>
          <a:p>
            <a:pPr lvl="1"/>
            <a:r>
              <a:rPr lang="en-US" dirty="0"/>
              <a:t>Without Gods Knowledge &amp; Wisdom</a:t>
            </a:r>
          </a:p>
          <a:p>
            <a:pPr lvl="1"/>
            <a:r>
              <a:rPr lang="en-US" dirty="0"/>
              <a:t>Without God’s Help</a:t>
            </a:r>
          </a:p>
          <a:p>
            <a:pPr lvl="1"/>
            <a:r>
              <a:rPr lang="en-US" dirty="0"/>
              <a:t>Without God – LOST</a:t>
            </a:r>
          </a:p>
          <a:p>
            <a:pPr lvl="2"/>
            <a:r>
              <a:rPr lang="en-US" dirty="0"/>
              <a:t>Purpose, Direction, Hope, Help, Comfort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32487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Self Centered</a:t>
            </a:r>
          </a:p>
          <a:p>
            <a:pPr lvl="1"/>
            <a:r>
              <a:rPr lang="en-US" dirty="0"/>
              <a:t>1:23, Idolatry</a:t>
            </a:r>
          </a:p>
          <a:p>
            <a:pPr lvl="1"/>
            <a:r>
              <a:rPr lang="en-US" dirty="0"/>
              <a:t>1:24-25, Unclean Heart</a:t>
            </a:r>
          </a:p>
          <a:p>
            <a:pPr lvl="1"/>
            <a:r>
              <a:rPr lang="en-US" dirty="0"/>
              <a:t>1:26-27, Vile Affections of Body </a:t>
            </a:r>
          </a:p>
          <a:p>
            <a:pPr lvl="1"/>
            <a:r>
              <a:rPr lang="en-US" dirty="0"/>
              <a:t>1:28-31, Reprobate Mind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599689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/>
              <a:t>“Human </a:t>
            </a:r>
            <a:r>
              <a:rPr lang="en-US" dirty="0"/>
              <a:t>history is the long terrible story of man trying to find something other than God which will make </a:t>
            </a:r>
            <a:r>
              <a:rPr lang="en-US"/>
              <a:t>him happy”. </a:t>
            </a:r>
            <a:r>
              <a:rPr lang="en-US" dirty="0"/>
              <a:t>CS Lewis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A Society Without God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31446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424</Words>
  <Application>Microsoft Office PowerPoint</Application>
  <PresentationFormat>On-screen Show (4:3)</PresentationFormat>
  <Paragraphs>78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Abject Failure</vt:lpstr>
      <vt:lpstr>Aharoni</vt:lpstr>
      <vt:lpstr>Arial</vt:lpstr>
      <vt:lpstr>Avenir Roman</vt:lpstr>
      <vt:lpstr>Bernard MT Condensed</vt:lpstr>
      <vt:lpstr>Calibri</vt:lpstr>
      <vt:lpstr>Courier New</vt:lpstr>
      <vt:lpstr>Helvetica Neue Light</vt:lpstr>
      <vt:lpstr>Monotype Sorts</vt:lpstr>
      <vt:lpstr>Papyrus</vt:lpstr>
      <vt:lpstr>Wingdings</vt:lpstr>
      <vt:lpstr>Parchment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321</cp:revision>
  <cp:lastPrinted>2019-11-13T22:08:13Z</cp:lastPrinted>
  <dcterms:modified xsi:type="dcterms:W3CDTF">2022-02-14T13:27:27Z</dcterms:modified>
</cp:coreProperties>
</file>