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321" r:id="rId3"/>
    <p:sldId id="322" r:id="rId4"/>
    <p:sldId id="320" r:id="rId5"/>
    <p:sldId id="323" r:id="rId6"/>
    <p:sldId id="324" r:id="rId7"/>
    <p:sldId id="325" r:id="rId8"/>
    <p:sldId id="329" r:id="rId9"/>
    <p:sldId id="330" r:id="rId10"/>
    <p:sldId id="326" r:id="rId11"/>
    <p:sldId id="327" r:id="rId12"/>
    <p:sldId id="328" r:id="rId13"/>
  </p:sldIdLst>
  <p:sldSz cx="9144000" cy="6858000" type="screen4x3"/>
  <p:notesSz cx="7102475" cy="9388475"/>
  <p:defaultTextStyle>
    <a:lvl1pPr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160729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321457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482186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642915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803643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964372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125101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285829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7746" autoAdjust="0"/>
  </p:normalViewPr>
  <p:slideViewPr>
    <p:cSldViewPr snapToGrid="0">
      <p:cViewPr varScale="1">
        <p:scale>
          <a:sx n="80" d="100"/>
          <a:sy n="80" d="100"/>
        </p:scale>
        <p:origin x="162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15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61B5EB-4F54-4A3D-8665-F97CF25730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DBCCD3-4A77-46C5-8669-A945EA55EC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215" y="0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93D2B-427E-465F-ADF6-D88D7D2AD813}" type="datetimeFigureOut">
              <a:rPr lang="en-US" smtClean="0"/>
              <a:t>1/2/2022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2E20E-72FC-4A80-B545-BD63A366F5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422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723340-8075-43F3-816C-4F77E48C3D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215" y="8918422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F96D7-23AB-49B8-9FAD-95558F52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20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</p:spPr>
        <p:txBody>
          <a:bodyPr lIns="94229" tIns="47114" rIns="94229" bIns="47114"/>
          <a:lstStyle/>
          <a:p>
            <a:pPr lvl="0"/>
            <a:endParaRPr/>
          </a:p>
        </p:txBody>
      </p:sp>
      <p:sp>
        <p:nvSpPr>
          <p:cNvPr id="59" name="Shape 59"/>
          <p:cNvSpPr>
            <a:spLocks noGrp="1"/>
          </p:cNvSpPr>
          <p:nvPr>
            <p:ph type="body" sz="quarter" idx="1"/>
          </p:nvPr>
        </p:nvSpPr>
        <p:spPr>
          <a:xfrm>
            <a:off x="946997" y="4459526"/>
            <a:ext cx="5208482" cy="4224814"/>
          </a:xfrm>
          <a:prstGeom prst="rect">
            <a:avLst/>
          </a:prstGeom>
        </p:spPr>
        <p:txBody>
          <a:bodyPr lIns="94229" tIns="47114" rIns="94229" bIns="47114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61890947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1pPr>
    <a:lvl2pPr indent="160729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2pPr>
    <a:lvl3pPr indent="321457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3pPr>
    <a:lvl4pPr indent="482186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4pPr>
    <a:lvl5pPr indent="642915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5pPr>
    <a:lvl6pPr indent="803643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6pPr>
    <a:lvl7pPr indent="964372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7pPr>
    <a:lvl8pPr indent="1125101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8pPr>
    <a:lvl9pPr indent="1285829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44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14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793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81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970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415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728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611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93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34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29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Center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E655E-2338-477B-880D-2672818B373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2926" y="1514447"/>
            <a:ext cx="7331562" cy="182500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6187">
                <a:solidFill>
                  <a:schemeClr val="accent3">
                    <a:lumMod val="50000"/>
                  </a:schemeClr>
                </a:solidFill>
              </a:defRPr>
            </a:lvl1pPr>
            <a:lvl2pPr marL="312528" indent="0">
              <a:buNone/>
              <a:defRPr/>
            </a:lvl2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9B6A616-25B0-46F4-97E6-3D5A6BB6873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648644" y="3726706"/>
            <a:ext cx="6160368" cy="182500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797" cap="small" baseline="0">
                <a:solidFill>
                  <a:schemeClr val="accent3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312528" indent="0">
              <a:buNone/>
              <a:defRPr/>
            </a:lvl2pPr>
          </a:lstStyle>
          <a:p>
            <a:pPr lvl="0"/>
            <a:r>
              <a:rPr lang="en-US" dirty="0"/>
              <a:t>Click to edit Title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05192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7AE95-85E1-435C-A5C1-0370D96D62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756066"/>
            <a:ext cx="7966865" cy="4784433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SzPct val="100000"/>
              <a:buNone/>
              <a:defRPr sz="3200" b="1">
                <a:solidFill>
                  <a:schemeClr val="accent3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-444500">
              <a:spcBef>
                <a:spcPts val="600"/>
              </a:spcBef>
              <a:buSzPct val="100000"/>
              <a:buFont typeface="Wingdings" panose="05000000000000000000" pitchFamily="2" charset="2"/>
              <a:buChar char="v"/>
              <a:defRPr sz="28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2pPr>
            <a:lvl3pPr marL="747713" indent="-290513">
              <a:spcBef>
                <a:spcPts val="600"/>
              </a:spcBef>
              <a:buSzPct val="100000"/>
              <a:buFont typeface="Wingdings" panose="05000000000000000000" pitchFamily="2" charset="2"/>
              <a:buChar char="Ø"/>
              <a:defRPr sz="24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3pPr>
            <a:lvl4pPr marL="1028700" indent="-2222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  <a:defRPr sz="20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4pPr>
            <a:lvl5pPr marL="1433513" indent="-336550">
              <a:spcBef>
                <a:spcPts val="600"/>
              </a:spcBef>
              <a:buSzPct val="110000"/>
              <a:buFont typeface="Courier New" panose="02070309020205020404" pitchFamily="49" charset="0"/>
              <a:buChar char="o"/>
              <a:defRPr sz="20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57744-4C7B-406D-BA8A-9A64872C9C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890" y="446484"/>
            <a:ext cx="7966865" cy="1039416"/>
          </a:xfrm>
        </p:spPr>
        <p:txBody>
          <a:bodyPr/>
          <a:lstStyle>
            <a:lvl1pPr marL="0" indent="0" algn="ctr">
              <a:buNone/>
              <a:defRPr sz="40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A273CC-D20F-4785-AC67-CDA67379EDB0}"/>
              </a:ext>
            </a:extLst>
          </p:cNvPr>
          <p:cNvCxnSpPr/>
          <p:nvPr userDrawn="1"/>
        </p:nvCxnSpPr>
        <p:spPr>
          <a:xfrm>
            <a:off x="558145" y="1485900"/>
            <a:ext cx="7990610" cy="0"/>
          </a:xfrm>
          <a:prstGeom prst="line">
            <a:avLst/>
          </a:prstGeom>
          <a:noFill/>
          <a:ln w="127000" cap="flat" cmpd="tri">
            <a:solidFill>
              <a:srgbClr val="3E231A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53641" y="178594"/>
            <a:ext cx="8036719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62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53641" y="1946672"/>
            <a:ext cx="8036719" cy="4018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6"/>
              </a:buBlip>
            </a:lvl1pPr>
            <a:lvl2pPr>
              <a:buBlip>
                <a:blip r:embed="rId6"/>
              </a:buBlip>
            </a:lvl2pPr>
            <a:lvl3pPr>
              <a:buBlip>
                <a:blip r:embed="rId6"/>
              </a:buBlip>
            </a:lvl3pPr>
            <a:lvl4pPr>
              <a:buBlip>
                <a:blip r:embed="rId6"/>
              </a:buBlip>
            </a:lvl4pPr>
            <a:lvl5pPr>
              <a:buBlip>
                <a:blip r:embed="rId6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  <p:pic>
        <p:nvPicPr>
          <p:cNvPr id="4" name="pasted-image.pdf">
            <a:extLst>
              <a:ext uri="{FF2B5EF4-FFF2-40B4-BE49-F238E27FC236}">
                <a16:creationId xmlns:a16="http://schemas.microsoft.com/office/drawing/2014/main" id="{256222EC-D925-4088-9562-197737B8DB60}"/>
              </a:ext>
            </a:extLst>
          </p:cNvPr>
          <p:cNvPicPr/>
          <p:nvPr userDrawn="1"/>
        </p:nvPicPr>
        <p:blipFill>
          <a:blip r:embed="rId7">
            <a:alphaModFix am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640" y="178594"/>
            <a:ext cx="9158837" cy="6858000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4" r:id="rId3"/>
  </p:sldLayoutIdLst>
  <p:transition spd="med"/>
  <p:txStyles>
    <p:titleStyle>
      <a:lvl1pPr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1pPr>
      <a:lvl2pPr indent="160729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2pPr>
      <a:lvl3pPr indent="321457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3pPr>
      <a:lvl4pPr indent="482186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4pPr>
      <a:lvl5pPr indent="642915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5pPr>
      <a:lvl6pPr indent="803643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6pPr>
      <a:lvl7pPr indent="964372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7pPr>
      <a:lvl8pPr indent="1125101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8pPr>
      <a:lvl9pPr indent="1285829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285740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1pPr>
      <a:lvl2pPr marL="598268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2pPr>
      <a:lvl3pPr marL="910796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3pPr>
      <a:lvl4pPr marL="1223324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4pPr>
      <a:lvl5pPr marL="1535852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5pPr>
      <a:lvl6pPr marL="1848380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6pPr>
      <a:lvl7pPr marL="2160908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7pPr>
      <a:lvl8pPr marL="2473435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8pPr>
      <a:lvl9pPr marL="2785963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160729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321457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482186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642915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803643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964372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125101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285829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317794" y="4086820"/>
            <a:ext cx="8508412" cy="714042"/>
          </a:xfrm>
          <a:prstGeom prst="rect">
            <a:avLst/>
          </a:prstGeom>
          <a:ln w="12700">
            <a:miter lim="400000"/>
          </a:ln>
          <a:effectLst>
            <a:outerShdw blurRad="152400" dist="76200" dir="27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57799" marR="57799" defTabSz="1295400">
              <a:lnSpc>
                <a:spcPct val="50000"/>
              </a:lnSpc>
              <a:spcBef>
                <a:spcPts val="1700"/>
              </a:spcBef>
              <a:buClr>
                <a:srgbClr val="FF2600"/>
              </a:buClr>
              <a:buFont typeface="Monotype Sorts"/>
              <a:defRPr sz="6600">
                <a:solidFill>
                  <a:srgbClr val="D3BF6E"/>
                </a:solidFill>
                <a:effectLst>
                  <a:outerShdw blurRad="152400" dist="76200" dir="2700000" rotWithShape="0">
                    <a:srgbClr val="000000">
                      <a:alpha val="35000"/>
                    </a:srgbClr>
                  </a:outerShdw>
                </a:effectLst>
                <a:uFill>
                  <a:solidFill/>
                </a:uFill>
                <a:latin typeface="Abject Failure"/>
                <a:ea typeface="Abject Failure"/>
                <a:cs typeface="Abject Failure"/>
                <a:sym typeface="Abject Failur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  <a:effectLst/>
                <a:uFillTx/>
              </a:defRPr>
            </a:pPr>
            <a:endParaRPr sz="4640" dirty="0"/>
          </a:p>
        </p:txBody>
      </p:sp>
      <p:sp>
        <p:nvSpPr>
          <p:cNvPr id="65" name="Shape 65"/>
          <p:cNvSpPr/>
          <p:nvPr/>
        </p:nvSpPr>
        <p:spPr>
          <a:xfrm>
            <a:off x="59531" y="1732434"/>
            <a:ext cx="8876203" cy="1038746"/>
          </a:xfrm>
          <a:prstGeom prst="rect">
            <a:avLst/>
          </a:prstGeom>
          <a:ln w="12700">
            <a:miter lim="400000"/>
          </a:ln>
          <a:effectLst>
            <a:outerShdw blurRad="165100" dist="127000" dir="2700000" rotWithShape="0">
              <a:srgbClr val="000000">
                <a:alpha val="81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  <a:effectLst/>
                <a:uFillTx/>
              </a:defRPr>
            </a:pPr>
            <a:endParaRPr lang="en-US" sz="6750" dirty="0">
              <a:solidFill>
                <a:srgbClr val="D3BF6E"/>
              </a:solidFill>
              <a:effectLst>
                <a:outerShdw blurRad="152400" dist="76200" dir="2700000" rotWithShape="0">
                  <a:srgbClr val="000000">
                    <a:alpha val="35000"/>
                  </a:srgbClr>
                </a:outerShdw>
              </a:effectLst>
              <a:uFill>
                <a:solidFill/>
              </a:uFill>
              <a:latin typeface="Bernard MT Condensed" panose="020508060609050204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BC7121-82CD-4EE3-9254-2CDB71D1372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dirty="0"/>
              <a:t>Renovación 
</a:t>
            </a:r>
            <a:r>
              <a:rPr lang="en-US" dirty="0" err="1"/>
              <a:t>Nuestras</a:t>
            </a:r>
            <a:r>
              <a:rPr lang="en-US" dirty="0"/>
              <a:t> Mentes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49BF03-0D5F-4560-BF62-6DB0E09A06B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Ef 4:22-24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8D2906-A021-4558-8CA5-F4F29E7F23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s-ES" dirty="0"/>
              <a:t>Verdades observables</a:t>
            </a:r>
          </a:p>
          <a:p>
            <a:pPr lvl="1"/>
            <a:r>
              <a:rPr lang="es-ES" dirty="0"/>
              <a:t>La Tierra es Redonda
Relacionado con el clima
Sol, Nubes, Lluvia, Nieve</a:t>
            </a:r>
          </a:p>
          <a:p>
            <a:pPr lvl="1"/>
            <a:r>
              <a:rPr lang="en-US" dirty="0"/>
              <a:t>Rom 1:18-20, </a:t>
            </a:r>
            <a:r>
              <a:rPr lang="es-ES" dirty="0"/>
              <a:t>¡El poder y la presencia de Dios son observables!</a:t>
            </a:r>
            <a:endParaRPr lang="en-US" dirty="0"/>
          </a:p>
          <a:p>
            <a:pPr lvl="2"/>
            <a:r>
              <a:rPr lang="es-ES" dirty="0"/>
              <a:t>Pero todos no reconocen ni creen.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dirty="0"/>
              <a:t>Renovación </a:t>
            </a:r>
            <a:r>
              <a:rPr lang="en-US" dirty="0" err="1"/>
              <a:t>Nuestras</a:t>
            </a:r>
            <a:r>
              <a:rPr lang="en-US" dirty="0"/>
              <a:t> Mentes</a:t>
            </a:r>
          </a:p>
        </p:txBody>
      </p:sp>
    </p:spTree>
    <p:extLst>
      <p:ext uri="{BB962C8B-B14F-4D97-AF65-F5344CB8AC3E}">
        <p14:creationId xmlns:p14="http://schemas.microsoft.com/office/powerpoint/2010/main" val="6012876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8D2906-A021-4558-8CA5-F4F29E7F23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756066"/>
            <a:ext cx="7966865" cy="4784433"/>
          </a:xfrm>
        </p:spPr>
        <p:txBody>
          <a:bodyPr>
            <a:normAutofit/>
          </a:bodyPr>
          <a:lstStyle/>
          <a:p>
            <a:r>
              <a:rPr lang="es-ES" dirty="0"/>
              <a:t>Naturaleza Subjetiva De "Nuestra" Verdad</a:t>
            </a:r>
          </a:p>
          <a:p>
            <a:pPr lvl="1"/>
            <a:r>
              <a:rPr lang="en-US" dirty="0" err="1"/>
              <a:t>Efecto</a:t>
            </a:r>
            <a:r>
              <a:rPr lang="en-US" dirty="0"/>
              <a:t> De La </a:t>
            </a:r>
            <a:r>
              <a:rPr lang="en-US" dirty="0" err="1"/>
              <a:t>Información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¿Miedo A Los Tiburones?
¿Miedo A Los Payasos?
Redefiniendo La Moralidad </a:t>
            </a:r>
          </a:p>
          <a:p>
            <a:pPr lvl="1"/>
            <a:r>
              <a:rPr lang="es-ES" dirty="0"/>
              <a:t>Creencias Religiosas</a:t>
            </a:r>
          </a:p>
          <a:p>
            <a:pPr lvl="2"/>
            <a:r>
              <a:rPr lang="es-ES" dirty="0"/>
              <a:t>Amplio Rango: Adoración, Conversión, Incluso Comportamientos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Renovación </a:t>
            </a:r>
            <a:r>
              <a:rPr lang="en-US" dirty="0" err="1"/>
              <a:t>Nuestras</a:t>
            </a:r>
            <a:r>
              <a:rPr lang="en-US" dirty="0"/>
              <a:t> Mentes</a:t>
            </a:r>
          </a:p>
        </p:txBody>
      </p:sp>
    </p:spTree>
    <p:extLst>
      <p:ext uri="{BB962C8B-B14F-4D97-AF65-F5344CB8AC3E}">
        <p14:creationId xmlns:p14="http://schemas.microsoft.com/office/powerpoint/2010/main" val="123626476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8D2906-A021-4558-8CA5-F4F29E7F23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756066"/>
            <a:ext cx="7966865" cy="4784433"/>
          </a:xfrm>
        </p:spPr>
        <p:txBody>
          <a:bodyPr>
            <a:normAutofit/>
          </a:bodyPr>
          <a:lstStyle/>
          <a:p>
            <a:r>
              <a:rPr lang="en-US" dirty="0"/>
              <a:t>Dios define</a:t>
            </a:r>
          </a:p>
          <a:p>
            <a:pPr lvl="1"/>
            <a:r>
              <a:rPr lang="en-US" dirty="0" err="1"/>
              <a:t>Soberano</a:t>
            </a:r>
            <a:endParaRPr lang="en-US" dirty="0"/>
          </a:p>
          <a:p>
            <a:pPr lvl="2"/>
            <a:r>
              <a:rPr lang="en-US" dirty="0" err="1"/>
              <a:t>Omnisciencia</a:t>
            </a:r>
            <a:endParaRPr lang="en-US" dirty="0"/>
          </a:p>
          <a:p>
            <a:pPr lvl="2"/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Creador</a:t>
            </a:r>
            <a:endParaRPr lang="en-US" dirty="0"/>
          </a:p>
          <a:p>
            <a:pPr lvl="1"/>
            <a:r>
              <a:rPr lang="en-US" dirty="0"/>
              <a:t>Jn 17:17, </a:t>
            </a:r>
            <a:r>
              <a:rPr lang="es-ES" dirty="0"/>
              <a:t>Santifícalos en la verdad; Tu palabra es verdad.</a:t>
            </a:r>
            <a:r>
              <a:rPr lang="en-US" dirty="0"/>
              <a:t> </a:t>
            </a:r>
          </a:p>
          <a:p>
            <a:pPr lvl="1"/>
            <a:r>
              <a:rPr lang="nl-NL" dirty="0"/>
              <a:t>Jn 14:17, Jn 15:26, Jn 16:13, 1 Cor 2:9-15, </a:t>
            </a:r>
            <a:r>
              <a:rPr lang="es-ES" dirty="0"/>
              <a:t>El Espíritu De Verdad </a:t>
            </a:r>
            <a:r>
              <a:rPr lang="es-ES" dirty="0" err="1"/>
              <a:t>Guió</a:t>
            </a:r>
            <a:r>
              <a:rPr lang="es-ES" dirty="0"/>
              <a:t> A Los Apóstoles</a:t>
            </a:r>
            <a:endParaRPr lang="nl-NL" dirty="0"/>
          </a:p>
          <a:p>
            <a:pPr lvl="1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r>
              <a:rPr lang="en-US" dirty="0" err="1"/>
              <a:t>Definiendo</a:t>
            </a:r>
            <a:r>
              <a:rPr lang="en-US" dirty="0"/>
              <a:t> la </a:t>
            </a:r>
            <a:r>
              <a:rPr lang="en-US" dirty="0" err="1"/>
              <a:t>verdad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83447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Mente</a:t>
            </a:r>
            <a:r>
              <a:rPr lang="en-US" dirty="0"/>
              <a:t> Carnal vs. </a:t>
            </a:r>
            <a:r>
              <a:rPr lang="en-US" dirty="0" err="1"/>
              <a:t>Mente</a:t>
            </a:r>
            <a:r>
              <a:rPr lang="en-US" dirty="0"/>
              <a:t> </a:t>
            </a:r>
            <a:r>
              <a:rPr lang="en-US" dirty="0" err="1"/>
              <a:t>Espiritual</a:t>
            </a:r>
            <a:endParaRPr lang="en-US" dirty="0"/>
          </a:p>
          <a:p>
            <a:pPr lvl="1"/>
            <a:r>
              <a:rPr lang="en-US" dirty="0"/>
              <a:t>Gal 5:16-18</a:t>
            </a:r>
          </a:p>
          <a:p>
            <a:pPr lvl="1"/>
            <a:r>
              <a:rPr lang="en-US" dirty="0"/>
              <a:t>1 Cor 1-4</a:t>
            </a:r>
          </a:p>
          <a:p>
            <a:pPr lvl="1"/>
            <a:r>
              <a:rPr lang="en-US" dirty="0"/>
              <a:t>Rom 1:18-20, 8:1-9</a:t>
            </a:r>
          </a:p>
          <a:p>
            <a:pPr lvl="1"/>
            <a:r>
              <a:rPr lang="en-US" dirty="0"/>
              <a:t>2 Thes 2:10-15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Renovación </a:t>
            </a:r>
            <a:r>
              <a:rPr lang="en-US" dirty="0" err="1"/>
              <a:t>Nuestras</a:t>
            </a:r>
            <a:r>
              <a:rPr lang="en-US" dirty="0"/>
              <a:t> Mentes</a:t>
            </a:r>
          </a:p>
        </p:txBody>
      </p:sp>
    </p:spTree>
    <p:extLst>
      <p:ext uri="{BB962C8B-B14F-4D97-AF65-F5344CB8AC3E}">
        <p14:creationId xmlns:p14="http://schemas.microsoft.com/office/powerpoint/2010/main" val="332038805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756066"/>
            <a:ext cx="7966865" cy="4784433"/>
          </a:xfrm>
        </p:spPr>
        <p:txBody>
          <a:bodyPr>
            <a:normAutofit/>
          </a:bodyPr>
          <a:lstStyle/>
          <a:p>
            <a:r>
              <a:rPr lang="en-US" dirty="0"/>
              <a:t>Ef 4:22-24, </a:t>
            </a:r>
            <a:r>
              <a:rPr lang="es-ES" dirty="0"/>
              <a:t>La Renovación De Su Mente</a:t>
            </a:r>
            <a:endParaRPr lang="en-US" dirty="0"/>
          </a:p>
          <a:p>
            <a:pPr lvl="1"/>
            <a:r>
              <a:rPr lang="en-US" dirty="0"/>
              <a:t>Rom 12:2, </a:t>
            </a:r>
            <a:r>
              <a:rPr lang="es-ES" dirty="0"/>
              <a:t>sino transfórmense mediante la renovación de su mente</a:t>
            </a:r>
            <a:endParaRPr lang="en-US" dirty="0"/>
          </a:p>
          <a:p>
            <a:pPr lvl="1"/>
            <a:r>
              <a:rPr lang="en-US" dirty="0"/>
              <a:t>2 Pet 1:5-10, </a:t>
            </a:r>
            <a:r>
              <a:rPr lang="es-ES" dirty="0"/>
              <a:t>Efecto de las virtudes cristianas en la verdad percibida</a:t>
            </a:r>
            <a:endParaRPr lang="en-US" dirty="0"/>
          </a:p>
          <a:p>
            <a:pPr lvl="1"/>
            <a:r>
              <a:rPr lang="en-US" dirty="0"/>
              <a:t>Mt 13, </a:t>
            </a:r>
            <a:r>
              <a:rPr lang="en-US" dirty="0" err="1"/>
              <a:t>Parábola</a:t>
            </a:r>
            <a:r>
              <a:rPr lang="en-US" dirty="0"/>
              <a:t> de los </a:t>
            </a:r>
            <a:r>
              <a:rPr lang="en-US" dirty="0" err="1"/>
              <a:t>suelos</a:t>
            </a:r>
            <a:endParaRPr lang="en-US" dirty="0"/>
          </a:p>
          <a:p>
            <a:pPr lvl="2"/>
            <a:r>
              <a:rPr lang="es-ES" dirty="0"/>
              <a:t>Deja que la palabra eche raíces y florezca</a:t>
            </a:r>
          </a:p>
          <a:p>
            <a:pPr lvl="1"/>
            <a:r>
              <a:rPr lang="en-US" dirty="0" err="1"/>
              <a:t>Transformación</a:t>
            </a:r>
            <a:r>
              <a:rPr lang="en-US" dirty="0"/>
              <a:t>: </a:t>
            </a:r>
            <a:r>
              <a:rPr lang="es-ES" dirty="0"/>
              <a:t>No se trata solo de comportamiento, sino de nuestro pensamiento.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Renovación </a:t>
            </a:r>
            <a:r>
              <a:rPr lang="en-US" dirty="0" err="1"/>
              <a:t>Nuestras</a:t>
            </a:r>
            <a:r>
              <a:rPr lang="en-US" dirty="0"/>
              <a:t> Mentes</a:t>
            </a:r>
          </a:p>
        </p:txBody>
      </p:sp>
    </p:spTree>
    <p:extLst>
      <p:ext uri="{BB962C8B-B14F-4D97-AF65-F5344CB8AC3E}">
        <p14:creationId xmlns:p14="http://schemas.microsoft.com/office/powerpoint/2010/main" val="12820814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La </a:t>
            </a:r>
            <a:r>
              <a:rPr lang="en-US" dirty="0" err="1"/>
              <a:t>verdad</a:t>
            </a:r>
            <a:r>
              <a:rPr lang="en-US" dirty="0"/>
              <a:t> de Dios</a:t>
            </a:r>
          </a:p>
          <a:p>
            <a:pPr lvl="1"/>
            <a:r>
              <a:rPr lang="en-US" dirty="0"/>
              <a:t>Dios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calificado</a:t>
            </a:r>
            <a:r>
              <a:rPr lang="en-US" dirty="0"/>
              <a:t>
La </a:t>
            </a:r>
            <a:r>
              <a:rPr lang="en-US" dirty="0" err="1"/>
              <a:t>verdad</a:t>
            </a:r>
            <a:r>
              <a:rPr lang="en-US" dirty="0"/>
              <a:t> es:</a:t>
            </a:r>
          </a:p>
          <a:p>
            <a:pPr lvl="2"/>
            <a:r>
              <a:rPr lang="es-ES" dirty="0"/>
              <a:t>Firme 
Inmutable
Revelado
Para todas las generaciones y culturas de la humanidad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29133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Renovación </a:t>
            </a:r>
            <a:r>
              <a:rPr lang="en-US" dirty="0" err="1"/>
              <a:t>Nuestras</a:t>
            </a:r>
            <a:r>
              <a:rPr lang="en-US" dirty="0"/>
              <a:t> Mentes</a:t>
            </a:r>
          </a:p>
          <a:p>
            <a:pPr lvl="1"/>
            <a:r>
              <a:rPr lang="es-ES" dirty="0"/>
              <a:t>Nuestra Percepción De La Verdad Está Sesgada</a:t>
            </a:r>
          </a:p>
          <a:p>
            <a:pPr lvl="2"/>
            <a:r>
              <a:rPr lang="es-ES" dirty="0"/>
              <a:t>Muy Influenciado Por Nuestra Cultura
Ubicación De La Residencia
Era En La Que Vivimos
Familia
Escuela
TV y Otras Tecnologías 
Muchos "Insumos" A Nuestra Psique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9732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/>
              <a:t>Renovando</a:t>
            </a:r>
            <a:r>
              <a:rPr lang="en-US" dirty="0"/>
              <a:t> </a:t>
            </a:r>
            <a:r>
              <a:rPr lang="en-US" dirty="0" err="1"/>
              <a:t>Nuestras</a:t>
            </a:r>
            <a:r>
              <a:rPr lang="en-US" dirty="0"/>
              <a:t> Mentes</a:t>
            </a:r>
          </a:p>
          <a:p>
            <a:pPr lvl="1"/>
            <a:r>
              <a:rPr lang="en-US" dirty="0" err="1"/>
              <a:t>Respetar</a:t>
            </a:r>
            <a:r>
              <a:rPr lang="en-US" dirty="0"/>
              <a:t> y </a:t>
            </a:r>
            <a:r>
              <a:rPr lang="en-US" dirty="0" err="1"/>
              <a:t>darse</a:t>
            </a:r>
            <a:r>
              <a:rPr lang="en-US" dirty="0"/>
              <a:t> </a:t>
            </a:r>
            <a:r>
              <a:rPr lang="en-US" dirty="0" err="1"/>
              <a:t>cuenta</a:t>
            </a:r>
            <a:endParaRPr lang="en-US" dirty="0"/>
          </a:p>
          <a:p>
            <a:pPr lvl="2"/>
            <a:r>
              <a:rPr lang="es-ES" dirty="0"/>
              <a:t>Todo esto influye</a:t>
            </a:r>
          </a:p>
          <a:p>
            <a:pPr lvl="3"/>
            <a:r>
              <a:rPr lang="es-ES" dirty="0"/>
              <a:t>Cambiar y afectarnos</a:t>
            </a:r>
          </a:p>
          <a:p>
            <a:pPr lvl="2"/>
            <a:r>
              <a:rPr lang="es-ES" dirty="0"/>
              <a:t>Pensamientos, creencias, comportamientos, actitudes, incluso miedos</a:t>
            </a:r>
          </a:p>
          <a:p>
            <a:pPr lvl="1"/>
            <a:r>
              <a:rPr lang="es-ES" dirty="0"/>
              <a:t>Tenemos la capacidad de descartar "basura“</a:t>
            </a:r>
          </a:p>
          <a:p>
            <a:pPr lvl="2"/>
            <a:r>
              <a:rPr lang="es-ES" dirty="0"/>
              <a:t>Pero también puede moldearnos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04477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/>
              <a:t>Renovando</a:t>
            </a:r>
            <a:r>
              <a:rPr lang="en-US" dirty="0"/>
              <a:t> </a:t>
            </a:r>
            <a:r>
              <a:rPr lang="en-US" dirty="0" err="1"/>
              <a:t>Nuestras</a:t>
            </a:r>
            <a:r>
              <a:rPr lang="en-US" dirty="0"/>
              <a:t> Mentes</a:t>
            </a:r>
          </a:p>
          <a:p>
            <a:pPr lvl="1"/>
            <a:r>
              <a:rPr lang="es-ES" dirty="0"/>
              <a:t>Conociendo la voluntad de Dios para nuestras vidas</a:t>
            </a:r>
          </a:p>
          <a:p>
            <a:pPr lvl="2"/>
            <a:r>
              <a:rPr lang="es-ES" dirty="0"/>
              <a:t>Puedo confiar en que Su Verdad es Correcta
Efectos:</a:t>
            </a:r>
          </a:p>
          <a:p>
            <a:pPr lvl="3"/>
            <a:r>
              <a:rPr lang="es-ES" dirty="0"/>
              <a:t>Comportamiento
Pensamientos
Actitud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42635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dirty="0" err="1"/>
              <a:t>Renovando</a:t>
            </a:r>
            <a:r>
              <a:rPr lang="en-US" dirty="0"/>
              <a:t> </a:t>
            </a:r>
            <a:r>
              <a:rPr lang="en-US" dirty="0" err="1"/>
              <a:t>Nuestras</a:t>
            </a:r>
            <a:r>
              <a:rPr lang="en-US" dirty="0"/>
              <a:t> Mentes</a:t>
            </a:r>
          </a:p>
          <a:p>
            <a:pPr lvl="1"/>
            <a:r>
              <a:rPr lang="en-US" dirty="0" err="1"/>
              <a:t>Eliminar</a:t>
            </a:r>
            <a:r>
              <a:rPr lang="en-US" dirty="0"/>
              <a:t> Carnal</a:t>
            </a:r>
          </a:p>
          <a:p>
            <a:pPr lvl="2"/>
            <a:r>
              <a:rPr lang="en-US" dirty="0"/>
              <a:t>Ef 4:22-24, se </a:t>
            </a:r>
            <a:r>
              <a:rPr lang="en-US" dirty="0" err="1"/>
              <a:t>despojen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viejo</a:t>
            </a:r>
            <a:r>
              <a:rPr lang="en-US" dirty="0"/>
              <a:t> ...</a:t>
            </a:r>
          </a:p>
          <a:p>
            <a:pPr lvl="2"/>
            <a:r>
              <a:rPr lang="en-US" dirty="0"/>
              <a:t>Carnal </a:t>
            </a:r>
            <a:r>
              <a:rPr lang="en-US" dirty="0" err="1"/>
              <a:t>sesga</a:t>
            </a:r>
            <a:r>
              <a:rPr lang="en-US" dirty="0"/>
              <a:t> </a:t>
            </a:r>
            <a:r>
              <a:rPr lang="en-US" dirty="0" err="1"/>
              <a:t>nuestra</a:t>
            </a:r>
            <a:r>
              <a:rPr lang="en-US" dirty="0"/>
              <a:t> </a:t>
            </a:r>
            <a:r>
              <a:rPr lang="en-US" dirty="0" err="1"/>
              <a:t>percepción</a:t>
            </a:r>
            <a:r>
              <a:rPr lang="en-US" dirty="0"/>
              <a:t>, 2 Pet 1:5-10 </a:t>
            </a:r>
          </a:p>
          <a:p>
            <a:pPr lvl="1"/>
            <a:r>
              <a:rPr lang="en-US" dirty="0" err="1"/>
              <a:t>Transforma</a:t>
            </a:r>
            <a:r>
              <a:rPr lang="en-US" dirty="0"/>
              <a:t> lo spiritual</a:t>
            </a:r>
          </a:p>
          <a:p>
            <a:pPr lvl="2"/>
            <a:r>
              <a:rPr lang="en-US" dirty="0"/>
              <a:t>Ef 4:22-24, </a:t>
            </a:r>
            <a:r>
              <a:rPr lang="en-US" dirty="0" err="1"/>
              <a:t>Renovando</a:t>
            </a:r>
            <a:r>
              <a:rPr lang="en-US" dirty="0"/>
              <a:t> </a:t>
            </a:r>
            <a:r>
              <a:rPr lang="en-US" dirty="0" err="1"/>
              <a:t>nuestras</a:t>
            </a:r>
            <a:r>
              <a:rPr lang="en-US" dirty="0"/>
              <a:t> </a:t>
            </a:r>
            <a:r>
              <a:rPr lang="en-US" dirty="0" err="1"/>
              <a:t>mentes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5057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Rom 12:2, </a:t>
            </a:r>
            <a:r>
              <a:rPr lang="es-ES" sz="4400" dirty="0"/>
              <a:t>sino transfórmense mediante la renovación de su mente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 err="1"/>
              <a:t>Renovando</a:t>
            </a:r>
            <a:r>
              <a:rPr lang="en-US" dirty="0"/>
              <a:t> </a:t>
            </a:r>
            <a:r>
              <a:rPr lang="en-US" dirty="0" err="1"/>
              <a:t>Nuestras</a:t>
            </a:r>
            <a:r>
              <a:rPr lang="en-US" dirty="0"/>
              <a:t> Mentes</a:t>
            </a:r>
          </a:p>
        </p:txBody>
      </p:sp>
    </p:spTree>
    <p:extLst>
      <p:ext uri="{BB962C8B-B14F-4D97-AF65-F5344CB8AC3E}">
        <p14:creationId xmlns:p14="http://schemas.microsoft.com/office/powerpoint/2010/main" val="2714959925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400</Words>
  <Application>Microsoft Office PowerPoint</Application>
  <PresentationFormat>On-screen Show (4:3)</PresentationFormat>
  <Paragraphs>63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Abject Failure</vt:lpstr>
      <vt:lpstr>Aharoni</vt:lpstr>
      <vt:lpstr>Arial</vt:lpstr>
      <vt:lpstr>Avenir Roman</vt:lpstr>
      <vt:lpstr>Bernard MT Condensed</vt:lpstr>
      <vt:lpstr>Calibri</vt:lpstr>
      <vt:lpstr>Courier New</vt:lpstr>
      <vt:lpstr>Helvetica Neue Light</vt:lpstr>
      <vt:lpstr>Monotype Sorts</vt:lpstr>
      <vt:lpstr>Papyrus</vt:lpstr>
      <vt:lpstr>Wingdings</vt:lpstr>
      <vt:lpstr>Parchment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262</cp:revision>
  <cp:lastPrinted>2019-11-13T22:08:13Z</cp:lastPrinted>
  <dcterms:modified xsi:type="dcterms:W3CDTF">2022-01-02T22:47:33Z</dcterms:modified>
</cp:coreProperties>
</file>