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89" r:id="rId3"/>
    <p:sldId id="288" r:id="rId4"/>
    <p:sldId id="307" r:id="rId5"/>
    <p:sldId id="265" r:id="rId6"/>
    <p:sldId id="302" r:id="rId7"/>
    <p:sldId id="308" r:id="rId8"/>
    <p:sldId id="305" r:id="rId9"/>
    <p:sldId id="303" r:id="rId10"/>
    <p:sldId id="306" r:id="rId1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solidFill>
                <a:srgbClr val="7695B6"/>
              </a:solidFill>
              <a:prstDash val="solid"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BD8CD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EEBE2">
              <a:alpha val="85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A8A49D"/>
              </a:solidFill>
              <a:prstDash val="solid"/>
              <a:miter lim="400000"/>
            </a:ln>
          </a:left>
          <a:right>
            <a:ln w="12700" cap="flat">
              <a:solidFill>
                <a:srgbClr val="A8A49D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A8A49D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4C1BA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solidFill>
            <a:srgbClr val="8C8982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D6D3CB"/>
              </a:solidFill>
              <a:prstDash val="solid"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D6D3CB"/>
              </a:solidFill>
              <a:prstDash val="solid"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543" autoAdjust="0"/>
  </p:normalViewPr>
  <p:slideViewPr>
    <p:cSldViewPr snapToGrid="0">
      <p:cViewPr varScale="1">
        <p:scale>
          <a:sx n="56" d="100"/>
          <a:sy n="56" d="100"/>
        </p:scale>
        <p:origin x="16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905692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019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G1577 – Ekklesia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830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G1577 – Ekklesia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57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603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 are many synonymous words to Convey this thought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697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 are many synonymous words to Convey this thought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260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432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902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4DA150-9DC4-43C6-907A-ABACDA9A81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7" r="1544"/>
          <a:stretch/>
        </p:blipFill>
        <p:spPr>
          <a:xfrm>
            <a:off x="-1" y="5"/>
            <a:ext cx="13004801" cy="9783097"/>
          </a:xfrm>
          <a:prstGeom prst="rect">
            <a:avLst/>
          </a:prstGeom>
        </p:spPr>
      </p:pic>
      <p:sp>
        <p:nvSpPr>
          <p:cNvPr id="13" name="Line"/>
          <p:cNvSpPr/>
          <p:nvPr/>
        </p:nvSpPr>
        <p:spPr>
          <a:xfrm>
            <a:off x="406400" y="8623300"/>
            <a:ext cx="12192001" cy="127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" name="Line"/>
          <p:cNvSpPr/>
          <p:nvPr/>
        </p:nvSpPr>
        <p:spPr>
          <a:xfrm>
            <a:off x="406400" y="8674100"/>
            <a:ext cx="12192001" cy="127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331019" y="1140005"/>
            <a:ext cx="12293600" cy="21082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138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510638" y="6829366"/>
            <a:ext cx="7750175" cy="841256"/>
          </a:xfrm>
        </p:spPr>
        <p:txBody>
          <a:bodyPr>
            <a:spAutoFit/>
          </a:bodyPr>
          <a:lstStyle>
            <a:lvl1pPr marL="0" indent="0" algn="ctr">
              <a:buNone/>
              <a:defRPr sz="4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 flipV="1">
            <a:off x="855787" y="1333491"/>
            <a:ext cx="10969147" cy="26115"/>
          </a:xfrm>
          <a:prstGeom prst="line">
            <a:avLst/>
          </a:prstGeom>
          <a:ln w="63500" cmpd="dbl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99193" y="298821"/>
            <a:ext cx="12369800" cy="1028817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270766" y="2884187"/>
            <a:ext cx="7612896" cy="6599782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1000"/>
              </a:spcBef>
              <a:buClrTx/>
              <a:buSzPct val="85000"/>
              <a:buFont typeface="Wingdings" panose="05000000000000000000" pitchFamily="2" charset="2"/>
              <a:buNone/>
              <a:defRPr sz="36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-450850">
              <a:spcBef>
                <a:spcPts val="1000"/>
              </a:spcBef>
              <a:buClrTx/>
              <a:buSzTx/>
              <a:buFont typeface="Wingdings" panose="05000000000000000000" pitchFamily="2" charset="2"/>
              <a:buChar char="v"/>
              <a:defRPr sz="3200">
                <a:solidFill>
                  <a:schemeClr val="tx2">
                    <a:lumMod val="50000"/>
                  </a:schemeClr>
                </a:solidFill>
              </a:defRPr>
            </a:lvl2pPr>
            <a:lvl3pPr marL="796925" indent="-342900">
              <a:spcBef>
                <a:spcPts val="1000"/>
              </a:spcBef>
              <a:buClrTx/>
              <a:buSzPct val="100000"/>
              <a:buFont typeface="Wingdings" panose="05000000000000000000" pitchFamily="2" charset="2"/>
              <a:buChar char="Ø"/>
              <a:defRPr sz="2800">
                <a:solidFill>
                  <a:schemeClr val="tx2">
                    <a:lumMod val="50000"/>
                  </a:schemeClr>
                </a:solidFill>
              </a:defRPr>
            </a:lvl3pPr>
            <a:lvl4pPr marL="1257300" indent="-342900">
              <a:spcBef>
                <a:spcPts val="1000"/>
              </a:spcBef>
              <a:buClrTx/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2">
                    <a:lumMod val="50000"/>
                  </a:schemeClr>
                </a:solidFill>
              </a:defRPr>
            </a:lvl4pPr>
            <a:lvl5pPr marL="1714500" indent="-342900">
              <a:spcBef>
                <a:spcPts val="1000"/>
              </a:spcBef>
              <a:buClrTx/>
              <a:buSzTx/>
              <a:buFont typeface="Wingdings" panose="05000000000000000000" pitchFamily="2" charset="2"/>
              <a:buChar char="§"/>
              <a:defRPr sz="240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pic>
        <p:nvPicPr>
          <p:cNvPr id="8" name="Paul’s Letter To Timothy In Troublesome Times" descr="Paul’s Letter To Timothy In Troublesome Times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77629"/>
            <a:ext cx="13004800" cy="1524001"/>
          </a:xfrm>
          <a:prstGeom prst="rect">
            <a:avLst/>
          </a:prstGeom>
          <a:effectLst>
            <a:outerShdw blurRad="152400" dist="101600" dir="5400000" rotWithShape="0">
              <a:srgbClr val="000000">
                <a:alpha val="38526"/>
              </a:srgbClr>
            </a:outerShdw>
          </a:effectLst>
        </p:spPr>
      </p:pic>
      <p:pic>
        <p:nvPicPr>
          <p:cNvPr id="9" name="pasted-image.tiff" descr="pasted-image.tiff"/>
          <p:cNvPicPr>
            <a:picLocks/>
          </p:cNvPicPr>
          <p:nvPr userDrawn="1"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299193" y="2488806"/>
            <a:ext cx="5011928" cy="7228687"/>
          </a:xfrm>
          <a:prstGeom prst="rect">
            <a:avLst/>
          </a:prstGeom>
          <a:effectLst>
            <a:outerShdw blurRad="152400" dist="101600" dir="2212193" rotWithShape="0">
              <a:srgbClr val="000000"/>
            </a:outerShdw>
          </a:effectLst>
        </p:spPr>
      </p:pic>
      <p:sp>
        <p:nvSpPr>
          <p:cNvPr id="4" name="Rounded Rectangle 3"/>
          <p:cNvSpPr/>
          <p:nvPr userDrawn="1"/>
        </p:nvSpPr>
        <p:spPr>
          <a:xfrm>
            <a:off x="360680" y="1605873"/>
            <a:ext cx="12308313" cy="78306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rm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99292" y="1522470"/>
            <a:ext cx="12578862" cy="987425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99193" y="298821"/>
            <a:ext cx="12369800" cy="1028817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14189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spcBef>
                <a:spcPts val="4200"/>
              </a:spcBef>
            </a:lvl1pPr>
            <a:lvl2pPr>
              <a:spcBef>
                <a:spcPts val="4200"/>
              </a:spcBef>
            </a:lvl2pPr>
            <a:lvl3pPr>
              <a:spcBef>
                <a:spcPts val="4200"/>
              </a:spcBef>
            </a:lvl3pPr>
            <a:lvl4pPr>
              <a:spcBef>
                <a:spcPts val="4200"/>
              </a:spcBef>
            </a:lvl4pPr>
            <a:lvl5pPr>
              <a:spcBef>
                <a:spcPts val="4200"/>
              </a:spcBef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355600" y="116254"/>
            <a:ext cx="12293600" cy="10560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355600" y="1520789"/>
            <a:ext cx="12293600" cy="7788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331700" y="9220199"/>
            <a:ext cx="317500" cy="3556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chemeClr val="accent1">
                    <a:hueOff val="54750"/>
                    <a:satOff val="-1697"/>
                    <a:lumOff val="-18038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5" r:id="rId4"/>
    <p:sldLayoutId id="2147483654" r:id="rId5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-128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1pPr>
      <a:lvl2pPr marL="0" marR="0" indent="228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-128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2pPr>
      <a:lvl3pPr marL="0" marR="0" indent="457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-128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3pPr>
      <a:lvl4pPr marL="0" marR="0" indent="6858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-128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4pPr>
      <a:lvl5pPr marL="0" marR="0" indent="9144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-128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5pPr>
      <a:lvl6pPr marL="0" marR="0" indent="11430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-128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6pPr>
      <a:lvl7pPr marL="0" marR="0" indent="1371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-128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7pPr>
      <a:lvl8pPr marL="0" marR="0" indent="1600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-128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8pPr>
      <a:lvl9pPr marL="0" marR="0" indent="18288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-128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9pPr>
    </p:titleStyle>
    <p:bodyStyle>
      <a:lvl1pPr marL="508000" marR="0" indent="-508000" algn="l" defTabSz="584200" latinLnBrk="0">
        <a:lnSpc>
          <a:spcPct val="100000"/>
        </a:lnSpc>
        <a:spcBef>
          <a:spcPts val="38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1pPr>
      <a:lvl2pPr marL="1016000" marR="0" indent="-508000" algn="l" defTabSz="584200" latinLnBrk="0">
        <a:lnSpc>
          <a:spcPct val="100000"/>
        </a:lnSpc>
        <a:spcBef>
          <a:spcPts val="38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2pPr>
      <a:lvl3pPr marL="1524000" marR="0" indent="-508000" algn="l" defTabSz="584200" latinLnBrk="0">
        <a:lnSpc>
          <a:spcPct val="100000"/>
        </a:lnSpc>
        <a:spcBef>
          <a:spcPts val="38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3pPr>
      <a:lvl4pPr marL="2032000" marR="0" indent="-508000" algn="l" defTabSz="584200" latinLnBrk="0">
        <a:lnSpc>
          <a:spcPct val="100000"/>
        </a:lnSpc>
        <a:spcBef>
          <a:spcPts val="38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4pPr>
      <a:lvl5pPr marL="2540000" marR="0" indent="-508000" algn="l" defTabSz="584200" latinLnBrk="0">
        <a:lnSpc>
          <a:spcPct val="100000"/>
        </a:lnSpc>
        <a:spcBef>
          <a:spcPts val="38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5pPr>
      <a:lvl6pPr marL="3048000" marR="0" indent="-508000" algn="l" defTabSz="584200" latinLnBrk="0">
        <a:lnSpc>
          <a:spcPct val="100000"/>
        </a:lnSpc>
        <a:spcBef>
          <a:spcPts val="38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6pPr>
      <a:lvl7pPr marL="3556000" marR="0" indent="-508000" algn="l" defTabSz="584200" latinLnBrk="0">
        <a:lnSpc>
          <a:spcPct val="100000"/>
        </a:lnSpc>
        <a:spcBef>
          <a:spcPts val="38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7pPr>
      <a:lvl8pPr marL="4064000" marR="0" indent="-508000" algn="l" defTabSz="584200" latinLnBrk="0">
        <a:lnSpc>
          <a:spcPct val="100000"/>
        </a:lnSpc>
        <a:spcBef>
          <a:spcPts val="38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8pPr>
      <a:lvl9pPr marL="4572000" marR="0" indent="-508000" algn="l" defTabSz="584200" latinLnBrk="0">
        <a:lnSpc>
          <a:spcPct val="100000"/>
        </a:lnSpc>
        <a:spcBef>
          <a:spcPts val="38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31019" y="1140005"/>
            <a:ext cx="12293600" cy="2108200"/>
          </a:xfrm>
        </p:spPr>
        <p:txBody>
          <a:bodyPr/>
          <a:lstStyle/>
          <a:p>
            <a:r>
              <a:rPr lang="en-US" dirty="0"/>
              <a:t>Church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3B72EB-832D-45ED-8297-E7DF5081EE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10638" y="6216378"/>
            <a:ext cx="7750175" cy="2067233"/>
          </a:xfrm>
        </p:spPr>
        <p:txBody>
          <a:bodyPr/>
          <a:lstStyle/>
          <a:p>
            <a:r>
              <a:rPr lang="en-US" dirty="0"/>
              <a:t>What’s in a Name? </a:t>
            </a:r>
          </a:p>
          <a:p>
            <a:r>
              <a:rPr lang="en-US" dirty="0"/>
              <a:t>Col 1:9-13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in a Name? 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Historically Names had Meaning</a:t>
            </a:r>
          </a:p>
          <a:p>
            <a:pPr lvl="1"/>
            <a:r>
              <a:rPr lang="en-US" dirty="0"/>
              <a:t>Occupational/Job</a:t>
            </a:r>
          </a:p>
          <a:p>
            <a:pPr lvl="1"/>
            <a:r>
              <a:rPr lang="en-US" dirty="0"/>
              <a:t>Locative</a:t>
            </a:r>
          </a:p>
          <a:p>
            <a:pPr lvl="1"/>
            <a:r>
              <a:rPr lang="en-US" dirty="0"/>
              <a:t>Simon – Peter – Cephas </a:t>
            </a:r>
          </a:p>
          <a:p>
            <a:pPr lvl="1"/>
            <a:r>
              <a:rPr lang="en-US" dirty="0"/>
              <a:t>Barnabas – Son of Consolation</a:t>
            </a:r>
          </a:p>
          <a:p>
            <a:pPr lvl="1"/>
            <a:r>
              <a:rPr lang="en-US" dirty="0"/>
              <a:t>Saul of Tarsus – Paul </a:t>
            </a:r>
          </a:p>
          <a:p>
            <a:pPr lvl="1"/>
            <a:r>
              <a:rPr lang="en-US" dirty="0"/>
              <a:t>Some less Flattering</a:t>
            </a:r>
          </a:p>
          <a:p>
            <a:pPr lvl="2"/>
            <a:r>
              <a:rPr lang="en-US" dirty="0"/>
              <a:t>Delilah, Jezebel, Balaam, Judas...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689345617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in a Name?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/>
              <a:t>Church – Ekklesia (Greek)</a:t>
            </a:r>
          </a:p>
          <a:p>
            <a:pPr lvl="1"/>
            <a:r>
              <a:rPr lang="en-US" dirty="0"/>
              <a:t>Thayer, A gathering of citizens called out from their homes into some public place</a:t>
            </a:r>
          </a:p>
          <a:p>
            <a:pPr lvl="1"/>
            <a:r>
              <a:rPr lang="en-US" dirty="0"/>
              <a:t>Town Caller – News Reporter</a:t>
            </a:r>
          </a:p>
          <a:p>
            <a:pPr lvl="2"/>
            <a:r>
              <a:rPr lang="en-US" dirty="0"/>
              <a:t>Paul Revere</a:t>
            </a:r>
          </a:p>
          <a:p>
            <a:pPr lvl="1"/>
            <a:r>
              <a:rPr lang="en-US" dirty="0"/>
              <a:t>A Common Assembly</a:t>
            </a:r>
          </a:p>
          <a:p>
            <a:pPr lvl="2"/>
            <a:r>
              <a:rPr lang="en-US" dirty="0"/>
              <a:t>Acts 19:32-41, Mob At Ephesus</a:t>
            </a:r>
          </a:p>
          <a:p>
            <a:pPr lvl="2"/>
            <a:r>
              <a:rPr lang="en-US" dirty="0"/>
              <a:t>Acts 7:38, Assembly Of Israelites In Book Of Exodus </a:t>
            </a:r>
          </a:p>
          <a:p>
            <a:pPr lvl="1"/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Defining Terms</a:t>
            </a:r>
          </a:p>
        </p:txBody>
      </p:sp>
    </p:spTree>
    <p:extLst>
      <p:ext uri="{BB962C8B-B14F-4D97-AF65-F5344CB8AC3E}">
        <p14:creationId xmlns:p14="http://schemas.microsoft.com/office/powerpoint/2010/main" val="54760097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in a Name?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Church – Ekklesia (Greek)</a:t>
            </a:r>
          </a:p>
          <a:p>
            <a:pPr lvl="1"/>
            <a:r>
              <a:rPr lang="en-US" dirty="0"/>
              <a:t>A Called Out People ... For a Purpose</a:t>
            </a:r>
          </a:p>
          <a:p>
            <a:endParaRPr lang="en-US" dirty="0"/>
          </a:p>
          <a:p>
            <a:r>
              <a:rPr lang="en-US" dirty="0"/>
              <a:t>A Local Group of Christians</a:t>
            </a:r>
          </a:p>
          <a:p>
            <a:pPr lvl="1"/>
            <a:r>
              <a:rPr lang="en-US" dirty="0"/>
              <a:t>1 Cor 1:2, to the church of God which is at Corinth…</a:t>
            </a:r>
          </a:p>
          <a:p>
            <a:pPr lvl="1"/>
            <a:r>
              <a:rPr lang="en-US" dirty="0"/>
              <a:t>1 Thes 1:1, Paul and Silvanus and Timothy to the church of the Thessalonians…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Defining Terms</a:t>
            </a:r>
          </a:p>
        </p:txBody>
      </p:sp>
    </p:spTree>
    <p:extLst>
      <p:ext uri="{BB962C8B-B14F-4D97-AF65-F5344CB8AC3E}">
        <p14:creationId xmlns:p14="http://schemas.microsoft.com/office/powerpoint/2010/main" val="626355052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99193" y="298821"/>
            <a:ext cx="12369800" cy="1028817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in a Name?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"/>
          </p:nvPr>
        </p:nvSpPr>
        <p:spPr>
          <a:xfrm>
            <a:off x="5270766" y="2884187"/>
            <a:ext cx="7612896" cy="6599782"/>
          </a:xfrm>
        </p:spPr>
        <p:txBody>
          <a:bodyPr>
            <a:normAutofit/>
          </a:bodyPr>
          <a:lstStyle/>
          <a:p>
            <a:r>
              <a:rPr lang="en-US" dirty="0"/>
              <a:t>Church – Ekklesia (Greek)</a:t>
            </a:r>
          </a:p>
          <a:p>
            <a:pPr lvl="1"/>
            <a:r>
              <a:rPr lang="en-US" dirty="0"/>
              <a:t>Apostles used Synonymous words and ideas used to Convey this thought </a:t>
            </a:r>
          </a:p>
          <a:p>
            <a:r>
              <a:rPr lang="en-US" dirty="0"/>
              <a:t>Universal (Spiritual Realm) Sense</a:t>
            </a:r>
          </a:p>
          <a:p>
            <a:pPr lvl="1"/>
            <a:r>
              <a:rPr lang="en-US" dirty="0"/>
              <a:t>Acts 2:47, the Lord added to the church</a:t>
            </a:r>
          </a:p>
          <a:p>
            <a:pPr lvl="1"/>
            <a:r>
              <a:rPr lang="en-US" dirty="0"/>
              <a:t>Phil 4:3, Book of Life</a:t>
            </a:r>
          </a:p>
          <a:p>
            <a:pPr lvl="1"/>
            <a:r>
              <a:rPr lang="en-US" dirty="0"/>
              <a:t>Eph 1-3, all together IN CHRIST</a:t>
            </a:r>
          </a:p>
          <a:p>
            <a:pPr lvl="2"/>
            <a:r>
              <a:rPr lang="en-US" dirty="0"/>
              <a:t>Household of God</a:t>
            </a:r>
          </a:p>
          <a:p>
            <a:pPr lvl="2"/>
            <a:r>
              <a:rPr lang="en-US" dirty="0"/>
              <a:t>Fellow citizens </a:t>
            </a:r>
          </a:p>
          <a:p>
            <a:pPr lvl="2"/>
            <a:r>
              <a:rPr lang="en-US" dirty="0"/>
              <a:t>Adopted Children of God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99292" y="1522470"/>
            <a:ext cx="12578862" cy="987425"/>
          </a:xfrm>
        </p:spPr>
        <p:txBody>
          <a:bodyPr/>
          <a:lstStyle/>
          <a:p>
            <a:r>
              <a:rPr lang="en-US" dirty="0"/>
              <a:t>Defining Terms</a:t>
            </a:r>
          </a:p>
        </p:txBody>
      </p:sp>
    </p:spTree>
    <p:extLst>
      <p:ext uri="{BB962C8B-B14F-4D97-AF65-F5344CB8AC3E}">
        <p14:creationId xmlns:p14="http://schemas.microsoft.com/office/powerpoint/2010/main" val="285189920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99193" y="298821"/>
            <a:ext cx="12369800" cy="1028817"/>
          </a:xfrm>
        </p:spPr>
        <p:txBody>
          <a:bodyPr>
            <a:normAutofit fontScale="90000"/>
          </a:bodyPr>
          <a:lstStyle/>
          <a:p>
            <a:r>
              <a:rPr lang="en-US" dirty="0"/>
              <a:t>The Called Out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"/>
          </p:nvPr>
        </p:nvSpPr>
        <p:spPr>
          <a:xfrm>
            <a:off x="5270766" y="2884187"/>
            <a:ext cx="7612896" cy="6599782"/>
          </a:xfrm>
        </p:spPr>
        <p:txBody>
          <a:bodyPr>
            <a:normAutofit/>
          </a:bodyPr>
          <a:lstStyle/>
          <a:p>
            <a:r>
              <a:rPr lang="en-US" dirty="0"/>
              <a:t>A Transformation</a:t>
            </a:r>
          </a:p>
          <a:p>
            <a:pPr lvl="1"/>
            <a:r>
              <a:rPr lang="en-US" dirty="0"/>
              <a:t>Col 1:13, Delivered from Power of Darkness into the Kingdom</a:t>
            </a:r>
          </a:p>
          <a:p>
            <a:pPr lvl="2"/>
            <a:r>
              <a:rPr lang="en-US" dirty="0"/>
              <a:t>Col 1:18, Christ is Head of the Church</a:t>
            </a:r>
          </a:p>
          <a:p>
            <a:pPr lvl="1"/>
            <a:r>
              <a:rPr lang="en-US" dirty="0"/>
              <a:t>Col 1:21-22, Reconciled in His Body</a:t>
            </a:r>
          </a:p>
          <a:p>
            <a:endParaRPr lang="en-US" dirty="0"/>
          </a:p>
          <a:p>
            <a:r>
              <a:rPr lang="en-US" dirty="0"/>
              <a:t>With A Divine Purpose</a:t>
            </a:r>
          </a:p>
          <a:p>
            <a:pPr lvl="1"/>
            <a:r>
              <a:rPr lang="en-US" dirty="0"/>
              <a:t>Col 1:10, Walk Worthy, Fruitful</a:t>
            </a:r>
          </a:p>
          <a:p>
            <a:pPr lvl="1"/>
            <a:r>
              <a:rPr lang="en-US" dirty="0"/>
              <a:t>Col 2:6-7, So walk in Him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99292" y="1522470"/>
            <a:ext cx="12578862" cy="987425"/>
          </a:xfrm>
        </p:spPr>
        <p:txBody>
          <a:bodyPr/>
          <a:lstStyle/>
          <a:p>
            <a:r>
              <a:rPr lang="en-US" dirty="0"/>
              <a:t>Greek: Ekklesia</a:t>
            </a:r>
          </a:p>
        </p:txBody>
      </p:sp>
    </p:spTree>
    <p:extLst>
      <p:ext uri="{BB962C8B-B14F-4D97-AF65-F5344CB8AC3E}">
        <p14:creationId xmlns:p14="http://schemas.microsoft.com/office/powerpoint/2010/main" val="1021751773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99193" y="298821"/>
            <a:ext cx="12369800" cy="1028817"/>
          </a:xfrm>
        </p:spPr>
        <p:txBody>
          <a:bodyPr>
            <a:normAutofit fontScale="90000"/>
          </a:bodyPr>
          <a:lstStyle/>
          <a:p>
            <a:r>
              <a:rPr lang="en-US" dirty="0"/>
              <a:t>The Called Out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"/>
          </p:nvPr>
        </p:nvSpPr>
        <p:spPr>
          <a:xfrm>
            <a:off x="5270766" y="2884187"/>
            <a:ext cx="7612896" cy="6599782"/>
          </a:xfrm>
        </p:spPr>
        <p:txBody>
          <a:bodyPr>
            <a:normAutofit/>
          </a:bodyPr>
          <a:lstStyle/>
          <a:p>
            <a:r>
              <a:rPr lang="en-US" dirty="0"/>
              <a:t>Col 3:5-7, Mortified</a:t>
            </a:r>
          </a:p>
          <a:p>
            <a:pPr lvl="1"/>
            <a:r>
              <a:rPr lang="en-US" dirty="0"/>
              <a:t>Definition: To put to death or subdue</a:t>
            </a:r>
          </a:p>
          <a:p>
            <a:pPr lvl="1"/>
            <a:r>
              <a:rPr lang="en-US" dirty="0"/>
              <a:t>Col 2:12-13, Buried With Him In Baptism</a:t>
            </a:r>
          </a:p>
          <a:p>
            <a:pPr lvl="2"/>
            <a:r>
              <a:rPr lang="en-US" dirty="0"/>
              <a:t>Risen &amp; Quickened</a:t>
            </a:r>
          </a:p>
          <a:p>
            <a:pPr lvl="1"/>
            <a:r>
              <a:rPr lang="en-US" dirty="0"/>
              <a:t> Put Off (Clothing)</a:t>
            </a:r>
          </a:p>
          <a:p>
            <a:pPr lvl="2"/>
            <a:r>
              <a:rPr lang="en-US" dirty="0"/>
              <a:t>3:5, Fornication, Uncleanness, Inordinate Affection, Evil Concupiscence, And Covetousness</a:t>
            </a:r>
          </a:p>
          <a:p>
            <a:pPr lvl="2"/>
            <a:r>
              <a:rPr lang="en-US" dirty="0"/>
              <a:t>3:8-9a, Anger, Wrath, Malice, Blasphemy, Filthy Communication, Lying </a:t>
            </a:r>
          </a:p>
          <a:p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99292" y="1522470"/>
            <a:ext cx="12578862" cy="987425"/>
          </a:xfrm>
        </p:spPr>
        <p:txBody>
          <a:bodyPr/>
          <a:lstStyle/>
          <a:p>
            <a:r>
              <a:rPr lang="en-US" dirty="0"/>
              <a:t>Greek: Ekklesia</a:t>
            </a:r>
          </a:p>
        </p:txBody>
      </p:sp>
    </p:spTree>
    <p:extLst>
      <p:ext uri="{BB962C8B-B14F-4D97-AF65-F5344CB8AC3E}">
        <p14:creationId xmlns:p14="http://schemas.microsoft.com/office/powerpoint/2010/main" val="458430494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99193" y="298821"/>
            <a:ext cx="12369800" cy="1028817"/>
          </a:xfrm>
        </p:spPr>
        <p:txBody>
          <a:bodyPr>
            <a:normAutofit fontScale="90000"/>
          </a:bodyPr>
          <a:lstStyle/>
          <a:p>
            <a:r>
              <a:rPr lang="en-US" dirty="0"/>
              <a:t>The Called Out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"/>
          </p:nvPr>
        </p:nvSpPr>
        <p:spPr>
          <a:xfrm>
            <a:off x="5270766" y="2884187"/>
            <a:ext cx="7612896" cy="659978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Col 2:12-13, Resurrected</a:t>
            </a:r>
          </a:p>
          <a:p>
            <a:pPr lvl="1"/>
            <a:r>
              <a:rPr lang="en-US" dirty="0"/>
              <a:t>You Are Risen</a:t>
            </a:r>
          </a:p>
          <a:p>
            <a:pPr lvl="1"/>
            <a:r>
              <a:rPr lang="en-US" dirty="0"/>
              <a:t>Quickened</a:t>
            </a:r>
          </a:p>
          <a:p>
            <a:pPr lvl="1"/>
            <a:r>
              <a:rPr lang="en-US" dirty="0"/>
              <a:t>Forgiven All Our Trespasses</a:t>
            </a:r>
          </a:p>
          <a:p>
            <a:pPr lvl="1"/>
            <a:r>
              <a:rPr lang="en-US" dirty="0"/>
              <a:t>Col 3:1-4, seek those things which are above... Set your affection on things above</a:t>
            </a:r>
          </a:p>
          <a:p>
            <a:pPr lvl="1"/>
            <a:r>
              <a:rPr lang="en-US" dirty="0"/>
              <a:t>Col 3:10-15, And Put On (Clothing)</a:t>
            </a:r>
          </a:p>
          <a:p>
            <a:pPr lvl="2"/>
            <a:r>
              <a:rPr lang="en-US" dirty="0"/>
              <a:t>The New Man</a:t>
            </a:r>
          </a:p>
          <a:p>
            <a:pPr lvl="2"/>
            <a:r>
              <a:rPr lang="en-US" dirty="0"/>
              <a:t>Bowels of Mercies, Kindness, Humbleness of Mind, Meekness, Longsuffering 13 Forbearing One Another and Forgiving One Another... Above All These Things Put On Charity</a:t>
            </a:r>
          </a:p>
          <a:p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99292" y="1522470"/>
            <a:ext cx="12578862" cy="987425"/>
          </a:xfrm>
        </p:spPr>
        <p:txBody>
          <a:bodyPr/>
          <a:lstStyle/>
          <a:p>
            <a:r>
              <a:rPr lang="en-US" dirty="0"/>
              <a:t>Greek: Ekklesia</a:t>
            </a:r>
          </a:p>
        </p:txBody>
      </p:sp>
    </p:spTree>
    <p:extLst>
      <p:ext uri="{BB962C8B-B14F-4D97-AF65-F5344CB8AC3E}">
        <p14:creationId xmlns:p14="http://schemas.microsoft.com/office/powerpoint/2010/main" val="70057061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Called Out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Living The Name We Wear</a:t>
            </a:r>
          </a:p>
          <a:p>
            <a:pPr lvl="1"/>
            <a:r>
              <a:rPr lang="en-US" dirty="0"/>
              <a:t>Called Out</a:t>
            </a:r>
          </a:p>
          <a:p>
            <a:pPr lvl="2"/>
            <a:r>
              <a:rPr lang="en-US" dirty="0"/>
              <a:t>A Transformation </a:t>
            </a:r>
          </a:p>
          <a:p>
            <a:pPr lvl="1"/>
            <a:r>
              <a:rPr lang="en-US" dirty="0"/>
              <a:t>We Are The Church</a:t>
            </a:r>
          </a:p>
          <a:p>
            <a:pPr lvl="2"/>
            <a:r>
              <a:rPr lang="en-US" dirty="0"/>
              <a:t>Mortified &amp; Resurrected</a:t>
            </a:r>
          </a:p>
          <a:p>
            <a:pPr lvl="2"/>
            <a:r>
              <a:rPr lang="en-US" dirty="0"/>
              <a:t>The Called Out </a:t>
            </a:r>
          </a:p>
          <a:p>
            <a:pPr lvl="3"/>
            <a:r>
              <a:rPr lang="en-US" dirty="0"/>
              <a:t>Out of the World </a:t>
            </a:r>
          </a:p>
          <a:p>
            <a:pPr lvl="3"/>
            <a:r>
              <a:rPr lang="en-US" dirty="0"/>
              <a:t>To be Different</a:t>
            </a:r>
          </a:p>
          <a:p>
            <a:pPr lvl="3"/>
            <a:r>
              <a:rPr lang="en-US" dirty="0"/>
              <a:t>Called to Put Off Worldliness</a:t>
            </a:r>
          </a:p>
          <a:p>
            <a:pPr lvl="3"/>
            <a:r>
              <a:rPr lang="en-US" dirty="0"/>
              <a:t>Called to Put On Righteousness 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Summary </a:t>
            </a:r>
          </a:p>
        </p:txBody>
      </p:sp>
    </p:spTree>
    <p:extLst>
      <p:ext uri="{BB962C8B-B14F-4D97-AF65-F5344CB8AC3E}">
        <p14:creationId xmlns:p14="http://schemas.microsoft.com/office/powerpoint/2010/main" val="4255218512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99193" y="298821"/>
            <a:ext cx="12369800" cy="1028817"/>
          </a:xfrm>
        </p:spPr>
        <p:txBody>
          <a:bodyPr>
            <a:normAutofit fontScale="90000"/>
          </a:bodyPr>
          <a:lstStyle/>
          <a:p>
            <a:r>
              <a:rPr lang="en-US" dirty="0"/>
              <a:t>The Called Out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"/>
          </p:nvPr>
        </p:nvSpPr>
        <p:spPr>
          <a:xfrm>
            <a:off x="5270766" y="2884187"/>
            <a:ext cx="7612896" cy="6599782"/>
          </a:xfrm>
        </p:spPr>
        <p:txBody>
          <a:bodyPr>
            <a:normAutofit/>
          </a:bodyPr>
          <a:lstStyle/>
          <a:p>
            <a:r>
              <a:rPr lang="en-US" dirty="0"/>
              <a:t>Living The Name We Wear</a:t>
            </a:r>
          </a:p>
          <a:p>
            <a:pPr lvl="1"/>
            <a:r>
              <a:rPr lang="en-US" dirty="0"/>
              <a:t>Different</a:t>
            </a:r>
          </a:p>
          <a:p>
            <a:pPr lvl="2"/>
            <a:r>
              <a:rPr lang="en-US" dirty="0"/>
              <a:t>Mercies, Kindness, Humbleness of Mind, Meekness, Longsuffering, Forbearing One Another, Forgiving One Another... Above all Love</a:t>
            </a:r>
          </a:p>
          <a:p>
            <a:pPr lvl="1"/>
            <a:r>
              <a:rPr lang="en-US" dirty="0"/>
              <a:t>Verses</a:t>
            </a:r>
          </a:p>
          <a:p>
            <a:pPr lvl="2"/>
            <a:r>
              <a:rPr lang="en-US" dirty="0"/>
              <a:t>Fornication, Uncleanness, Inordinate Affection, Evil Concupiscence, Covetousness, Anger, Wrath, Malice, Blasphemy, </a:t>
            </a:r>
            <a:r>
              <a:rPr lang="en-US"/>
              <a:t>Filthy Communications, </a:t>
            </a:r>
            <a:r>
              <a:rPr lang="en-US" dirty="0"/>
              <a:t>Lying </a:t>
            </a:r>
          </a:p>
          <a:p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99292" y="1522470"/>
            <a:ext cx="12578862" cy="987425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4915952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Editorial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hueOff val="109193"/>
              <a:satOff val="-4874"/>
              <a:lumOff val="129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Editorial">
  <a:themeElements>
    <a:clrScheme name="Editorial">
      <a:dk1>
        <a:srgbClr val="000000"/>
      </a:dk1>
      <a:lt1>
        <a:srgbClr val="FFFFFF"/>
      </a:lt1>
      <a:dk2>
        <a:srgbClr val="615F5C"/>
      </a:dk2>
      <a:lt2>
        <a:srgbClr val="D6D3CB"/>
      </a:lt2>
      <a:accent1>
        <a:srgbClr val="4D76A4"/>
      </a:accent1>
      <a:accent2>
        <a:srgbClr val="729460"/>
      </a:accent2>
      <a:accent3>
        <a:srgbClr val="D6AD40"/>
      </a:accent3>
      <a:accent4>
        <a:srgbClr val="DC7D39"/>
      </a:accent4>
      <a:accent5>
        <a:srgbClr val="C36061"/>
      </a:accent5>
      <a:accent6>
        <a:srgbClr val="7E649B"/>
      </a:accent6>
      <a:hlink>
        <a:srgbClr val="0000FF"/>
      </a:hlink>
      <a:folHlink>
        <a:srgbClr val="FF00FF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hueOff val="109193"/>
              <a:satOff val="-4874"/>
              <a:lumOff val="129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</TotalTime>
  <Words>536</Words>
  <Application>Microsoft Office PowerPoint</Application>
  <PresentationFormat>Custom</PresentationFormat>
  <Paragraphs>93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 Black</vt:lpstr>
      <vt:lpstr>Didot</vt:lpstr>
      <vt:lpstr>Helvetica</vt:lpstr>
      <vt:lpstr>Helvetica Neue</vt:lpstr>
      <vt:lpstr>Palatino</vt:lpstr>
      <vt:lpstr>Wingdings</vt:lpstr>
      <vt:lpstr>Zapf Dingbats</vt:lpstr>
      <vt:lpstr>Editorial</vt:lpstr>
      <vt:lpstr>Church</vt:lpstr>
      <vt:lpstr>What is in a Name? </vt:lpstr>
      <vt:lpstr>What is in a Name?</vt:lpstr>
      <vt:lpstr>What is in a Name?</vt:lpstr>
      <vt:lpstr>What is in a Name?</vt:lpstr>
      <vt:lpstr>The Called Out</vt:lpstr>
      <vt:lpstr>The Called Out</vt:lpstr>
      <vt:lpstr>The Called Out</vt:lpstr>
      <vt:lpstr>The Called Out</vt:lpstr>
      <vt:lpstr>The Called Out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306</cp:revision>
  <dcterms:modified xsi:type="dcterms:W3CDTF">2022-01-24T13:23:35Z</dcterms:modified>
</cp:coreProperties>
</file>