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1" r:id="rId1"/>
  </p:sldMasterIdLst>
  <p:notesMasterIdLst>
    <p:notesMasterId r:id="rId19"/>
  </p:notesMasterIdLst>
  <p:handoutMasterIdLst>
    <p:handoutMasterId r:id="rId20"/>
  </p:handoutMasterIdLst>
  <p:sldIdLst>
    <p:sldId id="326" r:id="rId2"/>
    <p:sldId id="327" r:id="rId3"/>
    <p:sldId id="376" r:id="rId4"/>
    <p:sldId id="374" r:id="rId5"/>
    <p:sldId id="353" r:id="rId6"/>
    <p:sldId id="299" r:id="rId7"/>
    <p:sldId id="355" r:id="rId8"/>
    <p:sldId id="359" r:id="rId9"/>
    <p:sldId id="360" r:id="rId10"/>
    <p:sldId id="361" r:id="rId11"/>
    <p:sldId id="362" r:id="rId12"/>
    <p:sldId id="364" r:id="rId13"/>
    <p:sldId id="365" r:id="rId14"/>
    <p:sldId id="366" r:id="rId15"/>
    <p:sldId id="349" r:id="rId16"/>
    <p:sldId id="368" r:id="rId17"/>
    <p:sldId id="372" r:id="rId18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3300"/>
    <a:srgbClr val="3333CC"/>
    <a:srgbClr val="66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08" autoAdjust="0"/>
    <p:restoredTop sz="86400" autoAdjust="0"/>
  </p:normalViewPr>
  <p:slideViewPr>
    <p:cSldViewPr>
      <p:cViewPr varScale="1">
        <p:scale>
          <a:sx n="78" d="100"/>
          <a:sy n="78" d="100"/>
        </p:scale>
        <p:origin x="113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434604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Big Picture of the Gospels</a:t>
            </a:r>
          </a:p>
          <a:p>
            <a:pPr marL="171450" marR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tell a story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the Gospels in this order keeps the event together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 pieces are available in other writers, but the main is covered in detail.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we look at these as a whole, we see a picture of Jesus 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 last-ditch efforts to convert the Scribes &amp; Pharisees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 Protection and encouragement for the “Lost”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 love and passion for his chosen ones, Apostles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83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748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611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Remember, Disciples were still expecting a Physical Jewish Nation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502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View from Mt Olives would have been</a:t>
            </a:r>
            <a:r>
              <a:rPr lang="en-US" baseline="0" dirty="0"/>
              <a:t> at a higher elevation than the Temple</a:t>
            </a:r>
          </a:p>
          <a:p>
            <a:r>
              <a:rPr lang="en-US" baseline="0" dirty="0"/>
              <a:t>Also other places along the road(s) going to Jerusalem from the West.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84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the disciples</a:t>
            </a:r>
            <a:r>
              <a:rPr lang="en-US" baseline="0" dirty="0"/>
              <a:t> still had man misconception about the nature of the kingdom.  See Acts 1:6.  in their mind, all 3 of these probably coincided with the same event, but Jesus teaches 2 distinct events.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510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9842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very distinct change in instructions</a:t>
            </a:r>
            <a:r>
              <a:rPr lang="en-US" baseline="0" dirty="0"/>
              <a:t> here</a:t>
            </a:r>
          </a:p>
          <a:p>
            <a:r>
              <a:rPr lang="en-US" baseline="0" dirty="0"/>
              <a:t>Before: When you see….   Flee</a:t>
            </a:r>
          </a:p>
          <a:p>
            <a:r>
              <a:rPr lang="en-US" baseline="0" dirty="0"/>
              <a:t>Now: be prepared because there will be NO signs…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5432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6281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the cat’s away the mice will play</a:t>
            </a:r>
          </a:p>
          <a:p>
            <a:r>
              <a:rPr lang="en-US" dirty="0"/>
              <a:t>When the boss is away, the inmates run the asylum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569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2218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875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26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6461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Time will be long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Example of Noah and Flood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Evil Servant said in his heart…, parable of the householder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After a long time… parable of the talents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dirty="0"/>
              <a:t>Be ready for the</a:t>
            </a:r>
            <a:r>
              <a:rPr lang="en-US" baseline="0" dirty="0"/>
              <a:t> final judgment for time will be no more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9107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862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152401" y="6691682"/>
            <a:ext cx="8833104" cy="16061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93522" y="6363385"/>
            <a:ext cx="8532779" cy="32624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057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1752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 userDrawn="1"/>
        </p:nvSpPr>
        <p:spPr>
          <a:xfrm>
            <a:off x="4361688" y="1847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21278"/>
            <a:ext cx="7772400" cy="1431322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  <p:pic>
        <p:nvPicPr>
          <p:cNvPr id="4" name="Picture 3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396" y="2360390"/>
            <a:ext cx="8801210" cy="4322538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155445" y="2362200"/>
            <a:ext cx="8857031" cy="432072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46304" y="3893630"/>
            <a:ext cx="8679997" cy="1836457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 cap="all" spc="250" baseline="0">
                <a:solidFill>
                  <a:schemeClr val="tx1"/>
                </a:solidFill>
                <a:latin typeface="Copperplate Gothic Bold" panose="020E0705020206020404" pitchFamily="34" charset="0"/>
                <a:cs typeface="Aharoni" panose="02010803020104030203" pitchFamily="2" charset="-79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676400"/>
            <a:ext cx="8503920" cy="4648200"/>
          </a:xfrm>
        </p:spPr>
        <p:txBody>
          <a:bodyPr/>
          <a:lstStyle>
            <a:lvl1pPr marL="0" indent="0">
              <a:buClr>
                <a:schemeClr val="tx1"/>
              </a:buClr>
              <a:buSzPct val="75000"/>
              <a:buFont typeface="Wingdings" panose="05000000000000000000" pitchFamily="2" charset="2"/>
              <a:buNone/>
              <a:defRPr sz="3200"/>
            </a:lvl1pPr>
            <a:lvl2pPr marL="461963" indent="-449263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2800"/>
            </a:lvl2pPr>
            <a:lvl3pPr marL="914400" indent="-45561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400"/>
            </a:lvl3pPr>
            <a:lvl4pPr marL="1200150" indent="-287338"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defRPr sz="2400"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16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838200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-Sub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bg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259333"/>
            <a:ext cx="8833104" cy="443219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1" y="2258779"/>
            <a:ext cx="8677275" cy="4031008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 sz="2800" b="1"/>
            </a:lvl1pPr>
            <a:lvl2pPr marL="228600" indent="-215900">
              <a:buClrTx/>
              <a:buSzPct val="75000"/>
              <a:buFont typeface="Wingdings" panose="05000000000000000000" pitchFamily="2" charset="2"/>
              <a:buChar char="Ø"/>
              <a:defRPr sz="2400"/>
            </a:lvl2pPr>
            <a:lvl3pPr marL="519113" indent="-285750">
              <a:buClrTx/>
              <a:buSzPct val="75000"/>
              <a:buFont typeface="Wingdings" panose="05000000000000000000" pitchFamily="2" charset="2"/>
              <a:buChar char="q"/>
              <a:defRPr sz="2400"/>
            </a:lvl3pPr>
            <a:lvl4pPr marL="800100" indent="-228600">
              <a:buClrTx/>
              <a:buSzPct val="75000"/>
              <a:buFont typeface="Wingdings" panose="05000000000000000000" pitchFamily="2" charset="2"/>
              <a:buChar char="q"/>
              <a:defRPr sz="2000"/>
            </a:lvl4pPr>
            <a:lvl5pPr marL="1028700" indent="-228600">
              <a:buClrTx/>
              <a:buSzPct val="75000"/>
              <a:buFont typeface="Wingdings" panose="05000000000000000000" pitchFamily="2" charset="2"/>
              <a:buChar char="q"/>
              <a:defRPr sz="18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01625" y="1371600"/>
            <a:ext cx="8461375" cy="685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28600" y="2133600"/>
            <a:ext cx="8750427" cy="0"/>
          </a:xfrm>
          <a:prstGeom prst="line">
            <a:avLst/>
          </a:prstGeom>
          <a:ln w="50800" cmpd="dbl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4">
            <a:extLst>
              <a:ext uri="{FF2B5EF4-FFF2-40B4-BE49-F238E27FC236}">
                <a16:creationId xmlns:a16="http://schemas.microsoft.com/office/drawing/2014/main" id="{ACAFE8B6-74EC-4F76-B44B-97C3930010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58356" y="6235985"/>
            <a:ext cx="2418588" cy="44166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Footer Placeholder 5">
            <a:extLst>
              <a:ext uri="{FF2B5EF4-FFF2-40B4-BE49-F238E27FC236}">
                <a16:creationId xmlns:a16="http://schemas.microsoft.com/office/drawing/2014/main" id="{F166BC12-C240-4C43-94D9-22B90BE48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76728" y="6273169"/>
            <a:ext cx="3584448" cy="3657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id="{2ADF6B31-643B-498B-B20A-7C6A2933829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238821" y="6231870"/>
            <a:ext cx="600837" cy="464977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3ED1C19B-5F8A-4AF9-83D5-8C16E1F9BB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8695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599"/>
            <a:ext cx="4038600" cy="5023609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 sz="3200" b="1"/>
            </a:lvl1pPr>
            <a:lvl2pPr marL="461963" indent="-449263">
              <a:buClrTx/>
              <a:buSzPct val="75000"/>
              <a:buFont typeface="Wingdings" panose="05000000000000000000" pitchFamily="2" charset="2"/>
              <a:buChar char="Ø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5023608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 sz="2500"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bg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258779"/>
            <a:ext cx="4041648" cy="4031008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 b="1"/>
            </a:lvl1pPr>
            <a:lvl2pPr marL="461963" indent="-449263">
              <a:buClrTx/>
              <a:buSzPct val="75000"/>
              <a:buFont typeface="Wingdings" panose="05000000000000000000" pitchFamily="2" charset="2"/>
              <a:buChar char="Ø"/>
              <a:defRPr/>
            </a:lvl2pPr>
            <a:lvl3pPr marL="796925" indent="-338138">
              <a:buClrTx/>
              <a:buSzPct val="75000"/>
              <a:buFont typeface="Wingdings" panose="05000000000000000000" pitchFamily="2" charset="2"/>
              <a:buChar char="q"/>
              <a:defRPr sz="2800"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 hasCustomPrompt="1"/>
          </p:nvPr>
        </p:nvSpPr>
        <p:spPr>
          <a:xfrm>
            <a:off x="4800600" y="2258568"/>
            <a:ext cx="4038600" cy="4035007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/>
            </a:lvl1pPr>
            <a:lvl2pPr marL="461963" indent="-449263">
              <a:buClrTx/>
              <a:buSzPct val="75000"/>
              <a:buFont typeface="Wingdings" panose="05000000000000000000" pitchFamily="2" charset="2"/>
              <a:buChar char="Ø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 sz="2800"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01625" y="1371600"/>
            <a:ext cx="8461375" cy="685800"/>
          </a:xfrm>
        </p:spPr>
        <p:txBody>
          <a:bodyPr anchor="ctr">
            <a:normAutofit/>
          </a:bodyPr>
          <a:lstStyle>
            <a:lvl1pPr marL="0" indent="0">
              <a:buNone/>
              <a:defRPr sz="3200" b="1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28600" y="2133600"/>
            <a:ext cx="8750427" cy="0"/>
          </a:xfrm>
          <a:prstGeom prst="line">
            <a:avLst/>
          </a:prstGeom>
          <a:ln w="50800" cmpd="dbl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6200" y="609600"/>
            <a:ext cx="3200400" cy="5867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 anchor="ctr">
            <a:noAutofit/>
          </a:bodyPr>
          <a:lstStyle>
            <a:lvl1pPr algn="ctr">
              <a:buNone/>
              <a:defRPr sz="32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6200" y="3429000"/>
            <a:ext cx="3200400" cy="2697163"/>
          </a:xfrm>
        </p:spPr>
        <p:txBody>
          <a:bodyPr anchor="ctr">
            <a:normAutofit/>
          </a:bodyPr>
          <a:lstStyle>
            <a:lvl1pPr marL="0" indent="0" algn="ctr">
              <a:spcAft>
                <a:spcPts val="1000"/>
              </a:spcAft>
              <a:buNone/>
              <a:defRPr sz="2800" b="1" kern="0" spc="40" baseline="0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76200"/>
            <a:ext cx="9144000" cy="670560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0" y="515112"/>
            <a:ext cx="914400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 b="1"/>
            </a:lvl1pPr>
            <a:lvl2pPr marL="354013" indent="-354013">
              <a:buFont typeface="Wingdings" panose="05000000000000000000" pitchFamily="2" charset="2"/>
              <a:buChar char="Ø"/>
              <a:defRPr sz="2800" b="1"/>
            </a:lvl2pPr>
            <a:lvl3pPr marL="687388" indent="-338138">
              <a:defRPr sz="2400" b="0"/>
            </a:lvl3pPr>
            <a:lvl4pPr marL="973138" indent="-287338">
              <a:buSzPct val="100000"/>
              <a:buFont typeface="Courier New" panose="02070309020205020404" pitchFamily="49" charset="0"/>
              <a:buChar char="o"/>
              <a:defRPr sz="2000"/>
            </a:lvl4pPr>
            <a:lvl5pPr marL="1317625" indent="-228600">
              <a:defRPr sz="1600"/>
            </a:lvl5pPr>
          </a:lstStyle>
          <a:p>
            <a:pPr lvl="0" eaLnBrk="1" latinLnBrk="0" hangingPunct="1"/>
            <a:r>
              <a:rPr lang="en-US" dirty="0"/>
              <a:t>Click to edit Master text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76200" y="6388385"/>
            <a:ext cx="8906256" cy="309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Date Placeholder 4">
            <a:extLst>
              <a:ext uri="{FF2B5EF4-FFF2-40B4-BE49-F238E27FC236}">
                <a16:creationId xmlns:a16="http://schemas.microsoft.com/office/drawing/2014/main" id="{1842CFFE-44C5-4C9C-A60B-E51E1865C3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58356" y="6235985"/>
            <a:ext cx="2418588" cy="44166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Footer Placeholder 5">
            <a:extLst>
              <a:ext uri="{FF2B5EF4-FFF2-40B4-BE49-F238E27FC236}">
                <a16:creationId xmlns:a16="http://schemas.microsoft.com/office/drawing/2014/main" id="{C57AF92E-88E3-48AF-ADAC-284F07E1D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76728" y="6273169"/>
            <a:ext cx="3584448" cy="3657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6C471F44-0FF7-4C32-9A42-AF5AE6772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04163" y="6159691"/>
            <a:ext cx="600837" cy="464977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3ED1C19B-5F8A-4AF9-83D5-8C16E1F9BB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278881"/>
            <a:ext cx="8833104" cy="419068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49F73EC2-77E2-49F7-87CF-46699429AC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58356" y="6340132"/>
            <a:ext cx="2418588" cy="44166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Footer Placeholder 5">
            <a:extLst>
              <a:ext uri="{FF2B5EF4-FFF2-40B4-BE49-F238E27FC236}">
                <a16:creationId xmlns:a16="http://schemas.microsoft.com/office/drawing/2014/main" id="{94AE72C9-02C9-48B0-9705-AC24F7C62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76728" y="6377316"/>
            <a:ext cx="3584448" cy="3657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Slide Number Placeholder 3">
            <a:extLst>
              <a:ext uri="{FF2B5EF4-FFF2-40B4-BE49-F238E27FC236}">
                <a16:creationId xmlns:a16="http://schemas.microsoft.com/office/drawing/2014/main" id="{439EC68E-CC73-4EFB-AE20-372BA712F0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04163" y="6263838"/>
            <a:ext cx="600837" cy="464977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3ED1C19B-5F8A-4AF9-83D5-8C16E1F9BB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70" r:id="rId3"/>
    <p:sldLayoutId id="2147483665" r:id="rId4"/>
    <p:sldLayoutId id="2147483666" r:id="rId5"/>
    <p:sldLayoutId id="2147483667" r:id="rId6"/>
    <p:sldLayoutId id="2147483669" r:id="rId7"/>
  </p:sldLayoutIdLst>
  <p:transition>
    <p:dissolve/>
  </p:transition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b="1" kern="1200" cap="none" spc="0">
          <a:ln w="0"/>
          <a:solidFill>
            <a:schemeClr val="accent1"/>
          </a:solidFill>
          <a:effectLst>
            <a:outerShdw blurRad="38100" dist="25400" dir="5400000" algn="ctr" rotWithShape="0">
              <a:srgbClr val="6E747A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Jesus’ Last Week</a:t>
            </a:r>
            <a:br>
              <a:rPr lang="en-US" dirty="0"/>
            </a:br>
            <a:r>
              <a:rPr lang="en-US" dirty="0"/>
              <a:t>Teachings on Mt Olive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Tuesday</a:t>
            </a:r>
          </a:p>
          <a:p>
            <a:r>
              <a:rPr lang="en-US" dirty="0"/>
              <a:t>Prophesies and parables </a:t>
            </a:r>
          </a:p>
          <a:p>
            <a:r>
              <a:rPr lang="en-US" dirty="0"/>
              <a:t>Mt 24-25</a:t>
            </a:r>
          </a:p>
        </p:txBody>
      </p:sp>
    </p:spTree>
    <p:extLst>
      <p:ext uri="{BB962C8B-B14F-4D97-AF65-F5344CB8AC3E}">
        <p14:creationId xmlns:p14="http://schemas.microsoft.com/office/powerpoint/2010/main" val="166153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n-US" dirty="0"/>
              <a:t>Jesus Last Week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429000"/>
            <a:ext cx="3200400" cy="2697163"/>
          </a:xfrm>
        </p:spPr>
        <p:txBody>
          <a:bodyPr/>
          <a:lstStyle/>
          <a:p>
            <a:r>
              <a:rPr lang="en-US" dirty="0"/>
              <a:t>Focus of The Gospels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Luke 13-19</a:t>
            </a:r>
          </a:p>
          <a:p>
            <a:pPr lvl="1"/>
            <a:r>
              <a:rPr lang="en-US" dirty="0"/>
              <a:t>Details Of His Journey To Jerusalem </a:t>
            </a:r>
          </a:p>
          <a:p>
            <a:r>
              <a:rPr lang="en-US" dirty="0"/>
              <a:t>Matthew 21-25</a:t>
            </a:r>
          </a:p>
          <a:p>
            <a:pPr lvl="1"/>
            <a:r>
              <a:rPr lang="en-US" dirty="0"/>
              <a:t>Public Teachings </a:t>
            </a:r>
          </a:p>
          <a:p>
            <a:pPr lvl="2"/>
            <a:r>
              <a:rPr lang="en-US" dirty="0"/>
              <a:t>Interrogation &amp; Woe’s</a:t>
            </a:r>
          </a:p>
          <a:p>
            <a:pPr lvl="3"/>
            <a:r>
              <a:rPr lang="en-US" dirty="0"/>
              <a:t>To Disciples</a:t>
            </a:r>
          </a:p>
          <a:p>
            <a:pPr lvl="3"/>
            <a:r>
              <a:rPr lang="en-US" dirty="0"/>
              <a:t>To/About Scribes &amp; Pharisees</a:t>
            </a:r>
          </a:p>
          <a:p>
            <a:pPr lvl="1"/>
            <a:r>
              <a:rPr lang="en-US" dirty="0"/>
              <a:t>Private Teachings</a:t>
            </a:r>
          </a:p>
          <a:p>
            <a:pPr lvl="2"/>
            <a:r>
              <a:rPr lang="en-US" dirty="0"/>
              <a:t>Prophecies &amp; Warnings </a:t>
            </a:r>
          </a:p>
          <a:p>
            <a:pPr lvl="3"/>
            <a:r>
              <a:rPr lang="en-US" dirty="0"/>
              <a:t>To Select Disciples</a:t>
            </a:r>
          </a:p>
          <a:p>
            <a:r>
              <a:rPr lang="en-US" dirty="0"/>
              <a:t>John 12-17</a:t>
            </a:r>
          </a:p>
          <a:p>
            <a:pPr lvl="1"/>
            <a:r>
              <a:rPr lang="en-US" dirty="0"/>
              <a:t>Private Teachings</a:t>
            </a:r>
          </a:p>
          <a:p>
            <a:pPr lvl="2"/>
            <a:r>
              <a:rPr lang="en-US" dirty="0"/>
              <a:t>Select Disciples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974B8B-FAAF-4C5F-B134-5549AF094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37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n-US" dirty="0"/>
              <a:t>Teachings On Mt Olive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429000"/>
            <a:ext cx="3200400" cy="2697163"/>
          </a:xfrm>
        </p:spPr>
        <p:txBody>
          <a:bodyPr/>
          <a:lstStyle/>
          <a:p>
            <a:r>
              <a:rPr lang="en-US" dirty="0"/>
              <a:t>Pre-text:</a:t>
            </a:r>
          </a:p>
          <a:p>
            <a:r>
              <a:rPr lang="en-US" dirty="0"/>
              <a:t>Pending Judgment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Parable of the Wicked Husbandman, Mt 21:28-45</a:t>
            </a:r>
          </a:p>
          <a:p>
            <a:pPr lvl="2"/>
            <a:r>
              <a:rPr lang="en-US" dirty="0"/>
              <a:t>Vs. 37-39, kill him, and seize his inheritance</a:t>
            </a:r>
          </a:p>
          <a:p>
            <a:pPr lvl="2"/>
            <a:r>
              <a:rPr lang="en-US" dirty="0"/>
              <a:t>Vs. 41-45, He will miserably destroy…</a:t>
            </a:r>
          </a:p>
          <a:p>
            <a:pPr lvl="1"/>
            <a:r>
              <a:rPr lang="en-US" dirty="0"/>
              <a:t>Parable of the Wedding Feast, Mt 22:1-14</a:t>
            </a:r>
          </a:p>
          <a:p>
            <a:pPr lvl="2"/>
            <a:r>
              <a:rPr lang="en-US"/>
              <a:t>Mt 22:5-9</a:t>
            </a:r>
            <a:r>
              <a:rPr lang="en-US" dirty="0"/>
              <a:t>, he sent forth his armies, and destroyed those murderers, and burned up their city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209602B-F9B1-4B71-B5E1-35133D011111}"/>
              </a:ext>
            </a:extLst>
          </p:cNvPr>
          <p:cNvSpPr/>
          <p:nvPr/>
        </p:nvSpPr>
        <p:spPr>
          <a:xfrm>
            <a:off x="3048002" y="2476500"/>
            <a:ext cx="5791200" cy="8382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E3597CA-8B08-4C4E-AB4F-A84B42E1BC68}"/>
              </a:ext>
            </a:extLst>
          </p:cNvPr>
          <p:cNvSpPr/>
          <p:nvPr/>
        </p:nvSpPr>
        <p:spPr>
          <a:xfrm>
            <a:off x="3276600" y="4191000"/>
            <a:ext cx="5867400" cy="10873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BCA00-0B73-49AB-BB7F-F1E241E51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7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Teachings On Mt Olive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Pre-text:</a:t>
            </a:r>
          </a:p>
          <a:p>
            <a:r>
              <a:rPr lang="en-US" dirty="0"/>
              <a:t>Pending Judgment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Prophecies</a:t>
            </a:r>
          </a:p>
          <a:p>
            <a:pPr lvl="1"/>
            <a:r>
              <a:rPr lang="en-US" dirty="0"/>
              <a:t>Mt 23:34-36, All these things shall come upon this generation</a:t>
            </a:r>
          </a:p>
          <a:p>
            <a:pPr lvl="1"/>
            <a:r>
              <a:rPr lang="en-US" dirty="0"/>
              <a:t>Mt 23:38, your house is left unto you desolate</a:t>
            </a:r>
          </a:p>
          <a:p>
            <a:pPr lvl="1"/>
            <a:r>
              <a:rPr lang="en-US" dirty="0"/>
              <a:t>Mt 23:39, Ye shall not see me henceforth, till …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118517-C8A0-4113-84AE-5057E7BB8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27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n-US" dirty="0"/>
              <a:t>Teachings On Mt Olive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429000"/>
            <a:ext cx="3200400" cy="2697163"/>
          </a:xfrm>
        </p:spPr>
        <p:txBody>
          <a:bodyPr/>
          <a:lstStyle/>
          <a:p>
            <a:r>
              <a:rPr lang="en-US" dirty="0"/>
              <a:t>Pre-Text:</a:t>
            </a:r>
          </a:p>
          <a:p>
            <a:r>
              <a:rPr lang="en-US" dirty="0"/>
              <a:t>Pending Judgment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/>
          </a:bodyPr>
          <a:lstStyle/>
          <a:p>
            <a:r>
              <a:rPr lang="en-US" dirty="0"/>
              <a:t>Mt 24:1-3, Leaving Temple</a:t>
            </a:r>
          </a:p>
          <a:p>
            <a:pPr lvl="1"/>
            <a:r>
              <a:rPr lang="en-US" dirty="0"/>
              <a:t>Vs. 1, The Buildings Of The Temple (Under Construction)</a:t>
            </a:r>
          </a:p>
          <a:p>
            <a:pPr lvl="2"/>
            <a:r>
              <a:rPr lang="en-US" dirty="0"/>
              <a:t>Lk 21:1-4, rich men’s gifts, poor widow’s two mites</a:t>
            </a:r>
          </a:p>
          <a:p>
            <a:pPr lvl="1"/>
            <a:r>
              <a:rPr lang="en-US" dirty="0"/>
              <a:t>Vs. 2, Not One Stone On Another</a:t>
            </a:r>
          </a:p>
          <a:p>
            <a:r>
              <a:rPr lang="en-US" dirty="0"/>
              <a:t>Beginning of Private Teachings to Apostles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D92159-D628-4DDF-9AC4-C8186558C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15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Temple Structure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00200"/>
            <a:ext cx="9144000" cy="52578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15013539">
            <a:off x="5149334" y="5045648"/>
            <a:ext cx="1550401" cy="2155233"/>
          </a:xfrm>
          <a:prstGeom prst="rightArrow">
            <a:avLst>
              <a:gd name="adj1" fmla="val 50000"/>
              <a:gd name="adj2" fmla="val 33664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8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Their View</a:t>
            </a:r>
          </a:p>
        </p:txBody>
      </p:sp>
      <p:sp>
        <p:nvSpPr>
          <p:cNvPr id="6" name="Rectangle 5"/>
          <p:cNvSpPr/>
          <p:nvPr/>
        </p:nvSpPr>
        <p:spPr>
          <a:xfrm>
            <a:off x="3144525" y="1524000"/>
            <a:ext cx="28488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chemeClr val="tx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Mt 24-25</a:t>
            </a:r>
            <a:endParaRPr lang="en-US" sz="4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87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Teachings On Mt Olive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Pre-Text:</a:t>
            </a:r>
          </a:p>
          <a:p>
            <a:r>
              <a:rPr lang="en-US" dirty="0"/>
              <a:t>Pending Judgment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Mt 24:1-3, Jesus discusses the Temple with Disciples </a:t>
            </a:r>
          </a:p>
          <a:p>
            <a:pPr lvl="1"/>
            <a:r>
              <a:rPr lang="en-US" dirty="0"/>
              <a:t>Disciples Questions:</a:t>
            </a:r>
          </a:p>
          <a:p>
            <a:pPr lvl="2"/>
            <a:r>
              <a:rPr lang="en-US" dirty="0"/>
              <a:t>When will Temple be Destroyed</a:t>
            </a:r>
          </a:p>
          <a:p>
            <a:pPr lvl="2"/>
            <a:r>
              <a:rPr lang="en-US" dirty="0"/>
              <a:t>What are the signs of your coming</a:t>
            </a:r>
          </a:p>
          <a:p>
            <a:pPr lvl="2"/>
            <a:r>
              <a:rPr lang="en-US" dirty="0"/>
              <a:t>What are the signs of the end of the age</a:t>
            </a:r>
          </a:p>
          <a:p>
            <a:pPr lvl="1"/>
            <a:r>
              <a:rPr lang="en-US" dirty="0"/>
              <a:t>Mt 24&amp;25 are His answers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D78436-6E93-45FC-B892-C45FA2305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65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01751" y="2258779"/>
            <a:ext cx="8677275" cy="4031008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Mt 24:4-14, Watch For “These” Signs</a:t>
            </a:r>
          </a:p>
          <a:p>
            <a:pPr lvl="1"/>
            <a:r>
              <a:rPr lang="en-US" dirty="0"/>
              <a:t>Mt 24:15-22, Flee…</a:t>
            </a:r>
          </a:p>
          <a:p>
            <a:pPr lvl="1"/>
            <a:r>
              <a:rPr lang="en-US" dirty="0"/>
              <a:t>Mt 24:23-28, Warning Of False Prophets</a:t>
            </a:r>
          </a:p>
          <a:p>
            <a:pPr lvl="1"/>
            <a:r>
              <a:rPr lang="en-US" dirty="0"/>
              <a:t>Mt 24:29-35, Signs It Is Near</a:t>
            </a:r>
          </a:p>
          <a:p>
            <a:pPr lvl="1"/>
            <a:r>
              <a:rPr lang="en-US" dirty="0"/>
              <a:t>Bookended: </a:t>
            </a:r>
          </a:p>
          <a:p>
            <a:pPr lvl="2"/>
            <a:r>
              <a:rPr lang="en-US" dirty="0"/>
              <a:t>Mt 23:36 &amp; Mt 24:34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en-US" dirty="0"/>
              <a:t>Teachings On Mt Olive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74805D-FA1E-4DAE-B3A1-EBF78B58F2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1625" y="1371600"/>
            <a:ext cx="8461375" cy="685800"/>
          </a:xfrm>
        </p:spPr>
        <p:txBody>
          <a:bodyPr/>
          <a:lstStyle/>
          <a:p>
            <a:r>
              <a:rPr lang="en-US" dirty="0"/>
              <a:t>Mt 24:4-35, Destruction of Jerusalem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358E9-2169-4A9A-9202-34C477F4129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47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01751" y="2258779"/>
            <a:ext cx="8677275" cy="4031008"/>
          </a:xfrm>
        </p:spPr>
        <p:txBody>
          <a:bodyPr>
            <a:normAutofit/>
          </a:bodyPr>
          <a:lstStyle/>
          <a:p>
            <a:r>
              <a:rPr lang="en-US" dirty="0"/>
              <a:t>Mt 24:36-41, Comparison: The Flood</a:t>
            </a:r>
          </a:p>
          <a:p>
            <a:pPr lvl="1"/>
            <a:r>
              <a:rPr lang="en-US" dirty="0"/>
              <a:t>“But of THAT Day”</a:t>
            </a:r>
          </a:p>
          <a:p>
            <a:pPr lvl="1"/>
            <a:r>
              <a:rPr lang="en-US" dirty="0"/>
              <a:t>Vs. 36, No man or angel knows the day or hour</a:t>
            </a:r>
          </a:p>
          <a:p>
            <a:pPr lvl="1"/>
            <a:r>
              <a:rPr lang="en-US" dirty="0"/>
              <a:t>Vs. 38-39, day will come WITHOUT warning</a:t>
            </a:r>
          </a:p>
          <a:p>
            <a:pPr lvl="1"/>
            <a:r>
              <a:rPr lang="en-US" dirty="0"/>
              <a:t>Emphasis </a:t>
            </a:r>
          </a:p>
          <a:p>
            <a:pPr lvl="2"/>
            <a:r>
              <a:rPr lang="en-US" dirty="0"/>
              <a:t>Preparation in advance</a:t>
            </a:r>
          </a:p>
          <a:p>
            <a:pPr lvl="2"/>
            <a:r>
              <a:rPr lang="en-US" dirty="0"/>
              <a:t>No Sign Given</a:t>
            </a:r>
          </a:p>
          <a:p>
            <a:pPr lvl="2"/>
            <a:r>
              <a:rPr lang="en-US" dirty="0"/>
              <a:t>A Completely Different Approach to the Calamity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en-US" dirty="0"/>
              <a:t>Teachings On Mt Olive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00BCF41-F3C6-4298-8F05-68311BA674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1625" y="1371600"/>
            <a:ext cx="8461375" cy="685800"/>
          </a:xfrm>
        </p:spPr>
        <p:txBody>
          <a:bodyPr/>
          <a:lstStyle/>
          <a:p>
            <a:r>
              <a:rPr lang="en-US" dirty="0"/>
              <a:t>Mt 24:36-25:46, Final Judgment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281AB0-DBA9-40F8-94A7-9D15D0720F5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219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Mt 24:42-44, Parable Of A Thief</a:t>
            </a:r>
          </a:p>
          <a:p>
            <a:pPr lvl="1"/>
            <a:r>
              <a:rPr lang="en-US" dirty="0"/>
              <a:t>Nobody knows when a thief comes, else we would be standing guard</a:t>
            </a:r>
          </a:p>
          <a:p>
            <a:pPr lvl="1"/>
            <a:r>
              <a:rPr lang="en-US" dirty="0"/>
              <a:t>No sign or indication of this event!</a:t>
            </a:r>
          </a:p>
          <a:p>
            <a:pPr lvl="2"/>
            <a:r>
              <a:rPr lang="en-US" dirty="0"/>
              <a:t>Be prepared because there will not be notice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Teachings On Mt Olive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0044CE-82BF-4C79-B695-CD0A208535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Mt 24:36-25:46, Final Judgment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108911-236F-4A9B-8399-F5041A38A4C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28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01751" y="2258779"/>
            <a:ext cx="8677275" cy="403100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Mt 24:45-51, Parable Of The Householder </a:t>
            </a:r>
          </a:p>
          <a:p>
            <a:pPr lvl="1"/>
            <a:r>
              <a:rPr lang="en-US" dirty="0"/>
              <a:t>Vs. 45-47, Good Householder </a:t>
            </a:r>
          </a:p>
          <a:p>
            <a:pPr lvl="2"/>
            <a:r>
              <a:rPr lang="en-US" dirty="0"/>
              <a:t>Found To Be Working</a:t>
            </a:r>
          </a:p>
          <a:p>
            <a:pPr lvl="2"/>
            <a:r>
              <a:rPr lang="en-US" dirty="0"/>
              <a:t>Blessed </a:t>
            </a:r>
          </a:p>
          <a:p>
            <a:pPr lvl="1"/>
            <a:r>
              <a:rPr lang="en-US" dirty="0"/>
              <a:t>Vs. 48-51, The Evil Householder </a:t>
            </a:r>
          </a:p>
          <a:p>
            <a:pPr lvl="2"/>
            <a:r>
              <a:rPr lang="en-US" dirty="0"/>
              <a:t>Idle </a:t>
            </a:r>
          </a:p>
          <a:p>
            <a:pPr lvl="2"/>
            <a:r>
              <a:rPr lang="en-US" dirty="0"/>
              <a:t>Will Receive The Wrath Of God</a:t>
            </a:r>
          </a:p>
          <a:p>
            <a:pPr lvl="1"/>
            <a:r>
              <a:rPr lang="en-US" dirty="0"/>
              <a:t>Be Prepared Because There Will Not Be Notice</a:t>
            </a:r>
          </a:p>
          <a:p>
            <a:pPr lvl="2"/>
            <a:r>
              <a:rPr lang="en-US" dirty="0"/>
              <a:t>“My Lord Is Delayed”</a:t>
            </a:r>
          </a:p>
          <a:p>
            <a:pPr lvl="2"/>
            <a:r>
              <a:rPr lang="en-US" dirty="0"/>
              <a:t>Analogous To Noah And The Flood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en-US" dirty="0"/>
              <a:t>Teachings On Mt Olive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2A63FD7-F3D4-4AA3-BE60-6BD6ADD596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1625" y="1371600"/>
            <a:ext cx="8461375" cy="685800"/>
          </a:xfrm>
        </p:spPr>
        <p:txBody>
          <a:bodyPr/>
          <a:lstStyle/>
          <a:p>
            <a:r>
              <a:rPr lang="en-US" dirty="0"/>
              <a:t>Mt 24:36-25:46, Final Judgment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9C469E-0144-4FAA-BEA0-E8178C10F03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85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Mt 25:1-13, Parable of the 10 Virgins</a:t>
            </a:r>
          </a:p>
          <a:p>
            <a:pPr lvl="1"/>
            <a:r>
              <a:rPr lang="en-US" dirty="0"/>
              <a:t>All 10 were prepared</a:t>
            </a:r>
          </a:p>
          <a:p>
            <a:pPr lvl="2"/>
            <a:r>
              <a:rPr lang="en-US" dirty="0"/>
              <a:t>5 not prepared enough </a:t>
            </a:r>
          </a:p>
          <a:p>
            <a:pPr lvl="1"/>
            <a:r>
              <a:rPr lang="en-US" dirty="0"/>
              <a:t>Watch, You do not know the day or hour</a:t>
            </a:r>
          </a:p>
          <a:p>
            <a:pPr lvl="2"/>
            <a:r>
              <a:rPr lang="en-US" dirty="0"/>
              <a:t>Be prepared because there will not be notice</a:t>
            </a:r>
          </a:p>
          <a:p>
            <a:pPr lvl="2"/>
            <a:r>
              <a:rPr lang="en-US" dirty="0"/>
              <a:t>When event happens there will not be time to prepare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Teachings On Mt Olive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DFAF5EF-AAE5-4CCF-B54C-30C0F7AE0B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Mt 24:36-25:46, Final Judgment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BAB6C-7E73-43AA-BFC0-BD3FF5E079B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59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01751" y="2258779"/>
            <a:ext cx="8677275" cy="4031008"/>
          </a:xfrm>
        </p:spPr>
        <p:txBody>
          <a:bodyPr>
            <a:normAutofit/>
          </a:bodyPr>
          <a:lstStyle/>
          <a:p>
            <a:r>
              <a:rPr lang="en-US" dirty="0"/>
              <a:t>Mt 25:14-30, Parable of the Talents</a:t>
            </a:r>
          </a:p>
          <a:p>
            <a:pPr lvl="1"/>
            <a:r>
              <a:rPr lang="en-US" dirty="0"/>
              <a:t>5, 2, &amp; 1 Talent Men</a:t>
            </a:r>
          </a:p>
          <a:p>
            <a:pPr lvl="1"/>
            <a:r>
              <a:rPr lang="en-US" dirty="0"/>
              <a:t>Vs. 19, They Labored For A “Long Time”</a:t>
            </a:r>
          </a:p>
          <a:p>
            <a:pPr lvl="1"/>
            <a:r>
              <a:rPr lang="en-US" dirty="0"/>
              <a:t>Warning From 1 Talent Man </a:t>
            </a:r>
          </a:p>
          <a:p>
            <a:pPr lvl="2"/>
            <a:r>
              <a:rPr lang="en-US" dirty="0"/>
              <a:t>did not put forth any effort</a:t>
            </a:r>
          </a:p>
          <a:p>
            <a:pPr lvl="2"/>
            <a:r>
              <a:rPr lang="en-US" dirty="0"/>
              <a:t>Punishment – cast into outer darkness, weeping and gnashing of teeth</a:t>
            </a:r>
          </a:p>
          <a:p>
            <a:pPr lvl="1"/>
            <a:r>
              <a:rPr lang="en-US" dirty="0"/>
              <a:t>Work According To Abilities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en-US" dirty="0"/>
              <a:t>Teachings On Mt Olive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B6FC26-EE60-4E38-B142-3F668614638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1625" y="1371600"/>
            <a:ext cx="8461375" cy="685800"/>
          </a:xfrm>
        </p:spPr>
        <p:txBody>
          <a:bodyPr/>
          <a:lstStyle/>
          <a:p>
            <a:r>
              <a:rPr lang="en-US" dirty="0"/>
              <a:t>Mt 24:36-25:46, Final Judgment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AFF197-7275-491C-A684-E2BF37ABE59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8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01751" y="2258779"/>
            <a:ext cx="8677275" cy="4031008"/>
          </a:xfrm>
        </p:spPr>
        <p:txBody>
          <a:bodyPr>
            <a:normAutofit/>
          </a:bodyPr>
          <a:lstStyle/>
          <a:p>
            <a:r>
              <a:rPr lang="en-US" dirty="0"/>
              <a:t>Mt 25:31-46, Parable Of The Sheep And Goats</a:t>
            </a:r>
          </a:p>
          <a:p>
            <a:pPr lvl="1"/>
            <a:r>
              <a:rPr lang="en-US" dirty="0"/>
              <a:t>Jesus Comes With His Angels</a:t>
            </a:r>
          </a:p>
          <a:p>
            <a:pPr lvl="2"/>
            <a:r>
              <a:rPr lang="en-US" dirty="0"/>
              <a:t>Sits On Throne</a:t>
            </a:r>
          </a:p>
          <a:p>
            <a:pPr lvl="2"/>
            <a:r>
              <a:rPr lang="en-US" dirty="0"/>
              <a:t>Gathers All Nations</a:t>
            </a:r>
          </a:p>
          <a:p>
            <a:pPr lvl="1"/>
            <a:r>
              <a:rPr lang="en-US" dirty="0"/>
              <a:t>Sheep </a:t>
            </a:r>
          </a:p>
          <a:p>
            <a:pPr lvl="2"/>
            <a:r>
              <a:rPr lang="en-US" dirty="0"/>
              <a:t>Inherit Kingdom</a:t>
            </a:r>
          </a:p>
          <a:p>
            <a:pPr lvl="1"/>
            <a:r>
              <a:rPr lang="en-US" dirty="0"/>
              <a:t>Goats </a:t>
            </a:r>
          </a:p>
          <a:p>
            <a:pPr lvl="2"/>
            <a:r>
              <a:rPr lang="en-US" dirty="0"/>
              <a:t>Everlasting Fire With Devil And His Angels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en-US" dirty="0"/>
              <a:t>Teachings On Mt Olive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26F4163-AFCB-4AA2-936B-026E143890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1625" y="1371600"/>
            <a:ext cx="8461375" cy="685800"/>
          </a:xfrm>
        </p:spPr>
        <p:txBody>
          <a:bodyPr/>
          <a:lstStyle/>
          <a:p>
            <a:r>
              <a:rPr lang="en-US" dirty="0"/>
              <a:t>Mt 24:36-25:46, Final Judgment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EF36B6-0CCA-4282-ADD7-7EFCC7B93F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47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301751" y="2258779"/>
            <a:ext cx="8677275" cy="4031008"/>
          </a:xfrm>
        </p:spPr>
        <p:txBody>
          <a:bodyPr>
            <a:normAutofit/>
          </a:bodyPr>
          <a:lstStyle/>
          <a:p>
            <a:r>
              <a:rPr lang="en-US" dirty="0"/>
              <a:t>Begin of Private Teachings to Apostles</a:t>
            </a:r>
          </a:p>
          <a:p>
            <a:pPr lvl="1"/>
            <a:r>
              <a:rPr lang="en-US" dirty="0"/>
              <a:t>Mt 24:1-35, Destruction of Jerusalem-Temple Prophecy</a:t>
            </a:r>
          </a:p>
          <a:p>
            <a:pPr lvl="2"/>
            <a:r>
              <a:rPr lang="en-US" dirty="0"/>
              <a:t>Watch For These Signs &amp; Be Ready – To Flee</a:t>
            </a:r>
          </a:p>
          <a:p>
            <a:pPr lvl="1"/>
            <a:r>
              <a:rPr lang="en-US" dirty="0"/>
              <a:t>Transformation of a Nation</a:t>
            </a:r>
          </a:p>
          <a:p>
            <a:pPr lvl="2"/>
            <a:r>
              <a:rPr lang="en-US" dirty="0"/>
              <a:t>End of an Era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en-US" dirty="0"/>
              <a:t>Teachings on Mt. Olive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F2E991C-41DB-4F78-BE94-0CCCE22B58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1625" y="1371600"/>
            <a:ext cx="8461375" cy="685800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E9C6BD-9F30-4B26-9B03-9178B8EAFD8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2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Begin of Private Teachings to Apostles</a:t>
            </a:r>
          </a:p>
          <a:p>
            <a:pPr lvl="1"/>
            <a:r>
              <a:rPr lang="en-US" dirty="0"/>
              <a:t>Be Prepared – There Will Be No 2</a:t>
            </a:r>
            <a:r>
              <a:rPr lang="en-US" baseline="30000" dirty="0"/>
              <a:t>nd</a:t>
            </a:r>
            <a:r>
              <a:rPr lang="en-US" dirty="0"/>
              <a:t> Chance </a:t>
            </a:r>
          </a:p>
          <a:p>
            <a:pPr lvl="2"/>
            <a:r>
              <a:rPr lang="en-US" dirty="0"/>
              <a:t>Mt 24:36-41, Comparing Judgment With The Flood</a:t>
            </a:r>
          </a:p>
          <a:p>
            <a:pPr lvl="2"/>
            <a:r>
              <a:rPr lang="en-US" dirty="0"/>
              <a:t>Mt 24:42-44, Parable Of A Thief</a:t>
            </a:r>
          </a:p>
          <a:p>
            <a:pPr lvl="2"/>
            <a:r>
              <a:rPr lang="en-US" dirty="0"/>
              <a:t>Mt 24:45-51, Parable Of The Householder </a:t>
            </a:r>
          </a:p>
          <a:p>
            <a:pPr lvl="2"/>
            <a:r>
              <a:rPr lang="en-US" dirty="0"/>
              <a:t>Mt 25:1-13, Parable Of The 10 Virgins</a:t>
            </a:r>
          </a:p>
          <a:p>
            <a:pPr lvl="2"/>
            <a:r>
              <a:rPr lang="en-US" dirty="0"/>
              <a:t>Mt 25:14-30, Parable Of The Talents</a:t>
            </a:r>
          </a:p>
          <a:p>
            <a:pPr lvl="2"/>
            <a:r>
              <a:rPr lang="en-US" dirty="0"/>
              <a:t>Mt 25:31-46, Parable Of The Sheep And Goats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Teachings On Mt Olive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EF5815-E20C-4F1C-8C44-E7E3571A69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FCF9DA-41DD-40CC-9476-8AA5FB49C23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42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301751" y="2258779"/>
            <a:ext cx="8677275" cy="4031008"/>
          </a:xfrm>
        </p:spPr>
        <p:txBody>
          <a:bodyPr>
            <a:normAutofit/>
          </a:bodyPr>
          <a:lstStyle/>
          <a:p>
            <a:r>
              <a:rPr lang="en-US" dirty="0"/>
              <a:t>Be Ready</a:t>
            </a:r>
          </a:p>
          <a:p>
            <a:pPr lvl="1"/>
            <a:r>
              <a:rPr lang="en-US" dirty="0"/>
              <a:t>It Will Be A Long Time</a:t>
            </a:r>
          </a:p>
          <a:p>
            <a:pPr lvl="1"/>
            <a:r>
              <a:rPr lang="en-US" dirty="0"/>
              <a:t>“Mostly” Ready Will Not Be Enough</a:t>
            </a:r>
          </a:p>
          <a:p>
            <a:pPr lvl="1"/>
            <a:r>
              <a:rPr lang="en-US" dirty="0"/>
              <a:t>Being Idle Is Not Enough</a:t>
            </a:r>
          </a:p>
          <a:p>
            <a:pPr lvl="1"/>
            <a:r>
              <a:rPr lang="en-US" dirty="0"/>
              <a:t>Generosity Of The Faithful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en-US" dirty="0"/>
              <a:t>Teachings on Mt. Olive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6F879F-A6A5-4463-AFFE-D8F1068BFB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1625" y="1371600"/>
            <a:ext cx="8461375" cy="68580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EFC03A-E3C4-4098-BD0D-E6ED1792BA6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86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4061</TotalTime>
  <Words>1045</Words>
  <Application>Microsoft Office PowerPoint</Application>
  <PresentationFormat>On-screen Show (4:3)</PresentationFormat>
  <Paragraphs>198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Arial Black</vt:lpstr>
      <vt:lpstr>Calibri</vt:lpstr>
      <vt:lpstr>Copperplate Gothic Bold</vt:lpstr>
      <vt:lpstr>Courier New</vt:lpstr>
      <vt:lpstr>Georgia</vt:lpstr>
      <vt:lpstr>Times New Roman</vt:lpstr>
      <vt:lpstr>Wingdings</vt:lpstr>
      <vt:lpstr>Wingdings 2</vt:lpstr>
      <vt:lpstr>Civic</vt:lpstr>
      <vt:lpstr>Jesus’ Last Week Teachings on Mt Olive</vt:lpstr>
      <vt:lpstr>Jesus Last Week</vt:lpstr>
      <vt:lpstr>Teachings On Mt Olive</vt:lpstr>
      <vt:lpstr>Teachings On Mt Olive</vt:lpstr>
      <vt:lpstr>Teachings On Mt Olive</vt:lpstr>
      <vt:lpstr>Temple Structure</vt:lpstr>
      <vt:lpstr>Teachings On Mt Olive</vt:lpstr>
      <vt:lpstr>Teachings On Mt Olive</vt:lpstr>
      <vt:lpstr>Teachings On Mt Olive</vt:lpstr>
      <vt:lpstr>Teachings On Mt Olive</vt:lpstr>
      <vt:lpstr>Teachings On Mt Olive</vt:lpstr>
      <vt:lpstr>Teachings On Mt Olive</vt:lpstr>
      <vt:lpstr>Teachings On Mt Olive</vt:lpstr>
      <vt:lpstr>Teachings On Mt Olive</vt:lpstr>
      <vt:lpstr>Teachings on Mt. Olive</vt:lpstr>
      <vt:lpstr>Teachings On Mt Olive</vt:lpstr>
      <vt:lpstr>Teachings on Mt. Olive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571</cp:revision>
  <dcterms:created xsi:type="dcterms:W3CDTF">1998-07-07T15:18:40Z</dcterms:created>
  <dcterms:modified xsi:type="dcterms:W3CDTF">2021-11-15T12:58:52Z</dcterms:modified>
</cp:coreProperties>
</file>