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1"/>
  </p:sldMasterIdLst>
  <p:notesMasterIdLst>
    <p:notesMasterId r:id="rId19"/>
  </p:notesMasterIdLst>
  <p:handoutMasterIdLst>
    <p:handoutMasterId r:id="rId20"/>
  </p:handoutMasterIdLst>
  <p:sldIdLst>
    <p:sldId id="326" r:id="rId2"/>
    <p:sldId id="327" r:id="rId3"/>
    <p:sldId id="376" r:id="rId4"/>
    <p:sldId id="374" r:id="rId5"/>
    <p:sldId id="353" r:id="rId6"/>
    <p:sldId id="299" r:id="rId7"/>
    <p:sldId id="355" r:id="rId8"/>
    <p:sldId id="359" r:id="rId9"/>
    <p:sldId id="360" r:id="rId10"/>
    <p:sldId id="361" r:id="rId11"/>
    <p:sldId id="362" r:id="rId12"/>
    <p:sldId id="364" r:id="rId13"/>
    <p:sldId id="365" r:id="rId14"/>
    <p:sldId id="366" r:id="rId15"/>
    <p:sldId id="349" r:id="rId16"/>
    <p:sldId id="368" r:id="rId17"/>
    <p:sldId id="372" r:id="rId18"/>
  </p:sldIdLst>
  <p:sldSz cx="9144000" cy="6858000" type="screen4x3"/>
  <p:notesSz cx="7102475" cy="9388475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FF3300"/>
    <a:srgbClr val="3333CC"/>
    <a:srgbClr val="6633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808" autoAdjust="0"/>
    <p:restoredTop sz="86400" autoAdjust="0"/>
  </p:normalViewPr>
  <p:slideViewPr>
    <p:cSldViewPr>
      <p:cViewPr varScale="1">
        <p:scale>
          <a:sx n="78" d="100"/>
          <a:sy n="78" d="100"/>
        </p:scale>
        <p:origin x="23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4736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4736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9AB22E-3F9F-4E82-B630-ED7A8106F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28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4736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4913" y="704850"/>
            <a:ext cx="4692650" cy="35194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997" y="4459526"/>
            <a:ext cx="5208482" cy="4224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4736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CD0EDE-A35E-4F54-80C3-5C71B12586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4346044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Big Picture of the Gospels</a:t>
            </a:r>
          </a:p>
          <a:p>
            <a:pPr marL="176679" indent="-176679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They tell a story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Using the Gospels in this order keeps the event together</a:t>
            </a:r>
          </a:p>
          <a:p>
            <a:pPr marL="353358" indent="-353358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Some pieces are available in other writers, but the main is covered in detail. </a:t>
            </a:r>
          </a:p>
          <a:p>
            <a:pPr marL="353358" indent="-353358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we look at these as a whole, we see a picture of Jesus </a:t>
            </a:r>
          </a:p>
          <a:p>
            <a:pPr marL="765610" lvl="1" indent="-294465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His last-ditch efforts to convert the Scribes &amp; Pharisees</a:t>
            </a:r>
          </a:p>
          <a:p>
            <a:pPr marL="765610" lvl="1" indent="-294465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His Protection and encouragement for the “Lost”</a:t>
            </a:r>
          </a:p>
          <a:p>
            <a:pPr marL="765610" lvl="1" indent="-294465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His love and passion for his chosen ones, Apostles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832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7487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6118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Remember, Disciples were still expecting a Physical Jewish Nation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5028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View from Mt Olives would have been</a:t>
            </a:r>
            <a:r>
              <a:rPr lang="en-US" baseline="0" dirty="0"/>
              <a:t> at a higher elevation than the Temple</a:t>
            </a:r>
          </a:p>
          <a:p>
            <a:r>
              <a:rPr lang="en-US" baseline="0" dirty="0"/>
              <a:t>Also other places along the road(s) going to Jerusalem from the West.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844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that the disciples</a:t>
            </a:r>
            <a:r>
              <a:rPr lang="en-US" baseline="0" dirty="0"/>
              <a:t> still had man misconception about the nature of the kingdom.  See Acts 1:6.  in their mind, all 3 of these probably coincided with the same event, but Jesus teaches 2 distinct events.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5105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9842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very distinct change in instructions</a:t>
            </a:r>
            <a:r>
              <a:rPr lang="en-US" baseline="0" dirty="0"/>
              <a:t> here</a:t>
            </a:r>
          </a:p>
          <a:p>
            <a:r>
              <a:rPr lang="en-US" baseline="0" dirty="0"/>
              <a:t>Before: When you see….   Flee</a:t>
            </a:r>
          </a:p>
          <a:p>
            <a:r>
              <a:rPr lang="en-US" baseline="0" dirty="0"/>
              <a:t>Now: be prepared because there will be NO signs…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5432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6281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the cat’s away the mice will play</a:t>
            </a:r>
          </a:p>
          <a:p>
            <a:r>
              <a:rPr lang="en-US" dirty="0"/>
              <a:t>When the boss is away, the inmates run the asylum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5694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2218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875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526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6461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Time will be long</a:t>
            </a:r>
          </a:p>
          <a:p>
            <a:pPr lvl="0"/>
            <a:r>
              <a:rPr lang="en-US" dirty="0"/>
              <a:t>Example of Noah and Flood</a:t>
            </a:r>
          </a:p>
          <a:p>
            <a:pPr lvl="0"/>
            <a:r>
              <a:rPr lang="en-US" dirty="0"/>
              <a:t>Evil Servant said in his heart…, parable of the householder </a:t>
            </a:r>
          </a:p>
          <a:p>
            <a:r>
              <a:rPr lang="en-US" dirty="0"/>
              <a:t>After a long time… parable of the talents </a:t>
            </a:r>
          </a:p>
          <a:p>
            <a:endParaRPr lang="en-US" dirty="0"/>
          </a:p>
          <a:p>
            <a:r>
              <a:rPr lang="en-US" dirty="0"/>
              <a:t>Be ready for the</a:t>
            </a:r>
            <a:r>
              <a:rPr lang="en-US" baseline="0" dirty="0"/>
              <a:t> final judgment for time will be no more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9107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862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152401" y="6691682"/>
            <a:ext cx="8833104" cy="16061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93522" y="6363385"/>
            <a:ext cx="8532779" cy="326246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057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1752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al 13"/>
          <p:cNvSpPr/>
          <p:nvPr userDrawn="1"/>
        </p:nvSpPr>
        <p:spPr>
          <a:xfrm>
            <a:off x="4361688" y="1847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21278"/>
            <a:ext cx="7772400" cy="1431322"/>
          </a:xfrm>
        </p:spPr>
        <p:txBody>
          <a:bodyPr anchor="ctr">
            <a:noAutofit/>
          </a:bodyPr>
          <a:lstStyle>
            <a:lvl1pPr>
              <a:defRPr sz="3600" b="1" cap="none" spc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 title</a:t>
            </a:r>
          </a:p>
        </p:txBody>
      </p:sp>
      <p:pic>
        <p:nvPicPr>
          <p:cNvPr id="4" name="Picture 3"/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396" y="2360390"/>
            <a:ext cx="8801210" cy="4322538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155445" y="2362200"/>
            <a:ext cx="8857031" cy="4320728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46304" y="3893630"/>
            <a:ext cx="8679997" cy="1836457"/>
          </a:xfrm>
        </p:spPr>
        <p:txBody>
          <a:bodyPr anchor="ctr">
            <a:noAutofit/>
          </a:bodyPr>
          <a:lstStyle>
            <a:lvl1pPr marL="0" indent="0" algn="ctr">
              <a:buNone/>
              <a:defRPr sz="4400" b="1" cap="all" spc="250" baseline="0">
                <a:solidFill>
                  <a:schemeClr val="tx1"/>
                </a:solidFill>
                <a:latin typeface="Copperplate Gothic Bold" panose="020E0705020206020404" pitchFamily="34" charset="0"/>
                <a:cs typeface="Aharoni" panose="02010803020104030203" pitchFamily="2" charset="-79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676400"/>
            <a:ext cx="8503920" cy="4648200"/>
          </a:xfrm>
        </p:spPr>
        <p:txBody>
          <a:bodyPr/>
          <a:lstStyle>
            <a:lvl1pPr marL="0" indent="0">
              <a:buClr>
                <a:schemeClr val="tx1"/>
              </a:buClr>
              <a:buSzPct val="75000"/>
              <a:buFont typeface="Wingdings" panose="05000000000000000000" pitchFamily="2" charset="2"/>
              <a:buNone/>
              <a:defRPr sz="3200"/>
            </a:lvl1pPr>
            <a:lvl2pPr marL="461963" indent="-449263">
              <a:buClr>
                <a:schemeClr val="tx1"/>
              </a:buClr>
              <a:buSzPct val="75000"/>
              <a:buFont typeface="Wingdings" panose="05000000000000000000" pitchFamily="2" charset="2"/>
              <a:buChar char="Ø"/>
              <a:defRPr sz="2800"/>
            </a:lvl2pPr>
            <a:lvl3pPr marL="914400" indent="-455613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 sz="2400"/>
            </a:lvl3pPr>
            <a:lvl4pPr marL="1200150" indent="-287338">
              <a:buClr>
                <a:schemeClr val="tx1"/>
              </a:buClr>
              <a:buSzPct val="100000"/>
              <a:buFont typeface="Courier New" panose="02070309020205020404" pitchFamily="49" charset="0"/>
              <a:buChar char="o"/>
              <a:defRPr sz="2400"/>
            </a:lvl4pPr>
            <a:lvl5pPr marL="1601788" indent="-233363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 sz="1600"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9" name="Title 7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838200"/>
          </a:xfrm>
        </p:spPr>
        <p:txBody>
          <a:bodyPr anchor="ctr">
            <a:normAutofit/>
          </a:bodyPr>
          <a:lstStyle>
            <a:lvl1pPr>
              <a:defRPr sz="4800" b="1" cap="none" spc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-Sub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bg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1" y="2258779"/>
            <a:ext cx="8677275" cy="4031008"/>
          </a:xfrm>
        </p:spPr>
        <p:txBody>
          <a:bodyPr/>
          <a:lstStyle>
            <a:lvl1pPr marL="0" indent="0">
              <a:buClrTx/>
              <a:buSzPct val="75000"/>
              <a:buFont typeface="Wingdings" panose="05000000000000000000" pitchFamily="2" charset="2"/>
              <a:buNone/>
              <a:defRPr sz="2800" b="1"/>
            </a:lvl1pPr>
            <a:lvl2pPr marL="228600" indent="-215900">
              <a:buClrTx/>
              <a:buSzPct val="75000"/>
              <a:buFont typeface="Wingdings" panose="05000000000000000000" pitchFamily="2" charset="2"/>
              <a:buChar char="Ø"/>
              <a:defRPr sz="2400"/>
            </a:lvl2pPr>
            <a:lvl3pPr marL="519113" indent="-285750">
              <a:buClrTx/>
              <a:buSzPct val="75000"/>
              <a:buFont typeface="Wingdings" panose="05000000000000000000" pitchFamily="2" charset="2"/>
              <a:buChar char="q"/>
              <a:defRPr sz="2400"/>
            </a:lvl3pPr>
            <a:lvl4pPr marL="800100" indent="-228600">
              <a:buClrTx/>
              <a:buSzPct val="75000"/>
              <a:buFont typeface="Wingdings" panose="05000000000000000000" pitchFamily="2" charset="2"/>
              <a:buChar char="q"/>
              <a:defRPr sz="2000"/>
            </a:lvl4pPr>
            <a:lvl5pPr marL="1028700" indent="-228600">
              <a:buClrTx/>
              <a:buSzPct val="75000"/>
              <a:buFont typeface="Wingdings" panose="05000000000000000000" pitchFamily="2" charset="2"/>
              <a:buChar char="q"/>
              <a:defRPr sz="1800"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01625" y="1371600"/>
            <a:ext cx="8461375" cy="685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="1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28600" y="2133600"/>
            <a:ext cx="8750427" cy="0"/>
          </a:xfrm>
          <a:prstGeom prst="line">
            <a:avLst/>
          </a:prstGeom>
          <a:ln w="50800" cmpd="dbl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38695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599"/>
            <a:ext cx="4038600" cy="5023609"/>
          </a:xfrm>
        </p:spPr>
        <p:txBody>
          <a:bodyPr/>
          <a:lstStyle>
            <a:lvl1pPr marL="0" indent="0">
              <a:buClrTx/>
              <a:buSzPct val="75000"/>
              <a:buFont typeface="Wingdings" panose="05000000000000000000" pitchFamily="2" charset="2"/>
              <a:buNone/>
              <a:defRPr sz="3200" b="1"/>
            </a:lvl1pPr>
            <a:lvl2pPr marL="461963" indent="-449263">
              <a:buClrTx/>
              <a:buSzPct val="75000"/>
              <a:buFont typeface="Wingdings" panose="05000000000000000000" pitchFamily="2" charset="2"/>
              <a:buChar char="Ø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5023608"/>
          </a:xfrm>
        </p:spPr>
        <p:txBody>
          <a:bodyPr/>
          <a:lstStyle>
            <a:lvl1pPr marL="0" indent="0">
              <a:buClrTx/>
              <a:buSzPct val="75000"/>
              <a:buFont typeface="Wingdings" panose="05000000000000000000" pitchFamily="2" charset="2"/>
              <a:buNone/>
              <a:defRPr sz="2500"/>
            </a:lvl1pPr>
            <a:lvl2pPr marL="548640" indent="-274320">
              <a:buClrTx/>
              <a:buSzPct val="75000"/>
              <a:buFont typeface="Wingdings" panose="05000000000000000000" pitchFamily="2" charset="2"/>
              <a:buChar char="q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bg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258779"/>
            <a:ext cx="4041648" cy="4031008"/>
          </a:xfrm>
        </p:spPr>
        <p:txBody>
          <a:bodyPr/>
          <a:lstStyle>
            <a:lvl1pPr marL="0" indent="0">
              <a:buClrTx/>
              <a:buSzPct val="75000"/>
              <a:buFont typeface="Wingdings" panose="05000000000000000000" pitchFamily="2" charset="2"/>
              <a:buNone/>
              <a:defRPr b="1"/>
            </a:lvl1pPr>
            <a:lvl2pPr marL="461963" indent="-449263">
              <a:buClrTx/>
              <a:buSzPct val="75000"/>
              <a:buFont typeface="Wingdings" panose="05000000000000000000" pitchFamily="2" charset="2"/>
              <a:buChar char="Ø"/>
              <a:defRPr/>
            </a:lvl2pPr>
            <a:lvl3pPr marL="796925" indent="-338138">
              <a:buClrTx/>
              <a:buSzPct val="75000"/>
              <a:buFont typeface="Wingdings" panose="05000000000000000000" pitchFamily="2" charset="2"/>
              <a:buChar char="q"/>
              <a:defRPr sz="2800"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 hasCustomPrompt="1"/>
          </p:nvPr>
        </p:nvSpPr>
        <p:spPr>
          <a:xfrm>
            <a:off x="4800600" y="2258568"/>
            <a:ext cx="4038600" cy="4035007"/>
          </a:xfrm>
        </p:spPr>
        <p:txBody>
          <a:bodyPr/>
          <a:lstStyle>
            <a:lvl1pPr marL="0" indent="0">
              <a:buClrTx/>
              <a:buSzPct val="75000"/>
              <a:buFont typeface="Wingdings" panose="05000000000000000000" pitchFamily="2" charset="2"/>
              <a:buNone/>
              <a:defRPr/>
            </a:lvl1pPr>
            <a:lvl2pPr marL="461963" indent="-449263">
              <a:buClrTx/>
              <a:buSzPct val="75000"/>
              <a:buFont typeface="Wingdings" panose="05000000000000000000" pitchFamily="2" charset="2"/>
              <a:buChar char="Ø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 sz="2800"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01625" y="1371600"/>
            <a:ext cx="8461375" cy="685800"/>
          </a:xfrm>
        </p:spPr>
        <p:txBody>
          <a:bodyPr anchor="ctr">
            <a:normAutofit/>
          </a:bodyPr>
          <a:lstStyle>
            <a:lvl1pPr marL="0" indent="0">
              <a:buNone/>
              <a:defRPr sz="3200" b="1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28600" y="2133600"/>
            <a:ext cx="8750427" cy="0"/>
          </a:xfrm>
          <a:prstGeom prst="line">
            <a:avLst/>
          </a:prstGeom>
          <a:ln w="50800" cmpd="dbl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6200" y="609600"/>
            <a:ext cx="3200400" cy="58674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914399"/>
            <a:ext cx="3048000" cy="1981201"/>
          </a:xfrm>
        </p:spPr>
        <p:txBody>
          <a:bodyPr anchor="ctr">
            <a:noAutofit/>
          </a:bodyPr>
          <a:lstStyle>
            <a:lvl1pPr algn="ctr">
              <a:buNone/>
              <a:defRPr sz="3200" b="1">
                <a:solidFill>
                  <a:srgbClr val="FFFFFF"/>
                </a:solidFill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6200" y="3429000"/>
            <a:ext cx="3200400" cy="2697163"/>
          </a:xfrm>
        </p:spPr>
        <p:txBody>
          <a:bodyPr anchor="ctr">
            <a:normAutofit/>
          </a:bodyPr>
          <a:lstStyle>
            <a:lvl1pPr marL="0" indent="0" algn="ctr">
              <a:spcAft>
                <a:spcPts val="1000"/>
              </a:spcAft>
              <a:buNone/>
              <a:defRPr sz="2800" b="1" kern="0" spc="40" baseline="0">
                <a:solidFill>
                  <a:srgbClr val="FFFFFF"/>
                </a:solidFill>
                <a:latin typeface="Copperplate Gothic Bold" panose="020E0705020206020404" pitchFamily="34" charset="0"/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76200"/>
            <a:ext cx="9144000" cy="670560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0" y="515112"/>
            <a:ext cx="914400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371088" y="685799"/>
            <a:ext cx="5772912" cy="5696489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 b="1"/>
            </a:lvl1pPr>
            <a:lvl2pPr marL="354013" indent="-354013">
              <a:buFont typeface="Wingdings" panose="05000000000000000000" pitchFamily="2" charset="2"/>
              <a:buChar char="Ø"/>
              <a:defRPr sz="2800" b="1"/>
            </a:lvl2pPr>
            <a:lvl3pPr marL="687388" indent="-338138">
              <a:defRPr sz="2400" b="0"/>
            </a:lvl3pPr>
            <a:lvl4pPr marL="973138" indent="-287338">
              <a:buSzPct val="100000"/>
              <a:buFont typeface="Courier New" panose="02070309020205020404" pitchFamily="49" charset="0"/>
              <a:buChar char="o"/>
              <a:defRPr sz="2000"/>
            </a:lvl4pPr>
            <a:lvl5pPr marL="1317625" indent="-228600">
              <a:defRPr sz="1600"/>
            </a:lvl5pPr>
          </a:lstStyle>
          <a:p>
            <a:pPr lvl="0" eaLnBrk="1" latinLnBrk="0" hangingPunct="1"/>
            <a:r>
              <a:rPr lang="en-US" dirty="0"/>
              <a:t>Click to edit Master text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76200" y="6388385"/>
            <a:ext cx="8906256" cy="30956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70" r:id="rId3"/>
    <p:sldLayoutId id="2147483665" r:id="rId4"/>
    <p:sldLayoutId id="2147483666" r:id="rId5"/>
    <p:sldLayoutId id="2147483667" r:id="rId6"/>
    <p:sldLayoutId id="2147483669" r:id="rId7"/>
  </p:sldLayoutIdLst>
  <p:transition>
    <p:dissolve/>
  </p:transition>
  <p:txStyles>
    <p:titleStyle>
      <a:lvl1pPr algn="ctr" rtl="0" eaLnBrk="1" latinLnBrk="0" hangingPunct="1">
        <a:spcBef>
          <a:spcPct val="0"/>
        </a:spcBef>
        <a:buNone/>
        <a:defRPr kumimoji="0" sz="3300" b="1" kern="1200" cap="none" spc="0">
          <a:ln w="0"/>
          <a:solidFill>
            <a:schemeClr val="accent1"/>
          </a:solidFill>
          <a:effectLst>
            <a:outerShdw blurRad="38100" dist="25400" dir="5400000" algn="ctr" rotWithShape="0">
              <a:srgbClr val="6E747A">
                <a:alpha val="43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La </a:t>
            </a:r>
            <a:r>
              <a:rPr lang="en-US" dirty="0" err="1"/>
              <a:t>última</a:t>
            </a:r>
            <a:r>
              <a:rPr lang="en-US" dirty="0"/>
              <a:t> </a:t>
            </a:r>
            <a:r>
              <a:rPr lang="en-US" dirty="0" err="1"/>
              <a:t>semana</a:t>
            </a:r>
            <a:r>
              <a:rPr lang="en-US" dirty="0"/>
              <a:t> de Jesús</a:t>
            </a:r>
            <a:br>
              <a:rPr lang="en-US" dirty="0"/>
            </a:br>
            <a:r>
              <a:rPr lang="es-ES" sz="3100" dirty="0"/>
              <a:t>Enseñanzas sobre el Monte Olivo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Martes</a:t>
            </a:r>
          </a:p>
          <a:p>
            <a:r>
              <a:rPr lang="en-US" dirty="0" err="1"/>
              <a:t>Profecías</a:t>
            </a:r>
            <a:r>
              <a:rPr lang="en-US" dirty="0"/>
              <a:t> y </a:t>
            </a:r>
            <a:r>
              <a:rPr lang="en-US" dirty="0" err="1"/>
              <a:t>parábolas</a:t>
            </a:r>
            <a:r>
              <a:rPr lang="en-US" dirty="0"/>
              <a:t> 
Mt 24-25</a:t>
            </a:r>
          </a:p>
        </p:txBody>
      </p:sp>
    </p:spTree>
    <p:extLst>
      <p:ext uri="{BB962C8B-B14F-4D97-AF65-F5344CB8AC3E}">
        <p14:creationId xmlns:p14="http://schemas.microsoft.com/office/powerpoint/2010/main" val="1661533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914399"/>
            <a:ext cx="3048000" cy="1981201"/>
          </a:xfrm>
        </p:spPr>
        <p:txBody>
          <a:bodyPr/>
          <a:lstStyle/>
          <a:p>
            <a:r>
              <a:rPr lang="en-US" dirty="0"/>
              <a:t>La </a:t>
            </a:r>
            <a:r>
              <a:rPr lang="en-US" dirty="0" err="1"/>
              <a:t>última</a:t>
            </a:r>
            <a:r>
              <a:rPr lang="en-US" dirty="0"/>
              <a:t> </a:t>
            </a:r>
            <a:r>
              <a:rPr lang="en-US" dirty="0" err="1"/>
              <a:t>semana</a:t>
            </a:r>
            <a:r>
              <a:rPr lang="en-US" dirty="0"/>
              <a:t> de Jesús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76200" y="3429000"/>
            <a:ext cx="3200400" cy="2697163"/>
          </a:xfrm>
        </p:spPr>
        <p:txBody>
          <a:bodyPr/>
          <a:lstStyle/>
          <a:p>
            <a:r>
              <a:rPr lang="en-US" dirty="0" err="1"/>
              <a:t>Enfoque</a:t>
            </a:r>
            <a:r>
              <a:rPr lang="en-US" dirty="0"/>
              <a:t> de Los </a:t>
            </a:r>
            <a:r>
              <a:rPr lang="en-US" dirty="0" err="1"/>
              <a:t>Evangelios</a:t>
            </a:r>
            <a:r>
              <a:rPr lang="en-US" dirty="0"/>
              <a:t>
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371088" y="685799"/>
            <a:ext cx="5772912" cy="569648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Lucas 13-19</a:t>
            </a:r>
          </a:p>
          <a:p>
            <a:pPr lvl="1"/>
            <a:r>
              <a:rPr lang="es-ES" dirty="0"/>
              <a:t>Detalles De Su Viaje A Jerusalén </a:t>
            </a:r>
          </a:p>
          <a:p>
            <a:r>
              <a:rPr lang="en-US" dirty="0"/>
              <a:t>Mateo 21-25</a:t>
            </a:r>
          </a:p>
          <a:p>
            <a:pPr lvl="1"/>
            <a:r>
              <a:rPr lang="en-US" dirty="0" err="1"/>
              <a:t>Enseñanzas</a:t>
            </a:r>
            <a:r>
              <a:rPr lang="en-US" dirty="0"/>
              <a:t> </a:t>
            </a:r>
            <a:r>
              <a:rPr lang="en-US" dirty="0" err="1"/>
              <a:t>Públicas</a:t>
            </a:r>
            <a:r>
              <a:rPr lang="en-US" dirty="0"/>
              <a:t> </a:t>
            </a:r>
          </a:p>
          <a:p>
            <a:pPr lvl="2"/>
            <a:r>
              <a:rPr lang="en-US" dirty="0" err="1"/>
              <a:t>Interrogatorio</a:t>
            </a:r>
            <a:r>
              <a:rPr lang="en-US" dirty="0"/>
              <a:t> Y </a:t>
            </a:r>
            <a:r>
              <a:rPr lang="en-US" dirty="0" err="1"/>
              <a:t>Ay’s</a:t>
            </a:r>
            <a:endParaRPr lang="en-US" dirty="0"/>
          </a:p>
          <a:p>
            <a:pPr lvl="3"/>
            <a:r>
              <a:rPr lang="es-ES" dirty="0"/>
              <a:t>A Los Discípulos
A/Acerca De Escribas Y Fariseos</a:t>
            </a:r>
          </a:p>
          <a:p>
            <a:pPr lvl="1"/>
            <a:r>
              <a:rPr lang="en-US" dirty="0" err="1"/>
              <a:t>Enseñanzas</a:t>
            </a:r>
            <a:r>
              <a:rPr lang="en-US" dirty="0"/>
              <a:t> </a:t>
            </a:r>
            <a:r>
              <a:rPr lang="en-US" dirty="0" err="1"/>
              <a:t>Privadas</a:t>
            </a:r>
            <a:endParaRPr lang="en-US" dirty="0"/>
          </a:p>
          <a:p>
            <a:pPr lvl="2"/>
            <a:r>
              <a:rPr lang="es-ES" dirty="0"/>
              <a:t>Profecías Y Advertencias </a:t>
            </a:r>
          </a:p>
          <a:p>
            <a:pPr lvl="3"/>
            <a:r>
              <a:rPr lang="es-ES" dirty="0"/>
              <a:t>Para Seleccionar Discípulos</a:t>
            </a:r>
          </a:p>
          <a:p>
            <a:r>
              <a:rPr lang="en-US" dirty="0"/>
              <a:t>Juan 12-17</a:t>
            </a:r>
          </a:p>
          <a:p>
            <a:pPr lvl="1"/>
            <a:r>
              <a:rPr lang="en-US" dirty="0" err="1"/>
              <a:t>Enseñanzas</a:t>
            </a:r>
            <a:r>
              <a:rPr lang="en-US" dirty="0"/>
              <a:t> </a:t>
            </a:r>
            <a:r>
              <a:rPr lang="en-US" dirty="0" err="1"/>
              <a:t>Privadas</a:t>
            </a:r>
            <a:endParaRPr lang="en-US" dirty="0"/>
          </a:p>
          <a:p>
            <a:pPr lvl="2"/>
            <a:r>
              <a:rPr lang="es-ES" dirty="0"/>
              <a:t>Para Seleccionar Discípulos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377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914399"/>
            <a:ext cx="3048000" cy="1981201"/>
          </a:xfrm>
        </p:spPr>
        <p:txBody>
          <a:bodyPr/>
          <a:lstStyle/>
          <a:p>
            <a:r>
              <a:rPr lang="es-ES" dirty="0"/>
              <a:t>Enseñanzas En El </a:t>
            </a:r>
            <a:br>
              <a:rPr lang="es-ES" dirty="0"/>
            </a:br>
            <a:r>
              <a:rPr lang="es-ES" dirty="0"/>
              <a:t>Monte Olivo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76200" y="3429000"/>
            <a:ext cx="3200400" cy="2697163"/>
          </a:xfrm>
        </p:spPr>
        <p:txBody>
          <a:bodyPr/>
          <a:lstStyle/>
          <a:p>
            <a:r>
              <a:rPr lang="en-US" dirty="0" err="1"/>
              <a:t>Enseñanzas</a:t>
            </a:r>
            <a:r>
              <a:rPr lang="en-US" dirty="0"/>
              <a:t> </a:t>
            </a:r>
            <a:r>
              <a:rPr lang="en-US" dirty="0" err="1"/>
              <a:t>anteriores</a:t>
            </a:r>
            <a:r>
              <a:rPr lang="en-US" dirty="0"/>
              <a:t>:</a:t>
            </a:r>
          </a:p>
          <a:p>
            <a:r>
              <a:rPr lang="en-US" dirty="0" err="1"/>
              <a:t>juicio</a:t>
            </a:r>
            <a:r>
              <a:rPr lang="en-US" dirty="0"/>
              <a:t> </a:t>
            </a:r>
            <a:r>
              <a:rPr lang="en-US" dirty="0" err="1"/>
              <a:t>inminente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371088" y="685799"/>
            <a:ext cx="5772912" cy="5696489"/>
          </a:xfrm>
        </p:spPr>
        <p:txBody>
          <a:bodyPr>
            <a:normAutofit/>
          </a:bodyPr>
          <a:lstStyle/>
          <a:p>
            <a:pPr lvl="1"/>
            <a:r>
              <a:rPr lang="en-US" dirty="0" err="1"/>
              <a:t>Parábola</a:t>
            </a:r>
            <a:r>
              <a:rPr lang="en-US" dirty="0"/>
              <a:t> De Los </a:t>
            </a:r>
            <a:r>
              <a:rPr lang="en-US" dirty="0" err="1"/>
              <a:t>Malvados</a:t>
            </a:r>
            <a:r>
              <a:rPr lang="en-US" dirty="0"/>
              <a:t> </a:t>
            </a:r>
            <a:r>
              <a:rPr lang="en-US" dirty="0" err="1"/>
              <a:t>Labradores</a:t>
            </a:r>
            <a:r>
              <a:rPr lang="en-US" dirty="0"/>
              <a:t>, Mt 21:28-45</a:t>
            </a:r>
          </a:p>
          <a:p>
            <a:pPr lvl="2"/>
            <a:r>
              <a:rPr lang="en-US" dirty="0"/>
              <a:t>Vs. 37-39, </a:t>
            </a:r>
            <a:r>
              <a:rPr lang="es-ES" dirty="0"/>
              <a:t>Mátalo Y Se Apodera De Su Herencia</a:t>
            </a:r>
            <a:endParaRPr lang="en-US" dirty="0"/>
          </a:p>
          <a:p>
            <a:pPr lvl="2"/>
            <a:r>
              <a:rPr lang="en-US" dirty="0"/>
              <a:t>Vs. 41-45, </a:t>
            </a:r>
            <a:r>
              <a:rPr lang="en-US" dirty="0" err="1"/>
              <a:t>Destruirá</a:t>
            </a:r>
            <a:r>
              <a:rPr lang="en-US" dirty="0"/>
              <a:t> </a:t>
            </a:r>
            <a:r>
              <a:rPr lang="en-US" dirty="0" err="1"/>
              <a:t>Miserablemente</a:t>
            </a:r>
            <a:r>
              <a:rPr lang="en-US" dirty="0"/>
              <a:t> ...</a:t>
            </a:r>
          </a:p>
          <a:p>
            <a:pPr lvl="1"/>
            <a:r>
              <a:rPr lang="es-ES" dirty="0"/>
              <a:t>Parábola De La Fiesta De Bodas</a:t>
            </a:r>
            <a:r>
              <a:rPr lang="en-US" dirty="0"/>
              <a:t>, Mt 22:1-14</a:t>
            </a:r>
          </a:p>
          <a:p>
            <a:pPr lvl="2"/>
            <a:r>
              <a:rPr lang="en-US" dirty="0"/>
              <a:t>Vs. 7-9, </a:t>
            </a:r>
            <a:r>
              <a:rPr lang="es-ES" dirty="0"/>
              <a:t>Envió Sus Ejércitos, Destruyó A Esos Asesinos, Y Quemó Su Ciudad.</a:t>
            </a:r>
            <a:endParaRPr lang="en-US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209602B-F9B1-4B71-B5E1-35133D011111}"/>
              </a:ext>
            </a:extLst>
          </p:cNvPr>
          <p:cNvSpPr/>
          <p:nvPr/>
        </p:nvSpPr>
        <p:spPr>
          <a:xfrm>
            <a:off x="3048002" y="2476500"/>
            <a:ext cx="5791200" cy="8382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E3597CA-8B08-4C4E-AB4F-A84B42E1BC68}"/>
              </a:ext>
            </a:extLst>
          </p:cNvPr>
          <p:cNvSpPr/>
          <p:nvPr/>
        </p:nvSpPr>
        <p:spPr>
          <a:xfrm>
            <a:off x="3276600" y="4191000"/>
            <a:ext cx="5867400" cy="108739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73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914399"/>
            <a:ext cx="3048000" cy="1981201"/>
          </a:xfrm>
        </p:spPr>
        <p:txBody>
          <a:bodyPr/>
          <a:lstStyle/>
          <a:p>
            <a:r>
              <a:rPr lang="es-ES" dirty="0"/>
              <a:t>Enseñanzas En El </a:t>
            </a:r>
            <a:br>
              <a:rPr lang="es-ES" dirty="0"/>
            </a:br>
            <a:r>
              <a:rPr lang="es-ES" dirty="0"/>
              <a:t>Monte Olivo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76200" y="3429000"/>
            <a:ext cx="3200400" cy="2697163"/>
          </a:xfrm>
        </p:spPr>
        <p:txBody>
          <a:bodyPr/>
          <a:lstStyle/>
          <a:p>
            <a:r>
              <a:rPr lang="en-US" dirty="0" err="1"/>
              <a:t>Enseñanzas</a:t>
            </a:r>
            <a:r>
              <a:rPr lang="en-US" dirty="0"/>
              <a:t> </a:t>
            </a:r>
            <a:r>
              <a:rPr lang="en-US" dirty="0" err="1"/>
              <a:t>anteriores</a:t>
            </a:r>
            <a:r>
              <a:rPr lang="en-US" dirty="0"/>
              <a:t>:</a:t>
            </a:r>
          </a:p>
          <a:p>
            <a:r>
              <a:rPr lang="en-US" dirty="0" err="1"/>
              <a:t>juicio</a:t>
            </a:r>
            <a:r>
              <a:rPr lang="en-US" dirty="0"/>
              <a:t> </a:t>
            </a:r>
            <a:r>
              <a:rPr lang="en-US" dirty="0" err="1"/>
              <a:t>inminente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371088" y="685799"/>
            <a:ext cx="5772912" cy="5696489"/>
          </a:xfrm>
        </p:spPr>
        <p:txBody>
          <a:bodyPr>
            <a:normAutofit/>
          </a:bodyPr>
          <a:lstStyle/>
          <a:p>
            <a:r>
              <a:rPr lang="en-US" dirty="0" err="1"/>
              <a:t>Profecías</a:t>
            </a:r>
            <a:endParaRPr lang="en-US" dirty="0"/>
          </a:p>
          <a:p>
            <a:pPr lvl="1"/>
            <a:r>
              <a:rPr lang="en-US" dirty="0"/>
              <a:t>Mt 23:34-36, </a:t>
            </a:r>
            <a:r>
              <a:rPr lang="es-ES" dirty="0"/>
              <a:t>Todas estas cosas vendrán sobre esta generación.
</a:t>
            </a:r>
            <a:r>
              <a:rPr lang="en-US" dirty="0"/>
              <a:t>Mt 23:38, </a:t>
            </a:r>
            <a:r>
              <a:rPr lang="es-ES" dirty="0"/>
              <a:t>He aquí vuestra casa os es dejada desierta.</a:t>
            </a:r>
            <a:endParaRPr lang="en-US" dirty="0"/>
          </a:p>
          <a:p>
            <a:pPr lvl="1"/>
            <a:r>
              <a:rPr lang="en-US" dirty="0"/>
              <a:t>Mt 23:39, </a:t>
            </a:r>
            <a:r>
              <a:rPr lang="es-ES" dirty="0"/>
              <a:t>no me veréis, hasta </a:t>
            </a:r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13027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914399"/>
            <a:ext cx="3048000" cy="1981201"/>
          </a:xfrm>
        </p:spPr>
        <p:txBody>
          <a:bodyPr/>
          <a:lstStyle/>
          <a:p>
            <a:r>
              <a:rPr lang="es-ES" dirty="0"/>
              <a:t>Enseñanzas En El </a:t>
            </a:r>
            <a:br>
              <a:rPr lang="es-ES" dirty="0"/>
            </a:br>
            <a:r>
              <a:rPr lang="es-ES" dirty="0"/>
              <a:t>Monte Olivo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76200" y="3429000"/>
            <a:ext cx="3200400" cy="2697163"/>
          </a:xfrm>
        </p:spPr>
        <p:txBody>
          <a:bodyPr/>
          <a:lstStyle/>
          <a:p>
            <a:r>
              <a:rPr lang="en-US" dirty="0" err="1"/>
              <a:t>Enseñanzas</a:t>
            </a:r>
            <a:r>
              <a:rPr lang="en-US" dirty="0"/>
              <a:t> </a:t>
            </a:r>
            <a:r>
              <a:rPr lang="en-US" dirty="0" err="1"/>
              <a:t>anteriores</a:t>
            </a:r>
            <a:r>
              <a:rPr lang="en-US" dirty="0"/>
              <a:t>:</a:t>
            </a:r>
          </a:p>
          <a:p>
            <a:r>
              <a:rPr lang="en-US" dirty="0" err="1"/>
              <a:t>juicio</a:t>
            </a:r>
            <a:r>
              <a:rPr lang="en-US" dirty="0"/>
              <a:t> </a:t>
            </a:r>
            <a:r>
              <a:rPr lang="en-US" dirty="0" err="1"/>
              <a:t>inminente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371088" y="685799"/>
            <a:ext cx="5772912" cy="5696489"/>
          </a:xfrm>
        </p:spPr>
        <p:txBody>
          <a:bodyPr>
            <a:normAutofit/>
          </a:bodyPr>
          <a:lstStyle/>
          <a:p>
            <a:r>
              <a:rPr lang="en-US" dirty="0"/>
              <a:t>Mt 24:1-3, </a:t>
            </a:r>
            <a:r>
              <a:rPr lang="en-US" dirty="0" err="1"/>
              <a:t>Salir</a:t>
            </a:r>
            <a:r>
              <a:rPr lang="en-US" dirty="0"/>
              <a:t> Del </a:t>
            </a:r>
            <a:r>
              <a:rPr lang="en-US" dirty="0" err="1"/>
              <a:t>Templo</a:t>
            </a:r>
            <a:endParaRPr lang="en-US" dirty="0"/>
          </a:p>
          <a:p>
            <a:pPr lvl="1"/>
            <a:r>
              <a:rPr lang="en-US" dirty="0"/>
              <a:t>Vs. 1, Los </a:t>
            </a:r>
            <a:r>
              <a:rPr lang="en-US" dirty="0" err="1"/>
              <a:t>Edificios</a:t>
            </a:r>
            <a:r>
              <a:rPr lang="en-US" dirty="0"/>
              <a:t> Del </a:t>
            </a:r>
            <a:r>
              <a:rPr lang="en-US" dirty="0" err="1"/>
              <a:t>Templo</a:t>
            </a:r>
            <a:r>
              <a:rPr lang="en-US" dirty="0"/>
              <a:t> (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obra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Lk 21:1-4, regalos de hombres </a:t>
            </a:r>
            <a:r>
              <a:rPr lang="en-US" dirty="0" err="1"/>
              <a:t>ricos</a:t>
            </a:r>
            <a:r>
              <a:rPr lang="en-US" dirty="0"/>
              <a:t>, </a:t>
            </a:r>
            <a:r>
              <a:rPr lang="es-ES" dirty="0"/>
              <a:t>los dos </a:t>
            </a:r>
            <a:r>
              <a:rPr lang="en-US" dirty="0" err="1"/>
              <a:t>blancas</a:t>
            </a:r>
            <a:r>
              <a:rPr lang="es-ES" dirty="0"/>
              <a:t> de la viuda pobre</a:t>
            </a:r>
            <a:endParaRPr lang="en-US" dirty="0"/>
          </a:p>
          <a:p>
            <a:pPr lvl="1"/>
            <a:r>
              <a:rPr lang="en-US" dirty="0"/>
              <a:t>Vs. 2, </a:t>
            </a:r>
            <a:r>
              <a:rPr lang="es-ES" dirty="0"/>
              <a:t>No quedará piedra sobre piedra, que no sea derribada</a:t>
            </a:r>
            <a:endParaRPr lang="en-US" dirty="0"/>
          </a:p>
          <a:p>
            <a:r>
              <a:rPr lang="es-ES" dirty="0"/>
              <a:t>Comienzo De Las Enseñanzas Privadas A Los Apóstoles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15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Estructura</a:t>
            </a:r>
            <a:r>
              <a:rPr lang="en-US" dirty="0"/>
              <a:t> Del </a:t>
            </a:r>
            <a:r>
              <a:rPr lang="en-US" dirty="0" err="1"/>
              <a:t>Templo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600200"/>
            <a:ext cx="9144000" cy="525780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 rot="15013539">
            <a:off x="5149334" y="5045648"/>
            <a:ext cx="1550401" cy="2155233"/>
          </a:xfrm>
          <a:prstGeom prst="rightArrow">
            <a:avLst>
              <a:gd name="adj1" fmla="val 50000"/>
              <a:gd name="adj2" fmla="val 33664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800" b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</a:t>
            </a:r>
            <a:r>
              <a:rPr lang="en-US" sz="28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Vista</a:t>
            </a:r>
          </a:p>
        </p:txBody>
      </p:sp>
      <p:sp>
        <p:nvSpPr>
          <p:cNvPr id="6" name="Rectangle 5"/>
          <p:cNvSpPr/>
          <p:nvPr/>
        </p:nvSpPr>
        <p:spPr>
          <a:xfrm>
            <a:off x="3144525" y="1524000"/>
            <a:ext cx="284885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chemeClr val="tx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Mt 24-25</a:t>
            </a:r>
            <a:endParaRPr lang="en-US" sz="4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873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Enseñanzas En El </a:t>
            </a:r>
            <a:br>
              <a:rPr lang="es-ES" dirty="0"/>
            </a:br>
            <a:r>
              <a:rPr lang="es-ES" dirty="0"/>
              <a:t>Monte Olivo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err="1"/>
              <a:t>Enseñanzas</a:t>
            </a:r>
            <a:r>
              <a:rPr lang="en-US" dirty="0"/>
              <a:t> </a:t>
            </a:r>
            <a:r>
              <a:rPr lang="en-US" dirty="0" err="1"/>
              <a:t>anteriores</a:t>
            </a:r>
            <a:r>
              <a:rPr lang="en-US" dirty="0"/>
              <a:t>:</a:t>
            </a:r>
          </a:p>
          <a:p>
            <a:r>
              <a:rPr lang="en-US" dirty="0" err="1"/>
              <a:t>juicio</a:t>
            </a:r>
            <a:r>
              <a:rPr lang="en-US" dirty="0"/>
              <a:t> </a:t>
            </a:r>
            <a:r>
              <a:rPr lang="en-US" dirty="0" err="1"/>
              <a:t>inminente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Mt 24:1-3, </a:t>
            </a:r>
            <a:r>
              <a:rPr lang="es-ES" dirty="0"/>
              <a:t>Jesús Habla Del Templo Con Los Discípulos </a:t>
            </a:r>
            <a:endParaRPr lang="en-US" dirty="0"/>
          </a:p>
          <a:p>
            <a:pPr lvl="1"/>
            <a:r>
              <a:rPr lang="en-US" dirty="0" err="1"/>
              <a:t>Preguntas</a:t>
            </a:r>
            <a:r>
              <a:rPr lang="en-US" dirty="0"/>
              <a:t> De Los </a:t>
            </a:r>
            <a:r>
              <a:rPr lang="en-US" dirty="0" err="1"/>
              <a:t>Discípulos</a:t>
            </a:r>
            <a:r>
              <a:rPr lang="en-US" dirty="0"/>
              <a:t>:</a:t>
            </a:r>
          </a:p>
          <a:p>
            <a:pPr lvl="2"/>
            <a:r>
              <a:rPr lang="es-ES" dirty="0"/>
              <a:t>¿Cuándo será destruido el templo?
¿Cuáles son las señales de tu venida?
¿Cuáles son los signos del fin de la era?
</a:t>
            </a:r>
            <a:r>
              <a:rPr lang="en-US" dirty="0"/>
              <a:t>Mt 24&amp;25 Son Sus </a:t>
            </a:r>
            <a:r>
              <a:rPr lang="en-US" dirty="0" err="1"/>
              <a:t>Respuestas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65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01751" y="2258779"/>
            <a:ext cx="8677275" cy="4031008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Mt 24:4-14, </a:t>
            </a:r>
            <a:r>
              <a:rPr lang="es-ES" dirty="0"/>
              <a:t>Esté atento a "estos" signos</a:t>
            </a:r>
            <a:endParaRPr lang="en-US" dirty="0"/>
          </a:p>
          <a:p>
            <a:pPr lvl="1"/>
            <a:r>
              <a:rPr lang="en-US" dirty="0"/>
              <a:t>Mt 24:15-22, </a:t>
            </a:r>
            <a:r>
              <a:rPr lang="en-US" dirty="0" err="1"/>
              <a:t>Huir</a:t>
            </a:r>
            <a:r>
              <a:rPr lang="en-US" dirty="0"/>
              <a:t>…</a:t>
            </a:r>
          </a:p>
          <a:p>
            <a:pPr lvl="1"/>
            <a:r>
              <a:rPr lang="en-US" dirty="0"/>
              <a:t>Mt 24:23-28, </a:t>
            </a:r>
            <a:r>
              <a:rPr lang="es-ES" dirty="0"/>
              <a:t>Advertencia de los falsos profetas</a:t>
            </a:r>
            <a:endParaRPr lang="en-US" dirty="0"/>
          </a:p>
          <a:p>
            <a:pPr lvl="1"/>
            <a:r>
              <a:rPr lang="en-US" dirty="0"/>
              <a:t>Mt 24:29-35, </a:t>
            </a:r>
            <a:r>
              <a:rPr lang="es-ES" dirty="0"/>
              <a:t>Señales de que está cerca</a:t>
            </a:r>
            <a:endParaRPr lang="en-US" dirty="0"/>
          </a:p>
          <a:p>
            <a:pPr lvl="1"/>
            <a:r>
              <a:rPr lang="en-US" dirty="0" err="1"/>
              <a:t>Sujetalibros</a:t>
            </a:r>
            <a:r>
              <a:rPr lang="en-US" dirty="0"/>
              <a:t>: </a:t>
            </a:r>
          </a:p>
          <a:p>
            <a:pPr lvl="2"/>
            <a:r>
              <a:rPr lang="en-US" dirty="0"/>
              <a:t>Mt 23:36 &amp; Mt 24:34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>
            <a:normAutofit/>
          </a:bodyPr>
          <a:lstStyle/>
          <a:p>
            <a:r>
              <a:rPr lang="es-ES" dirty="0"/>
              <a:t>Enseñanzas En El Monte Olivo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A74805D-FA1E-4DAE-B3A1-EBF78B58F22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1625" y="1371600"/>
            <a:ext cx="8461375" cy="685800"/>
          </a:xfrm>
        </p:spPr>
        <p:txBody>
          <a:bodyPr/>
          <a:lstStyle/>
          <a:p>
            <a:r>
              <a:rPr lang="en-US" dirty="0"/>
              <a:t>Mt 24:4-35, </a:t>
            </a:r>
            <a:r>
              <a:rPr lang="en-US" dirty="0" err="1"/>
              <a:t>Destrucción</a:t>
            </a:r>
            <a:r>
              <a:rPr lang="en-US" dirty="0"/>
              <a:t> de </a:t>
            </a:r>
            <a:r>
              <a:rPr lang="en-US" dirty="0" err="1"/>
              <a:t>Jerusalén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47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01751" y="2258779"/>
            <a:ext cx="8677275" cy="4031008"/>
          </a:xfrm>
        </p:spPr>
        <p:txBody>
          <a:bodyPr>
            <a:normAutofit/>
          </a:bodyPr>
          <a:lstStyle/>
          <a:p>
            <a:r>
              <a:rPr lang="en-US" dirty="0"/>
              <a:t>Mt 24:36-41, </a:t>
            </a:r>
            <a:r>
              <a:rPr lang="en-US" dirty="0" err="1"/>
              <a:t>Comparación</a:t>
            </a:r>
            <a:r>
              <a:rPr lang="en-US" dirty="0"/>
              <a:t>: El </a:t>
            </a:r>
            <a:r>
              <a:rPr lang="en-US" dirty="0" err="1"/>
              <a:t>diluvio</a:t>
            </a:r>
            <a:endParaRPr lang="en-US" dirty="0"/>
          </a:p>
          <a:p>
            <a:pPr lvl="1"/>
            <a:r>
              <a:rPr lang="en-US" dirty="0"/>
              <a:t>“Pero de ESE día”</a:t>
            </a:r>
          </a:p>
          <a:p>
            <a:pPr lvl="1"/>
            <a:r>
              <a:rPr lang="en-US" dirty="0"/>
              <a:t>Vs. 36, </a:t>
            </a:r>
            <a:r>
              <a:rPr lang="es-ES" dirty="0"/>
              <a:t>Ningún hombre o ángel sabe el día o la hora</a:t>
            </a:r>
            <a:endParaRPr lang="en-US" dirty="0"/>
          </a:p>
          <a:p>
            <a:pPr lvl="1"/>
            <a:r>
              <a:rPr lang="en-US" dirty="0"/>
              <a:t>Vs. 38-39, </a:t>
            </a:r>
            <a:r>
              <a:rPr lang="es-ES" dirty="0"/>
              <a:t>el día llegará SIN previo aviso</a:t>
            </a:r>
            <a:endParaRPr lang="en-US" dirty="0"/>
          </a:p>
          <a:p>
            <a:pPr lvl="1"/>
            <a:r>
              <a:rPr lang="en-US" dirty="0" err="1"/>
              <a:t>Énfasis</a:t>
            </a:r>
            <a:r>
              <a:rPr lang="en-US" dirty="0"/>
              <a:t> </a:t>
            </a:r>
          </a:p>
          <a:p>
            <a:pPr lvl="2"/>
            <a:r>
              <a:rPr lang="es-ES" dirty="0"/>
              <a:t>Preparación por adelantado
No se da ninguna señal
Un enfoque completamente diferente de la calamidad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>
            <a:normAutofit/>
          </a:bodyPr>
          <a:lstStyle/>
          <a:p>
            <a:r>
              <a:rPr lang="es-ES" dirty="0"/>
              <a:t>Enseñanzas En El Monte Olivo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00BCF41-F3C6-4298-8F05-68311BA674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1625" y="1371600"/>
            <a:ext cx="8461375" cy="685800"/>
          </a:xfrm>
        </p:spPr>
        <p:txBody>
          <a:bodyPr/>
          <a:lstStyle/>
          <a:p>
            <a:r>
              <a:rPr lang="en-US" dirty="0"/>
              <a:t>Mt 24:36-25:46, </a:t>
            </a:r>
            <a:r>
              <a:rPr lang="en-US" dirty="0" err="1"/>
              <a:t>Juicio</a:t>
            </a:r>
            <a:r>
              <a:rPr lang="en-US" dirty="0"/>
              <a:t> Final</a:t>
            </a:r>
          </a:p>
        </p:txBody>
      </p:sp>
    </p:spTree>
    <p:extLst>
      <p:ext uri="{BB962C8B-B14F-4D97-AF65-F5344CB8AC3E}">
        <p14:creationId xmlns:p14="http://schemas.microsoft.com/office/powerpoint/2010/main" val="4184219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Mt 24:42-44, </a:t>
            </a:r>
            <a:r>
              <a:rPr lang="en-US" dirty="0" err="1"/>
              <a:t>Parábola</a:t>
            </a:r>
            <a:r>
              <a:rPr lang="en-US" dirty="0"/>
              <a:t> De Un </a:t>
            </a:r>
            <a:r>
              <a:rPr lang="en-US" dirty="0" err="1"/>
              <a:t>Ladrón</a:t>
            </a:r>
            <a:endParaRPr lang="en-US" dirty="0"/>
          </a:p>
          <a:p>
            <a:pPr lvl="1"/>
            <a:r>
              <a:rPr lang="es-ES" dirty="0"/>
              <a:t>Nadie sabe cuándo viene un ladrón, de lo contrario estaríamos haciendo guardia.
¡Ninguna señal o indicación de este evento!</a:t>
            </a:r>
          </a:p>
          <a:p>
            <a:pPr lvl="2"/>
            <a:r>
              <a:rPr lang="es-ES" dirty="0"/>
              <a:t>Prepárate porque no habrá aviso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Enseñanzas En El Monte Olivo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30044CE-82BF-4C79-B695-CD0A208535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Mt 24:36-25:46, </a:t>
            </a:r>
            <a:r>
              <a:rPr lang="en-US" dirty="0" err="1"/>
              <a:t>Juicio</a:t>
            </a:r>
            <a:r>
              <a:rPr lang="en-US" dirty="0"/>
              <a:t> Final</a:t>
            </a:r>
          </a:p>
        </p:txBody>
      </p:sp>
    </p:spTree>
    <p:extLst>
      <p:ext uri="{BB962C8B-B14F-4D97-AF65-F5344CB8AC3E}">
        <p14:creationId xmlns:p14="http://schemas.microsoft.com/office/powerpoint/2010/main" val="259228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01751" y="2258779"/>
            <a:ext cx="8677275" cy="403100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Mt 24:45-51, </a:t>
            </a:r>
            <a:r>
              <a:rPr lang="es-ES" dirty="0"/>
              <a:t>Parábola Del Dueño De Casa </a:t>
            </a:r>
            <a:endParaRPr lang="en-US" dirty="0"/>
          </a:p>
          <a:p>
            <a:pPr lvl="1"/>
            <a:r>
              <a:rPr lang="en-US" dirty="0"/>
              <a:t>Vs. 45-47, </a:t>
            </a:r>
            <a:r>
              <a:rPr lang="es-ES" dirty="0"/>
              <a:t>El Siervo Fiel Y Prudente</a:t>
            </a:r>
            <a:endParaRPr lang="en-US" dirty="0"/>
          </a:p>
          <a:p>
            <a:pPr lvl="2"/>
            <a:r>
              <a:rPr lang="en-US" dirty="0"/>
              <a:t>Se ha </a:t>
            </a:r>
            <a:r>
              <a:rPr lang="en-US" dirty="0" err="1"/>
              <a:t>encontrado</a:t>
            </a:r>
            <a:r>
              <a:rPr lang="en-US" dirty="0"/>
              <a:t> que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funcionando</a:t>
            </a:r>
            <a:r>
              <a:rPr lang="en-US" dirty="0"/>
              <a:t>
</a:t>
            </a:r>
            <a:r>
              <a:rPr lang="en-US" dirty="0" err="1"/>
              <a:t>Bendito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Vs. 48-51, El </a:t>
            </a:r>
            <a:r>
              <a:rPr lang="en-US" dirty="0" err="1"/>
              <a:t>Siervo</a:t>
            </a:r>
            <a:r>
              <a:rPr lang="en-US" dirty="0"/>
              <a:t> Malo</a:t>
            </a:r>
          </a:p>
          <a:p>
            <a:pPr lvl="2"/>
            <a:r>
              <a:rPr lang="en-US" dirty="0" err="1"/>
              <a:t>Ocioso</a:t>
            </a:r>
            <a:r>
              <a:rPr lang="en-US" dirty="0"/>
              <a:t> </a:t>
            </a:r>
          </a:p>
          <a:p>
            <a:pPr lvl="2"/>
            <a:r>
              <a:rPr lang="es-ES" dirty="0"/>
              <a:t>Recibirá la ira de Dios</a:t>
            </a:r>
          </a:p>
          <a:p>
            <a:pPr lvl="1"/>
            <a:r>
              <a:rPr lang="es-ES" dirty="0"/>
              <a:t>Prepárate porque no habrá aviso</a:t>
            </a:r>
            <a:endParaRPr lang="en-US" dirty="0"/>
          </a:p>
          <a:p>
            <a:pPr lvl="2"/>
            <a:r>
              <a:rPr lang="en-US" dirty="0"/>
              <a:t>“</a:t>
            </a:r>
            <a:r>
              <a:rPr lang="es-ES" dirty="0"/>
              <a:t>Mi señor tarda en venir;</a:t>
            </a:r>
            <a:r>
              <a:rPr lang="en-US" dirty="0"/>
              <a:t>”</a:t>
            </a:r>
          </a:p>
          <a:p>
            <a:pPr lvl="2"/>
            <a:r>
              <a:rPr lang="es-ES" dirty="0"/>
              <a:t>Análogo a Noé y el Diluvio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>
            <a:normAutofit/>
          </a:bodyPr>
          <a:lstStyle/>
          <a:p>
            <a:r>
              <a:rPr lang="es-ES" dirty="0"/>
              <a:t>Enseñanzas En El Monte Olivo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2A63FD7-F3D4-4AA3-BE60-6BD6ADD596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1625" y="1371600"/>
            <a:ext cx="8461375" cy="685800"/>
          </a:xfrm>
        </p:spPr>
        <p:txBody>
          <a:bodyPr/>
          <a:lstStyle/>
          <a:p>
            <a:r>
              <a:rPr lang="en-US" dirty="0"/>
              <a:t>Mt 24:36-25:46, </a:t>
            </a:r>
            <a:r>
              <a:rPr lang="en-US" dirty="0" err="1"/>
              <a:t>Juicio</a:t>
            </a:r>
            <a:r>
              <a:rPr lang="en-US" dirty="0"/>
              <a:t> Final</a:t>
            </a:r>
          </a:p>
        </p:txBody>
      </p:sp>
    </p:spTree>
    <p:extLst>
      <p:ext uri="{BB962C8B-B14F-4D97-AF65-F5344CB8AC3E}">
        <p14:creationId xmlns:p14="http://schemas.microsoft.com/office/powerpoint/2010/main" val="46585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Mt 25:1-13, </a:t>
            </a:r>
            <a:r>
              <a:rPr lang="es-ES" dirty="0"/>
              <a:t>Parábola De Las 10 Vírgenes</a:t>
            </a:r>
            <a:endParaRPr lang="en-US" dirty="0"/>
          </a:p>
          <a:p>
            <a:pPr lvl="1"/>
            <a:r>
              <a:rPr lang="en-US" dirty="0"/>
              <a:t>Los 10 </a:t>
            </a:r>
            <a:r>
              <a:rPr lang="en-US" dirty="0" err="1"/>
              <a:t>estaban</a:t>
            </a:r>
            <a:r>
              <a:rPr lang="en-US" dirty="0"/>
              <a:t> </a:t>
            </a:r>
            <a:r>
              <a:rPr lang="en-US" dirty="0" err="1"/>
              <a:t>preparados</a:t>
            </a:r>
            <a:endParaRPr lang="en-US" dirty="0"/>
          </a:p>
          <a:p>
            <a:pPr lvl="2"/>
            <a:r>
              <a:rPr lang="en-US" dirty="0"/>
              <a:t>5 no </a:t>
            </a:r>
            <a:r>
              <a:rPr lang="en-US" dirty="0" err="1"/>
              <a:t>está</a:t>
            </a:r>
            <a:r>
              <a:rPr lang="en-US" dirty="0"/>
              <a:t> lo </a:t>
            </a:r>
            <a:r>
              <a:rPr lang="en-US" dirty="0" err="1"/>
              <a:t>suficientemente</a:t>
            </a:r>
            <a:r>
              <a:rPr lang="en-US" dirty="0"/>
              <a:t> </a:t>
            </a:r>
            <a:r>
              <a:rPr lang="en-US" dirty="0" err="1"/>
              <a:t>preparado</a:t>
            </a:r>
            <a:endParaRPr lang="en-US" dirty="0"/>
          </a:p>
          <a:p>
            <a:pPr lvl="1"/>
            <a:r>
              <a:rPr lang="es-ES" dirty="0"/>
              <a:t>Mira, no sabes el día ni la hora</a:t>
            </a:r>
          </a:p>
          <a:p>
            <a:pPr lvl="2"/>
            <a:r>
              <a:rPr lang="es-ES" dirty="0"/>
              <a:t>Prepárate porque no habrá aviso</a:t>
            </a:r>
          </a:p>
          <a:p>
            <a:pPr lvl="2"/>
            <a:r>
              <a:rPr lang="es-ES" dirty="0"/>
              <a:t>Cuando ocurra el evento no habrá tiempo para prepararse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Enseñanzas En El Monte Olivo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DFAF5EF-AAE5-4CCF-B54C-30C0F7AE0B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Mt 24:36-25:46, </a:t>
            </a:r>
            <a:r>
              <a:rPr lang="en-US" dirty="0" err="1"/>
              <a:t>Juicio</a:t>
            </a:r>
            <a:r>
              <a:rPr lang="en-US" dirty="0"/>
              <a:t> Final</a:t>
            </a:r>
          </a:p>
        </p:txBody>
      </p:sp>
    </p:spTree>
    <p:extLst>
      <p:ext uri="{BB962C8B-B14F-4D97-AF65-F5344CB8AC3E}">
        <p14:creationId xmlns:p14="http://schemas.microsoft.com/office/powerpoint/2010/main" val="3003598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01751" y="2258779"/>
            <a:ext cx="8677275" cy="4031008"/>
          </a:xfrm>
        </p:spPr>
        <p:txBody>
          <a:bodyPr>
            <a:normAutofit/>
          </a:bodyPr>
          <a:lstStyle/>
          <a:p>
            <a:r>
              <a:rPr lang="en-US" dirty="0"/>
              <a:t>Mt 25:14-30, </a:t>
            </a:r>
            <a:r>
              <a:rPr lang="en-US" dirty="0" err="1"/>
              <a:t>Parábola</a:t>
            </a:r>
            <a:r>
              <a:rPr lang="en-US" dirty="0"/>
              <a:t> De Los </a:t>
            </a:r>
            <a:r>
              <a:rPr lang="en-US" dirty="0" err="1"/>
              <a:t>Talentos</a:t>
            </a:r>
            <a:endParaRPr lang="en-US" dirty="0"/>
          </a:p>
          <a:p>
            <a:pPr lvl="1"/>
            <a:r>
              <a:rPr lang="en-US" dirty="0"/>
              <a:t>5, 2, y 1 </a:t>
            </a:r>
            <a:r>
              <a:rPr lang="en-US" dirty="0" err="1"/>
              <a:t>Talento</a:t>
            </a:r>
            <a:r>
              <a:rPr lang="en-US" dirty="0"/>
              <a:t> Hombres</a:t>
            </a:r>
          </a:p>
          <a:p>
            <a:pPr lvl="1"/>
            <a:r>
              <a:rPr lang="en-US" dirty="0"/>
              <a:t>Vs. 19, </a:t>
            </a:r>
            <a:r>
              <a:rPr lang="en-US" dirty="0" err="1"/>
              <a:t>Trabajaron</a:t>
            </a:r>
            <a:r>
              <a:rPr lang="en-US" dirty="0"/>
              <a:t> </a:t>
            </a:r>
            <a:r>
              <a:rPr lang="en-US" dirty="0" err="1"/>
              <a:t>durante</a:t>
            </a:r>
            <a:r>
              <a:rPr lang="en-US" dirty="0"/>
              <a:t> "</a:t>
            </a:r>
            <a:r>
              <a:rPr lang="en-US" dirty="0" err="1"/>
              <a:t>mucho</a:t>
            </a:r>
            <a:r>
              <a:rPr lang="en-US" dirty="0"/>
              <a:t> </a:t>
            </a:r>
            <a:r>
              <a:rPr lang="en-US" dirty="0" err="1"/>
              <a:t>tiempo</a:t>
            </a:r>
            <a:r>
              <a:rPr lang="en-US" dirty="0"/>
              <a:t>"”</a:t>
            </a:r>
          </a:p>
          <a:p>
            <a:pPr lvl="1"/>
            <a:r>
              <a:rPr lang="en-US" dirty="0" err="1"/>
              <a:t>Advertencia</a:t>
            </a:r>
            <a:r>
              <a:rPr lang="en-US" dirty="0"/>
              <a:t> de 1 Talent Man</a:t>
            </a:r>
          </a:p>
          <a:p>
            <a:pPr lvl="2"/>
            <a:r>
              <a:rPr lang="es-ES" dirty="0"/>
              <a:t>no hizo ningún esfuerzo
Castigo : arrojado a la oscuridad exterior, llanto y crujir de dientes</a:t>
            </a:r>
          </a:p>
          <a:p>
            <a:pPr lvl="1"/>
            <a:r>
              <a:rPr lang="es-ES" dirty="0"/>
              <a:t>Trabajar de acuerdo con las habilidades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>
            <a:normAutofit/>
          </a:bodyPr>
          <a:lstStyle/>
          <a:p>
            <a:r>
              <a:rPr lang="es-ES" dirty="0"/>
              <a:t>Enseñanzas En El Monte Olivo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9B6FC26-EE60-4E38-B142-3F668614638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1625" y="1371600"/>
            <a:ext cx="8461375" cy="685800"/>
          </a:xfrm>
        </p:spPr>
        <p:txBody>
          <a:bodyPr/>
          <a:lstStyle/>
          <a:p>
            <a:r>
              <a:rPr lang="en-US" dirty="0"/>
              <a:t>Mt 24:36-25:46, </a:t>
            </a:r>
            <a:r>
              <a:rPr lang="en-US" dirty="0" err="1"/>
              <a:t>Juicio</a:t>
            </a:r>
            <a:r>
              <a:rPr lang="en-US" dirty="0"/>
              <a:t> Final</a:t>
            </a:r>
          </a:p>
        </p:txBody>
      </p:sp>
    </p:spTree>
    <p:extLst>
      <p:ext uri="{BB962C8B-B14F-4D97-AF65-F5344CB8AC3E}">
        <p14:creationId xmlns:p14="http://schemas.microsoft.com/office/powerpoint/2010/main" val="359884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01751" y="2258779"/>
            <a:ext cx="8677275" cy="4031008"/>
          </a:xfrm>
        </p:spPr>
        <p:txBody>
          <a:bodyPr>
            <a:normAutofit/>
          </a:bodyPr>
          <a:lstStyle/>
          <a:p>
            <a:r>
              <a:rPr lang="en-US" dirty="0"/>
              <a:t>Mt 25:31-46, </a:t>
            </a:r>
            <a:r>
              <a:rPr lang="es-ES" dirty="0"/>
              <a:t>Parábola De Las Ovejas Y Cabras</a:t>
            </a:r>
            <a:endParaRPr lang="en-US" dirty="0"/>
          </a:p>
          <a:p>
            <a:pPr lvl="1"/>
            <a:r>
              <a:rPr lang="es-ES" dirty="0"/>
              <a:t>Jesús viene con sus ángeles</a:t>
            </a:r>
          </a:p>
          <a:p>
            <a:pPr lvl="2"/>
            <a:r>
              <a:rPr lang="es-ES" dirty="0"/>
              <a:t>Se sienta en el trono</a:t>
            </a:r>
          </a:p>
          <a:p>
            <a:pPr lvl="2"/>
            <a:r>
              <a:rPr lang="es-ES" dirty="0"/>
              <a:t>Reúne a todas las naciones</a:t>
            </a:r>
          </a:p>
          <a:p>
            <a:pPr lvl="1"/>
            <a:r>
              <a:rPr lang="es-ES" dirty="0"/>
              <a:t>Oveja</a:t>
            </a:r>
          </a:p>
          <a:p>
            <a:pPr lvl="2"/>
            <a:r>
              <a:rPr lang="es-ES" dirty="0"/>
              <a:t>Reino Heredado</a:t>
            </a:r>
          </a:p>
          <a:p>
            <a:pPr lvl="1"/>
            <a:r>
              <a:rPr lang="es-ES" dirty="0"/>
              <a:t>Cabra </a:t>
            </a:r>
          </a:p>
          <a:p>
            <a:pPr lvl="2"/>
            <a:r>
              <a:rPr lang="es-ES" dirty="0"/>
              <a:t>Fuego eterno con el diablo y sus ángeles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>
            <a:normAutofit/>
          </a:bodyPr>
          <a:lstStyle/>
          <a:p>
            <a:r>
              <a:rPr lang="es-ES" dirty="0"/>
              <a:t>Enseñanzas En El Monte Olivo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26F4163-AFCB-4AA2-936B-026E1438901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1625" y="1371600"/>
            <a:ext cx="8461375" cy="685800"/>
          </a:xfrm>
        </p:spPr>
        <p:txBody>
          <a:bodyPr/>
          <a:lstStyle/>
          <a:p>
            <a:r>
              <a:rPr lang="en-US" dirty="0"/>
              <a:t>Mt 24:36-25:46, </a:t>
            </a:r>
            <a:r>
              <a:rPr lang="en-US" dirty="0" err="1"/>
              <a:t>Juicio</a:t>
            </a:r>
            <a:r>
              <a:rPr lang="en-US" dirty="0"/>
              <a:t> Final</a:t>
            </a:r>
          </a:p>
        </p:txBody>
      </p:sp>
    </p:spTree>
    <p:extLst>
      <p:ext uri="{BB962C8B-B14F-4D97-AF65-F5344CB8AC3E}">
        <p14:creationId xmlns:p14="http://schemas.microsoft.com/office/powerpoint/2010/main" val="279747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>
          <a:xfrm>
            <a:off x="301751" y="2258779"/>
            <a:ext cx="8677275" cy="4031008"/>
          </a:xfrm>
        </p:spPr>
        <p:txBody>
          <a:bodyPr>
            <a:normAutofit/>
          </a:bodyPr>
          <a:lstStyle/>
          <a:p>
            <a:r>
              <a:rPr lang="es-ES" dirty="0"/>
              <a:t>Comienzo De Las Enseñanzas Privadas A Los Apóstoles</a:t>
            </a:r>
            <a:endParaRPr lang="en-US" dirty="0"/>
          </a:p>
          <a:p>
            <a:pPr lvl="1"/>
            <a:r>
              <a:rPr lang="en-US" dirty="0"/>
              <a:t>Mt 24:1-35, </a:t>
            </a:r>
            <a:r>
              <a:rPr lang="es-ES" dirty="0"/>
              <a:t>Profecía de la destrucción de Jerusalén y el Templo</a:t>
            </a:r>
            <a:endParaRPr lang="en-US" dirty="0"/>
          </a:p>
          <a:p>
            <a:pPr lvl="2"/>
            <a:r>
              <a:rPr lang="es-ES" dirty="0"/>
              <a:t>Esté atento a estas señales y prepárese para huir</a:t>
            </a:r>
          </a:p>
          <a:p>
            <a:pPr lvl="1"/>
            <a:r>
              <a:rPr lang="es-ES" dirty="0"/>
              <a:t>Transformación de una nación</a:t>
            </a:r>
          </a:p>
          <a:p>
            <a:pPr lvl="2"/>
            <a:r>
              <a:rPr lang="es-ES" dirty="0"/>
              <a:t>Fin de una era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>
            <a:normAutofit/>
          </a:bodyPr>
          <a:lstStyle/>
          <a:p>
            <a:r>
              <a:rPr lang="es-ES" dirty="0"/>
              <a:t>Enseñanzas En El Monte Olivo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F2E991C-41DB-4F78-BE94-0CCCE22B58A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1625" y="1371600"/>
            <a:ext cx="8461375" cy="685800"/>
          </a:xfrm>
        </p:spPr>
        <p:txBody>
          <a:bodyPr/>
          <a:lstStyle/>
          <a:p>
            <a:r>
              <a:rPr lang="en-US" dirty="0" err="1"/>
              <a:t>Resumen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2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s-ES" dirty="0"/>
              <a:t>Comienzo De Las Enseñanzas Privadas A Los Apóstoles</a:t>
            </a:r>
            <a:endParaRPr lang="en-US" dirty="0"/>
          </a:p>
          <a:p>
            <a:pPr lvl="1"/>
            <a:r>
              <a:rPr lang="en-US" dirty="0"/>
              <a:t>Be Prepared – No </a:t>
            </a:r>
            <a:r>
              <a:rPr lang="en-US" dirty="0" err="1"/>
              <a:t>Habrá</a:t>
            </a:r>
            <a:r>
              <a:rPr lang="en-US" dirty="0"/>
              <a:t> 2ª </a:t>
            </a:r>
            <a:r>
              <a:rPr lang="en-US" dirty="0" err="1"/>
              <a:t>Oportunidad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Mt 24:36-41, </a:t>
            </a:r>
            <a:r>
              <a:rPr lang="es-ES" dirty="0"/>
              <a:t>Comparando El Juicio Con El Diluvio</a:t>
            </a:r>
            <a:endParaRPr lang="en-US" dirty="0"/>
          </a:p>
          <a:p>
            <a:pPr lvl="2"/>
            <a:r>
              <a:rPr lang="en-US" dirty="0"/>
              <a:t>Mt 24:42-44, </a:t>
            </a:r>
            <a:r>
              <a:rPr lang="en-US" dirty="0" err="1"/>
              <a:t>Parábola</a:t>
            </a:r>
            <a:r>
              <a:rPr lang="en-US" dirty="0"/>
              <a:t> De Un </a:t>
            </a:r>
            <a:r>
              <a:rPr lang="en-US" dirty="0" err="1"/>
              <a:t>Ladrón</a:t>
            </a:r>
            <a:endParaRPr lang="en-US" dirty="0"/>
          </a:p>
          <a:p>
            <a:pPr lvl="2"/>
            <a:r>
              <a:rPr lang="en-US" dirty="0"/>
              <a:t>Mt 24:45-51, </a:t>
            </a:r>
            <a:r>
              <a:rPr lang="es-ES" dirty="0"/>
              <a:t>Parábola Del Dueño De Casa </a:t>
            </a:r>
            <a:endParaRPr lang="en-US" dirty="0"/>
          </a:p>
          <a:p>
            <a:pPr lvl="2"/>
            <a:r>
              <a:rPr lang="en-US" dirty="0"/>
              <a:t>Mt 25:1-13, </a:t>
            </a:r>
            <a:r>
              <a:rPr lang="es-ES" dirty="0"/>
              <a:t>Parábola De Las 10 Vírgenes</a:t>
            </a:r>
            <a:endParaRPr lang="en-US" dirty="0"/>
          </a:p>
          <a:p>
            <a:pPr lvl="2"/>
            <a:r>
              <a:rPr lang="en-US" dirty="0"/>
              <a:t>Mt 25:14-30, </a:t>
            </a:r>
            <a:r>
              <a:rPr lang="en-US" dirty="0" err="1"/>
              <a:t>Parábola</a:t>
            </a:r>
            <a:r>
              <a:rPr lang="en-US" dirty="0"/>
              <a:t> De Los </a:t>
            </a:r>
            <a:r>
              <a:rPr lang="en-US" dirty="0" err="1"/>
              <a:t>Talentos</a:t>
            </a:r>
            <a:endParaRPr lang="en-US" dirty="0"/>
          </a:p>
          <a:p>
            <a:pPr lvl="2"/>
            <a:r>
              <a:rPr lang="en-US" dirty="0"/>
              <a:t>Mt 25:31-46, </a:t>
            </a:r>
            <a:r>
              <a:rPr lang="es-ES" dirty="0"/>
              <a:t>Parábola De Las Ovejas Y Cabras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Enseñanzas En El Monte Olivo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EF5815-E20C-4F1C-8C44-E7E3571A69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31342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>
          <a:xfrm>
            <a:off x="301751" y="2258779"/>
            <a:ext cx="8677275" cy="4031008"/>
          </a:xfrm>
        </p:spPr>
        <p:txBody>
          <a:bodyPr>
            <a:normAutofit/>
          </a:bodyPr>
          <a:lstStyle/>
          <a:p>
            <a:r>
              <a:rPr lang="es-ES" dirty="0"/>
              <a:t>Prepárate</a:t>
            </a:r>
          </a:p>
          <a:p>
            <a:pPr lvl="1"/>
            <a:r>
              <a:rPr lang="es-ES" dirty="0"/>
              <a:t>Será mucho tiempo
"Mayormente" listo no será suficiente
Estar inactivo no es suficiente
Generosidad de los fieles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>
            <a:normAutofit/>
          </a:bodyPr>
          <a:lstStyle/>
          <a:p>
            <a:r>
              <a:rPr lang="es-ES" dirty="0"/>
              <a:t>Enseñanzas En El Monte Olivo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76F879F-A6A5-4463-AFFE-D8F1068BFB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1625" y="1371600"/>
            <a:ext cx="8461375" cy="685800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3071863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4055</TotalTime>
  <Words>1103</Words>
  <Application>Microsoft Office PowerPoint</Application>
  <PresentationFormat>On-screen Show (4:3)</PresentationFormat>
  <Paragraphs>169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Arial</vt:lpstr>
      <vt:lpstr>Arial Black</vt:lpstr>
      <vt:lpstr>Calibri</vt:lpstr>
      <vt:lpstr>Copperplate Gothic Bold</vt:lpstr>
      <vt:lpstr>Courier New</vt:lpstr>
      <vt:lpstr>Georgia</vt:lpstr>
      <vt:lpstr>Times New Roman</vt:lpstr>
      <vt:lpstr>Wingdings</vt:lpstr>
      <vt:lpstr>Wingdings 2</vt:lpstr>
      <vt:lpstr>Civic</vt:lpstr>
      <vt:lpstr>La última semana de Jesús Enseñanzas sobre el Monte Olivo</vt:lpstr>
      <vt:lpstr>La última semana de Jesús</vt:lpstr>
      <vt:lpstr>Enseñanzas En El  Monte Olivo</vt:lpstr>
      <vt:lpstr>Enseñanzas En El  Monte Olivo</vt:lpstr>
      <vt:lpstr>Enseñanzas En El  Monte Olivo</vt:lpstr>
      <vt:lpstr>Estructura Del Templo</vt:lpstr>
      <vt:lpstr>Enseñanzas En El  Monte Olivo</vt:lpstr>
      <vt:lpstr>Enseñanzas En El Monte Olivo</vt:lpstr>
      <vt:lpstr>Enseñanzas En El Monte Olivo</vt:lpstr>
      <vt:lpstr>Enseñanzas En El Monte Olivo</vt:lpstr>
      <vt:lpstr>Enseñanzas En El Monte Olivo</vt:lpstr>
      <vt:lpstr>Enseñanzas En El Monte Olivo</vt:lpstr>
      <vt:lpstr>Enseñanzas En El Monte Olivo</vt:lpstr>
      <vt:lpstr>Enseñanzas En El Monte Olivo</vt:lpstr>
      <vt:lpstr>Enseñanzas En El Monte Olivo</vt:lpstr>
      <vt:lpstr>Enseñanzas En El Monte Olivo</vt:lpstr>
      <vt:lpstr>Enseñanzas En El Monte Olivo</vt:lpstr>
    </vt:vector>
  </TitlesOfParts>
  <Company>EVANGELIST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574</cp:revision>
  <cp:lastPrinted>2021-11-14T12:52:48Z</cp:lastPrinted>
  <dcterms:created xsi:type="dcterms:W3CDTF">1998-07-07T15:18:40Z</dcterms:created>
  <dcterms:modified xsi:type="dcterms:W3CDTF">2021-11-14T12:52:54Z</dcterms:modified>
</cp:coreProperties>
</file>