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89" r:id="rId4"/>
    <p:sldId id="292" r:id="rId5"/>
    <p:sldId id="296" r:id="rId6"/>
    <p:sldId id="290" r:id="rId7"/>
    <p:sldId id="293" r:id="rId8"/>
    <p:sldId id="291" r:id="rId9"/>
    <p:sldId id="294" r:id="rId10"/>
    <p:sldId id="288" r:id="rId11"/>
    <p:sldId id="297" r:id="rId12"/>
    <p:sldId id="29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2343" autoAdjust="0"/>
  </p:normalViewPr>
  <p:slideViewPr>
    <p:cSldViewPr>
      <p:cViewPr varScale="1">
        <p:scale>
          <a:sx n="84" d="100"/>
          <a:sy n="84" d="100"/>
        </p:scale>
        <p:origin x="14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3162" y="48"/>
      </p:cViewPr>
      <p:guideLst/>
    </p:cSldViewPr>
  </p:notes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817A88-D93C-45BF-9274-EEF00637D0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0EACD2-176B-46F1-A826-CE4753CEF2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3F615-3F0E-4B6E-8200-C671843C8315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F52679-01E6-49C1-81AB-BB43A8318D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E92F85-942F-4FEE-8405-9C3135FF8A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BFC73-2228-4211-BC12-376AC698F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39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598CB-7DC9-4551-91CB-B411B105EDCC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B8A81-BF5B-4CF9-A4E8-77076B80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9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 anchor="ctr">
            <a:normAutofit/>
          </a:bodyPr>
          <a:lstStyle>
            <a:lvl1pPr algn="ctr">
              <a:defRPr sz="6600" u="sng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771901"/>
            <a:ext cx="6517482" cy="160019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535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135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245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367093"/>
            <a:ext cx="7772870" cy="4376607"/>
          </a:xfrm>
        </p:spPr>
        <p:txBody>
          <a:bodyPr/>
          <a:lstStyle>
            <a:lvl1pPr marL="461963" indent="-4619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  <a:defRPr sz="3200" b="1" cap="none"/>
            </a:lvl1pPr>
            <a:lvl2pPr marL="914400" indent="-457200">
              <a:lnSpc>
                <a:spcPct val="10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Ø"/>
              <a:defRPr sz="3200" cap="none"/>
            </a:lvl2pPr>
            <a:lvl3pPr>
              <a:lnSpc>
                <a:spcPct val="100000"/>
              </a:lnSpc>
              <a:spcBef>
                <a:spcPts val="0"/>
              </a:spcBef>
              <a:defRPr cap="none"/>
            </a:lvl3pPr>
            <a:lvl4pPr>
              <a:lnSpc>
                <a:spcPct val="100000"/>
              </a:lnSpc>
              <a:spcBef>
                <a:spcPts val="0"/>
              </a:spcBef>
              <a:defRPr cap="none"/>
            </a:lvl4pPr>
            <a:lvl5pPr>
              <a:lnSpc>
                <a:spcPct val="100000"/>
              </a:lnSpc>
              <a:spcBef>
                <a:spcPts val="0"/>
              </a:spcBef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657350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2860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98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04219"/>
            <a:ext cx="7773338" cy="6959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514600"/>
            <a:ext cx="7772870" cy="42291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3200" b="1" cap="none"/>
            </a:lvl1pPr>
            <a:lvl2pPr marL="461963" indent="-461963">
              <a:lnSpc>
                <a:spcPct val="10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Ø"/>
              <a:defRPr sz="3200" cap="none"/>
            </a:lvl2pPr>
            <a:lvl3pPr marL="914400" indent="-455613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2800" cap="none"/>
            </a:lvl3pPr>
            <a:lvl4pPr>
              <a:lnSpc>
                <a:spcPct val="100000"/>
              </a:lnSpc>
              <a:spcBef>
                <a:spcPts val="0"/>
              </a:spcBef>
              <a:defRPr cap="none"/>
            </a:lvl4pPr>
            <a:lvl5pPr>
              <a:lnSpc>
                <a:spcPct val="100000"/>
              </a:lnSpc>
              <a:spcBef>
                <a:spcPts val="0"/>
              </a:spcBef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314450"/>
            <a:ext cx="6661907" cy="9144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4003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59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400050"/>
            <a:ext cx="2951766" cy="2023252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334733" y="285750"/>
            <a:ext cx="5809267" cy="6457949"/>
          </a:xfrm>
        </p:spPr>
        <p:txBody>
          <a:bodyPr>
            <a:normAutofit/>
          </a:bodyPr>
          <a:lstStyle>
            <a:lvl1pPr marL="0" indent="0">
              <a:buNone/>
              <a:defRPr sz="3200" b="1" cap="none" baseline="0"/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685800" indent="-342900"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1028700" indent="-342900">
              <a:buSzPct val="65000"/>
              <a:buFont typeface="Wingdings" panose="05000000000000000000" pitchFamily="2" charset="2"/>
              <a:buChar char="q"/>
              <a:defRPr sz="2400" cap="none" baseline="0"/>
            </a:lvl4pPr>
            <a:lvl5pPr>
              <a:defRPr sz="2400" cap="none" baseline="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" y="3028950"/>
            <a:ext cx="2951767" cy="276224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19E24A-64D5-4816-B984-EA3683ED54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629400" y="6470218"/>
            <a:ext cx="20574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10/24/2021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183EC-25AD-49B7-81C1-1E684333A7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69129" y="6298624"/>
            <a:ext cx="500466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AF8F2-DD2E-4E60-8EBB-7571811B213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170" y="6218674"/>
            <a:ext cx="756959" cy="442621"/>
          </a:xfrm>
        </p:spPr>
        <p:txBody>
          <a:bodyPr/>
          <a:lstStyle>
            <a:lvl1pPr>
              <a:defRPr sz="2800" b="1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4CD18A-CC81-433D-A9B2-624ECC737E6D}"/>
              </a:ext>
            </a:extLst>
          </p:cNvPr>
          <p:cNvCxnSpPr>
            <a:cxnSpLocks/>
          </p:cNvCxnSpPr>
          <p:nvPr userDrawn="1"/>
        </p:nvCxnSpPr>
        <p:spPr>
          <a:xfrm>
            <a:off x="0" y="2743200"/>
            <a:ext cx="3143250" cy="0"/>
          </a:xfrm>
          <a:prstGeom prst="line">
            <a:avLst/>
          </a:prstGeom>
          <a:ln w="152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E54CB4-0A96-4C86-AF7F-B7EB2934EAA0}"/>
              </a:ext>
            </a:extLst>
          </p:cNvPr>
          <p:cNvCxnSpPr>
            <a:cxnSpLocks/>
          </p:cNvCxnSpPr>
          <p:nvPr userDrawn="1"/>
        </p:nvCxnSpPr>
        <p:spPr>
          <a:xfrm flipV="1">
            <a:off x="3143250" y="0"/>
            <a:ext cx="0" cy="6915150"/>
          </a:xfrm>
          <a:prstGeom prst="line">
            <a:avLst/>
          </a:prstGeom>
          <a:ln w="152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01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28750" y="328219"/>
            <a:ext cx="7773338" cy="63878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23438"/>
            <a:ext cx="382952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623438"/>
            <a:ext cx="382905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778991" y="1009469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467764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29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7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6312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Droplets-SD-Content-R1d.png">
            <a:extLst>
              <a:ext uri="{FF2B5EF4-FFF2-40B4-BE49-F238E27FC236}">
                <a16:creationId xmlns:a16="http://schemas.microsoft.com/office/drawing/2014/main" id="{A5811270-FE0D-48B5-96CB-066F2F18C8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5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2" r:id="rId2"/>
    <p:sldLayoutId id="2147483671" r:id="rId3"/>
    <p:sldLayoutId id="2147483678" r:id="rId4"/>
    <p:sldLayoutId id="2147483677" r:id="rId5"/>
    <p:sldLayoutId id="2147483673" r:id="rId6"/>
    <p:sldLayoutId id="2147483674" r:id="rId7"/>
    <p:sldLayoutId id="2147483675" r:id="rId8"/>
    <p:sldLayoutId id="2147483676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/>
          <a:lstStyle/>
          <a:p>
            <a:r>
              <a:rPr lang="en-US" dirty="0"/>
              <a:t>Reaching for </a:t>
            </a:r>
            <a:br>
              <a:rPr lang="en-US" dirty="0"/>
            </a:br>
            <a:r>
              <a:rPr lang="en-US" dirty="0"/>
              <a:t>Spirituality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771901"/>
            <a:ext cx="6517482" cy="1600199"/>
          </a:xfrm>
        </p:spPr>
        <p:txBody>
          <a:bodyPr/>
          <a:lstStyle/>
          <a:p>
            <a:r>
              <a:rPr lang="en-US" dirty="0"/>
              <a:t>Mt 23:23, Weightier matters</a:t>
            </a:r>
          </a:p>
        </p:txBody>
      </p:sp>
    </p:spTree>
    <p:extLst>
      <p:ext uri="{BB962C8B-B14F-4D97-AF65-F5344CB8AC3E}">
        <p14:creationId xmlns:p14="http://schemas.microsoft.com/office/powerpoint/2010/main" val="31527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" y="400050"/>
            <a:ext cx="2951766" cy="2023252"/>
          </a:xfrm>
        </p:spPr>
        <p:txBody>
          <a:bodyPr/>
          <a:lstStyle/>
          <a:p>
            <a:r>
              <a:rPr lang="en-US" dirty="0"/>
              <a:t>Reaching for spirituality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334733" y="285750"/>
            <a:ext cx="5809267" cy="6457949"/>
          </a:xfrm>
        </p:spPr>
        <p:txBody>
          <a:bodyPr>
            <a:normAutofit/>
          </a:bodyPr>
          <a:lstStyle/>
          <a:p>
            <a:r>
              <a:rPr lang="en-US" dirty="0"/>
              <a:t>Weightier Matter</a:t>
            </a:r>
          </a:p>
          <a:p>
            <a:pPr lvl="1"/>
            <a:r>
              <a:rPr lang="en-US" dirty="0"/>
              <a:t>Burdensome, Grave, Grievous, Heavy, Difficult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7150" y="3028950"/>
            <a:ext cx="2951767" cy="2762249"/>
          </a:xfrm>
        </p:spPr>
        <p:txBody>
          <a:bodyPr/>
          <a:lstStyle/>
          <a:p>
            <a:r>
              <a:rPr lang="en-US" dirty="0"/>
              <a:t>Defining</a:t>
            </a:r>
          </a:p>
        </p:txBody>
      </p:sp>
    </p:spTree>
    <p:extLst>
      <p:ext uri="{BB962C8B-B14F-4D97-AF65-F5344CB8AC3E}">
        <p14:creationId xmlns:p14="http://schemas.microsoft.com/office/powerpoint/2010/main" val="55963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" y="400050"/>
            <a:ext cx="2951766" cy="2023252"/>
          </a:xfrm>
        </p:spPr>
        <p:txBody>
          <a:bodyPr/>
          <a:lstStyle/>
          <a:p>
            <a:r>
              <a:rPr lang="en-US" dirty="0"/>
              <a:t>Reaching for spirituality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334733" y="285750"/>
            <a:ext cx="5809267" cy="6457949"/>
          </a:xfrm>
        </p:spPr>
        <p:txBody>
          <a:bodyPr>
            <a:normAutofit/>
          </a:bodyPr>
          <a:lstStyle/>
          <a:p>
            <a:r>
              <a:rPr lang="en-US" dirty="0"/>
              <a:t>Judgment </a:t>
            </a:r>
          </a:p>
          <a:p>
            <a:pPr lvl="1"/>
            <a:r>
              <a:rPr lang="en-US" dirty="0"/>
              <a:t>Being Just or Doing Justice</a:t>
            </a:r>
          </a:p>
          <a:p>
            <a:pPr lvl="1"/>
            <a:r>
              <a:rPr lang="en-US" dirty="0"/>
              <a:t>Justice to others: Giving to all their just dues</a:t>
            </a:r>
          </a:p>
          <a:p>
            <a:pPr lvl="1"/>
            <a:r>
              <a:rPr lang="en-US" dirty="0"/>
              <a:t>2 Antonym Applications</a:t>
            </a:r>
          </a:p>
          <a:p>
            <a:pPr lvl="2"/>
            <a:r>
              <a:rPr lang="en-US" dirty="0"/>
              <a:t>Un-Just: not Fair or Equitable</a:t>
            </a:r>
          </a:p>
          <a:p>
            <a:pPr lvl="2"/>
            <a:r>
              <a:rPr lang="en-US" dirty="0"/>
              <a:t>Pre-Judice: Discriminate, Partiality, or Favoritism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7150" y="3028950"/>
            <a:ext cx="2951767" cy="2762249"/>
          </a:xfrm>
        </p:spPr>
        <p:txBody>
          <a:bodyPr/>
          <a:lstStyle/>
          <a:p>
            <a:r>
              <a:rPr lang="en-US" dirty="0"/>
              <a:t>Weightier Matters</a:t>
            </a:r>
          </a:p>
        </p:txBody>
      </p:sp>
    </p:spTree>
    <p:extLst>
      <p:ext uri="{BB962C8B-B14F-4D97-AF65-F5344CB8AC3E}">
        <p14:creationId xmlns:p14="http://schemas.microsoft.com/office/powerpoint/2010/main" val="61729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" y="400050"/>
            <a:ext cx="2951766" cy="2023252"/>
          </a:xfrm>
        </p:spPr>
        <p:txBody>
          <a:bodyPr/>
          <a:lstStyle/>
          <a:p>
            <a:r>
              <a:rPr lang="en-US" dirty="0"/>
              <a:t>Reaching for spirituality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334733" y="285750"/>
            <a:ext cx="5809267" cy="6457949"/>
          </a:xfrm>
        </p:spPr>
        <p:txBody>
          <a:bodyPr>
            <a:normAutofit/>
          </a:bodyPr>
          <a:lstStyle/>
          <a:p>
            <a:r>
              <a:rPr lang="en-US" dirty="0"/>
              <a:t>Judgment</a:t>
            </a:r>
          </a:p>
          <a:p>
            <a:pPr lvl="1"/>
            <a:r>
              <a:rPr lang="en-US" dirty="0"/>
              <a:t>Jews Culture: Pre-Judice</a:t>
            </a:r>
          </a:p>
          <a:p>
            <a:pPr lvl="2"/>
            <a:r>
              <a:rPr lang="en-US" dirty="0"/>
              <a:t>Mt 23:3-4, say and do not do… bind heavy burdens </a:t>
            </a:r>
          </a:p>
          <a:p>
            <a:pPr lvl="2"/>
            <a:r>
              <a:rPr lang="en-US" dirty="0"/>
              <a:t>Act 10:34, Against Gentiles</a:t>
            </a:r>
          </a:p>
          <a:p>
            <a:pPr lvl="2"/>
            <a:r>
              <a:rPr lang="en-US" dirty="0"/>
              <a:t>Lk 15:1-2, Against the Publicans</a:t>
            </a:r>
          </a:p>
          <a:p>
            <a:pPr lvl="2"/>
            <a:r>
              <a:rPr lang="en-US" dirty="0"/>
              <a:t>Jas 2:1-9, Against the Poor in favor of the Rich</a:t>
            </a:r>
          </a:p>
          <a:p>
            <a:pPr lvl="1"/>
            <a:r>
              <a:rPr lang="en-US" dirty="0"/>
              <a:t>Pharisees: Un-Just</a:t>
            </a:r>
          </a:p>
          <a:p>
            <a:pPr lvl="2"/>
            <a:r>
              <a:rPr lang="en-US" dirty="0"/>
              <a:t>Mt 23:14, devoured Widows Houses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7150" y="3028950"/>
            <a:ext cx="2951767" cy="2762249"/>
          </a:xfrm>
        </p:spPr>
        <p:txBody>
          <a:bodyPr/>
          <a:lstStyle/>
          <a:p>
            <a:r>
              <a:rPr lang="en-US" dirty="0"/>
              <a:t>Weightier Matters</a:t>
            </a:r>
          </a:p>
        </p:txBody>
      </p:sp>
    </p:spTree>
    <p:extLst>
      <p:ext uri="{BB962C8B-B14F-4D97-AF65-F5344CB8AC3E}">
        <p14:creationId xmlns:p14="http://schemas.microsoft.com/office/powerpoint/2010/main" val="172234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" y="400050"/>
            <a:ext cx="2951766" cy="2023252"/>
          </a:xfrm>
        </p:spPr>
        <p:txBody>
          <a:bodyPr/>
          <a:lstStyle/>
          <a:p>
            <a:r>
              <a:rPr lang="en-US" dirty="0"/>
              <a:t>Reaching for spirituality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334733" y="285750"/>
            <a:ext cx="5809267" cy="6457949"/>
          </a:xfrm>
        </p:spPr>
        <p:txBody>
          <a:bodyPr>
            <a:normAutofit/>
          </a:bodyPr>
          <a:lstStyle/>
          <a:p>
            <a:r>
              <a:rPr lang="en-US" dirty="0"/>
              <a:t>Judgment </a:t>
            </a:r>
          </a:p>
          <a:p>
            <a:pPr lvl="1"/>
            <a:r>
              <a:rPr lang="en-US" dirty="0"/>
              <a:t>Gal 3:28, There is neither Jew nor Greek, bond nor free, male nor female: for ye are all one (1) in Christ Jesus</a:t>
            </a:r>
          </a:p>
          <a:p>
            <a:pPr lvl="1"/>
            <a:r>
              <a:rPr lang="en-US" dirty="0"/>
              <a:t>Jas 2:5, God chose the poor…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7150" y="3028950"/>
            <a:ext cx="2951767" cy="2762249"/>
          </a:xfrm>
        </p:spPr>
        <p:txBody>
          <a:bodyPr/>
          <a:lstStyle/>
          <a:p>
            <a:r>
              <a:rPr lang="en-US" dirty="0"/>
              <a:t>Weightier Matters</a:t>
            </a:r>
          </a:p>
        </p:txBody>
      </p:sp>
    </p:spTree>
    <p:extLst>
      <p:ext uri="{BB962C8B-B14F-4D97-AF65-F5344CB8AC3E}">
        <p14:creationId xmlns:p14="http://schemas.microsoft.com/office/powerpoint/2010/main" val="20413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" y="400050"/>
            <a:ext cx="2951766" cy="2023252"/>
          </a:xfrm>
        </p:spPr>
        <p:txBody>
          <a:bodyPr/>
          <a:lstStyle/>
          <a:p>
            <a:r>
              <a:rPr lang="en-US" dirty="0"/>
              <a:t>Reaching for spirituality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334733" y="285750"/>
            <a:ext cx="5809267" cy="645794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Merciful</a:t>
            </a:r>
          </a:p>
          <a:p>
            <a:pPr lvl="1"/>
            <a:r>
              <a:rPr lang="en-US" dirty="0"/>
              <a:t>Pity, compassion for the ills of others</a:t>
            </a:r>
          </a:p>
          <a:p>
            <a:pPr lvl="1"/>
            <a:r>
              <a:rPr lang="en-US" dirty="0"/>
              <a:t>Pharisees: Unmerciful </a:t>
            </a:r>
          </a:p>
          <a:p>
            <a:pPr lvl="2"/>
            <a:r>
              <a:rPr lang="en-US" dirty="0"/>
              <a:t>Mt 23:5-7, Loved Themselves</a:t>
            </a:r>
          </a:p>
          <a:p>
            <a:pPr lvl="2"/>
            <a:r>
              <a:rPr lang="en-US" dirty="0"/>
              <a:t>Mt 23:14, …ye devour widows' houses</a:t>
            </a:r>
          </a:p>
          <a:p>
            <a:pPr lvl="1"/>
            <a:r>
              <a:rPr lang="en-US" dirty="0"/>
              <a:t>God &amp; Mercy</a:t>
            </a:r>
          </a:p>
          <a:p>
            <a:pPr lvl="2"/>
            <a:r>
              <a:rPr lang="en-US" dirty="0"/>
              <a:t>Eph 2:4-7, God is Rich in Mercy</a:t>
            </a:r>
          </a:p>
          <a:p>
            <a:pPr lvl="2"/>
            <a:r>
              <a:rPr lang="en-US" dirty="0"/>
              <a:t>1 Pet 1:3-4, God’s abundant Mercy</a:t>
            </a:r>
          </a:p>
          <a:p>
            <a:pPr lvl="2"/>
            <a:r>
              <a:rPr lang="en-US" dirty="0"/>
              <a:t>Jas 5:11, very pitiful, and of tender mercy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7150" y="3028950"/>
            <a:ext cx="2951767" cy="2762249"/>
          </a:xfrm>
        </p:spPr>
        <p:txBody>
          <a:bodyPr/>
          <a:lstStyle/>
          <a:p>
            <a:r>
              <a:rPr lang="en-US" dirty="0"/>
              <a:t>Weightier Matters</a:t>
            </a:r>
          </a:p>
        </p:txBody>
      </p:sp>
    </p:spTree>
    <p:extLst>
      <p:ext uri="{BB962C8B-B14F-4D97-AF65-F5344CB8AC3E}">
        <p14:creationId xmlns:p14="http://schemas.microsoft.com/office/powerpoint/2010/main" val="207390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" y="400050"/>
            <a:ext cx="2951766" cy="2023252"/>
          </a:xfrm>
        </p:spPr>
        <p:txBody>
          <a:bodyPr/>
          <a:lstStyle/>
          <a:p>
            <a:r>
              <a:rPr lang="en-US" dirty="0"/>
              <a:t>Reaching for spirituality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334733" y="285750"/>
            <a:ext cx="5809267" cy="6457949"/>
          </a:xfrm>
        </p:spPr>
        <p:txBody>
          <a:bodyPr>
            <a:normAutofit fontScale="92500"/>
          </a:bodyPr>
          <a:lstStyle/>
          <a:p>
            <a:r>
              <a:rPr lang="en-US" dirty="0"/>
              <a:t>Merciful</a:t>
            </a:r>
          </a:p>
          <a:p>
            <a:pPr lvl="1"/>
            <a:r>
              <a:rPr lang="en-US" dirty="0"/>
              <a:t>Balancing Justice &amp; Mercy</a:t>
            </a:r>
          </a:p>
          <a:p>
            <a:pPr lvl="2"/>
            <a:r>
              <a:rPr lang="en-US" dirty="0"/>
              <a:t>Mt 9:11-13, 12:1-8, God Prefers Mercy over obedience</a:t>
            </a:r>
          </a:p>
          <a:p>
            <a:pPr lvl="2"/>
            <a:r>
              <a:rPr lang="en-US" dirty="0"/>
              <a:t>Jas 2:13, God prefers Mercy over Justice</a:t>
            </a:r>
          </a:p>
          <a:p>
            <a:pPr lvl="1"/>
            <a:r>
              <a:rPr lang="en-US" dirty="0"/>
              <a:t>Comparing Terms</a:t>
            </a:r>
          </a:p>
          <a:p>
            <a:pPr lvl="2"/>
            <a:r>
              <a:rPr lang="en-US" dirty="0"/>
              <a:t>Judgment – giving what is deserved</a:t>
            </a:r>
          </a:p>
          <a:p>
            <a:pPr lvl="2"/>
            <a:r>
              <a:rPr lang="en-US" dirty="0"/>
              <a:t>Mercy – not giving what is deserved</a:t>
            </a:r>
          </a:p>
          <a:p>
            <a:pPr lvl="2"/>
            <a:r>
              <a:rPr lang="en-US" dirty="0"/>
              <a:t>Grace – giving what is not deserve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7150" y="3028950"/>
            <a:ext cx="2951767" cy="2762249"/>
          </a:xfrm>
        </p:spPr>
        <p:txBody>
          <a:bodyPr/>
          <a:lstStyle/>
          <a:p>
            <a:r>
              <a:rPr lang="en-US" dirty="0"/>
              <a:t>Weightier Matters</a:t>
            </a:r>
          </a:p>
        </p:txBody>
      </p:sp>
    </p:spTree>
    <p:extLst>
      <p:ext uri="{BB962C8B-B14F-4D97-AF65-F5344CB8AC3E}">
        <p14:creationId xmlns:p14="http://schemas.microsoft.com/office/powerpoint/2010/main" val="67690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" y="400050"/>
            <a:ext cx="2951766" cy="2023252"/>
          </a:xfrm>
        </p:spPr>
        <p:txBody>
          <a:bodyPr/>
          <a:lstStyle/>
          <a:p>
            <a:r>
              <a:rPr lang="en-US" dirty="0"/>
              <a:t>Reaching for spirituality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334733" y="285750"/>
            <a:ext cx="5809267" cy="6457949"/>
          </a:xfrm>
        </p:spPr>
        <p:txBody>
          <a:bodyPr>
            <a:normAutofit/>
          </a:bodyPr>
          <a:lstStyle/>
          <a:p>
            <a:r>
              <a:rPr lang="en-US" dirty="0"/>
              <a:t>Faith</a:t>
            </a:r>
          </a:p>
          <a:p>
            <a:pPr lvl="1"/>
            <a:r>
              <a:rPr lang="en-US" dirty="0"/>
              <a:t>Trustworthy</a:t>
            </a:r>
          </a:p>
          <a:p>
            <a:pPr lvl="1"/>
            <a:r>
              <a:rPr lang="en-US" dirty="0"/>
              <a:t>Pharisees: Unfaithful</a:t>
            </a:r>
          </a:p>
          <a:p>
            <a:pPr lvl="2"/>
            <a:r>
              <a:rPr lang="en-US" dirty="0"/>
              <a:t>Mt 23:13&amp;15, Hindrance to the Kingdom</a:t>
            </a:r>
          </a:p>
          <a:p>
            <a:pPr lvl="2"/>
            <a:r>
              <a:rPr lang="en-US" dirty="0"/>
              <a:t>Mt 23:16-18, …Whosoever shall swear by the temple, it is nothing; but whosoever shall swear by the gold of the temple, he is a debtor!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7150" y="3028950"/>
            <a:ext cx="2951767" cy="2762249"/>
          </a:xfrm>
        </p:spPr>
        <p:txBody>
          <a:bodyPr/>
          <a:lstStyle/>
          <a:p>
            <a:r>
              <a:rPr lang="en-US" dirty="0"/>
              <a:t>Weightier Matters</a:t>
            </a:r>
          </a:p>
        </p:txBody>
      </p:sp>
    </p:spTree>
    <p:extLst>
      <p:ext uri="{BB962C8B-B14F-4D97-AF65-F5344CB8AC3E}">
        <p14:creationId xmlns:p14="http://schemas.microsoft.com/office/powerpoint/2010/main" val="300158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" y="400050"/>
            <a:ext cx="2951766" cy="2023252"/>
          </a:xfrm>
        </p:spPr>
        <p:txBody>
          <a:bodyPr/>
          <a:lstStyle/>
          <a:p>
            <a:r>
              <a:rPr lang="en-US" dirty="0"/>
              <a:t>Reaching for spirituality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334733" y="285750"/>
            <a:ext cx="5809267" cy="6457949"/>
          </a:xfrm>
        </p:spPr>
        <p:txBody>
          <a:bodyPr>
            <a:normAutofit/>
          </a:bodyPr>
          <a:lstStyle/>
          <a:p>
            <a:r>
              <a:rPr lang="en-US" dirty="0"/>
              <a:t>Faith</a:t>
            </a:r>
          </a:p>
          <a:p>
            <a:pPr lvl="1"/>
            <a:r>
              <a:rPr lang="en-US" dirty="0"/>
              <a:t>God is Faithful</a:t>
            </a:r>
          </a:p>
          <a:p>
            <a:pPr lvl="2"/>
            <a:r>
              <a:rPr lang="en-US" dirty="0"/>
              <a:t>1 Pet 4:19, let them that suffer … commit the keeping of their souls to him … a faithful Creator.</a:t>
            </a:r>
          </a:p>
          <a:p>
            <a:pPr lvl="2"/>
            <a:r>
              <a:rPr lang="en-US" dirty="0"/>
              <a:t>1 Jn 1:9, If we confess our sins, he is faithful and just to forgive us our sins, and to cleanse us from all </a:t>
            </a:r>
          </a:p>
          <a:p>
            <a:pPr lvl="1"/>
            <a:r>
              <a:rPr lang="en-US" dirty="0"/>
              <a:t>We are to be Faithful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7150" y="3028950"/>
            <a:ext cx="2951767" cy="2762249"/>
          </a:xfrm>
        </p:spPr>
        <p:txBody>
          <a:bodyPr/>
          <a:lstStyle/>
          <a:p>
            <a:r>
              <a:rPr lang="en-US" dirty="0"/>
              <a:t>Weightier Matters</a:t>
            </a:r>
          </a:p>
        </p:txBody>
      </p:sp>
    </p:spTree>
    <p:extLst>
      <p:ext uri="{BB962C8B-B14F-4D97-AF65-F5344CB8AC3E}">
        <p14:creationId xmlns:p14="http://schemas.microsoft.com/office/powerpoint/2010/main" val="287041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" y="400050"/>
            <a:ext cx="2951766" cy="2023252"/>
          </a:xfrm>
        </p:spPr>
        <p:txBody>
          <a:bodyPr/>
          <a:lstStyle/>
          <a:p>
            <a:r>
              <a:rPr lang="en-US" dirty="0"/>
              <a:t>Reaching for spirituality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334733" y="285750"/>
            <a:ext cx="5809267" cy="6457949"/>
          </a:xfrm>
        </p:spPr>
        <p:txBody>
          <a:bodyPr>
            <a:normAutofit/>
          </a:bodyPr>
          <a:lstStyle/>
          <a:p>
            <a:r>
              <a:rPr lang="en-US" dirty="0"/>
              <a:t>There Is A “Greater” Command</a:t>
            </a:r>
          </a:p>
          <a:p>
            <a:pPr lvl="1"/>
            <a:r>
              <a:rPr lang="en-US" dirty="0"/>
              <a:t>Heb 5:11-6:3, moving on past the beginning of the doctrines of Christ – “go onto completion”</a:t>
            </a:r>
          </a:p>
          <a:p>
            <a:pPr lvl="1"/>
            <a:r>
              <a:rPr lang="en-US" dirty="0"/>
              <a:t>Conversion: From Carnal to Spiritual</a:t>
            </a:r>
          </a:p>
          <a:p>
            <a:pPr lvl="2"/>
            <a:r>
              <a:rPr lang="en-US" dirty="0"/>
              <a:t>A MAIN Theme of the Gospel</a:t>
            </a:r>
          </a:p>
          <a:p>
            <a:pPr lvl="1"/>
            <a:r>
              <a:rPr lang="en-US" dirty="0"/>
              <a:t>Multi-Dimensional</a:t>
            </a:r>
          </a:p>
          <a:p>
            <a:pPr lvl="2"/>
            <a:r>
              <a:rPr lang="en-US" dirty="0"/>
              <a:t>Religious Action</a:t>
            </a:r>
          </a:p>
          <a:p>
            <a:pPr lvl="2"/>
            <a:r>
              <a:rPr lang="en-US" dirty="0"/>
              <a:t>Religious Virtues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7150" y="3028950"/>
            <a:ext cx="2951767" cy="2762249"/>
          </a:xfrm>
        </p:spPr>
        <p:txBody>
          <a:bodyPr/>
          <a:lstStyle/>
          <a:p>
            <a:r>
              <a:rPr lang="en-US" dirty="0"/>
              <a:t>Weightier Matters</a:t>
            </a:r>
          </a:p>
        </p:txBody>
      </p:sp>
    </p:spTree>
    <p:extLst>
      <p:ext uri="{BB962C8B-B14F-4D97-AF65-F5344CB8AC3E}">
        <p14:creationId xmlns:p14="http://schemas.microsoft.com/office/powerpoint/2010/main" val="242444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" y="400050"/>
            <a:ext cx="2951766" cy="2023252"/>
          </a:xfrm>
        </p:spPr>
        <p:txBody>
          <a:bodyPr/>
          <a:lstStyle/>
          <a:p>
            <a:r>
              <a:rPr lang="en-US" dirty="0"/>
              <a:t>Reaching for spirituality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334733" y="285750"/>
            <a:ext cx="5809267" cy="6457949"/>
          </a:xfrm>
        </p:spPr>
        <p:txBody>
          <a:bodyPr>
            <a:normAutofit/>
          </a:bodyPr>
          <a:lstStyle/>
          <a:p>
            <a:r>
              <a:rPr lang="en-US" dirty="0"/>
              <a:t>Religious but not Righteous</a:t>
            </a:r>
          </a:p>
          <a:p>
            <a:pPr lvl="1"/>
            <a:r>
              <a:rPr lang="en-US" dirty="0"/>
              <a:t>Hypocritical &amp; Hypercritical </a:t>
            </a:r>
          </a:p>
          <a:p>
            <a:pPr lvl="1"/>
            <a:r>
              <a:rPr lang="en-US" dirty="0"/>
              <a:t>They did not “Observe” the Weighty</a:t>
            </a:r>
          </a:p>
          <a:p>
            <a:pPr lvl="2"/>
            <a:r>
              <a:rPr lang="en-US" dirty="0"/>
              <a:t>Heavy or Burdensome</a:t>
            </a:r>
          </a:p>
          <a:p>
            <a:pPr lvl="1"/>
            <a:r>
              <a:rPr lang="en-US" dirty="0"/>
              <a:t>1 Dimensional Religion 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7150" y="3028950"/>
            <a:ext cx="2951767" cy="2762249"/>
          </a:xfrm>
        </p:spPr>
        <p:txBody>
          <a:bodyPr/>
          <a:lstStyle/>
          <a:p>
            <a:r>
              <a:rPr lang="en-US" dirty="0"/>
              <a:t>Pharisees &amp; Jews</a:t>
            </a:r>
          </a:p>
          <a:p>
            <a:r>
              <a:rPr lang="en-US" dirty="0"/>
              <a:t>Culture</a:t>
            </a:r>
          </a:p>
        </p:txBody>
      </p:sp>
    </p:spTree>
    <p:extLst>
      <p:ext uri="{BB962C8B-B14F-4D97-AF65-F5344CB8AC3E}">
        <p14:creationId xmlns:p14="http://schemas.microsoft.com/office/powerpoint/2010/main" val="35327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" y="400050"/>
            <a:ext cx="2951766" cy="2023252"/>
          </a:xfrm>
        </p:spPr>
        <p:txBody>
          <a:bodyPr/>
          <a:lstStyle/>
          <a:p>
            <a:r>
              <a:rPr lang="en-US" dirty="0"/>
              <a:t>Reaching for spirituality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334733" y="285750"/>
            <a:ext cx="5809267" cy="6457949"/>
          </a:xfrm>
        </p:spPr>
        <p:txBody>
          <a:bodyPr>
            <a:normAutofit/>
          </a:bodyPr>
          <a:lstStyle/>
          <a:p>
            <a:r>
              <a:rPr lang="en-US" dirty="0"/>
              <a:t>Weightier Matters</a:t>
            </a:r>
          </a:p>
          <a:p>
            <a:pPr lvl="1"/>
            <a:r>
              <a:rPr lang="en-US" dirty="0"/>
              <a:t>Multi-Dimensional Religion</a:t>
            </a:r>
          </a:p>
          <a:p>
            <a:pPr lvl="1"/>
            <a:r>
              <a:rPr lang="en-US" dirty="0"/>
              <a:t>Onto Completion</a:t>
            </a:r>
          </a:p>
          <a:p>
            <a:pPr lvl="2"/>
            <a:r>
              <a:rPr lang="en-US" dirty="0"/>
              <a:t>Actions with Virtues</a:t>
            </a:r>
          </a:p>
          <a:p>
            <a:pPr lvl="1"/>
            <a:r>
              <a:rPr lang="en-US" dirty="0"/>
              <a:t>Justice (Absent Pre-Judice)</a:t>
            </a:r>
          </a:p>
          <a:p>
            <a:pPr lvl="1"/>
            <a:r>
              <a:rPr lang="en-US" dirty="0"/>
              <a:t>Mercy</a:t>
            </a:r>
          </a:p>
          <a:p>
            <a:pPr lvl="1"/>
            <a:r>
              <a:rPr lang="en-US" dirty="0"/>
              <a:t>Faithful (Trustworthy)</a:t>
            </a:r>
          </a:p>
          <a:p>
            <a:pPr lvl="1"/>
            <a:r>
              <a:rPr lang="en-US"/>
              <a:t>Mt 23:23, “</a:t>
            </a:r>
            <a:r>
              <a:rPr lang="en-US" dirty="0"/>
              <a:t>Not left the other (Works) undone”</a:t>
            </a:r>
          </a:p>
          <a:p>
            <a:pPr lvl="2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7150" y="3028950"/>
            <a:ext cx="2951767" cy="2762249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803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678</TotalTime>
  <Words>490</Words>
  <Application>Microsoft Office PowerPoint</Application>
  <PresentationFormat>On-screen Show (4:3)</PresentationFormat>
  <Paragraphs>91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Tw Cen MT</vt:lpstr>
      <vt:lpstr>Wingdings</vt:lpstr>
      <vt:lpstr>Droplet</vt:lpstr>
      <vt:lpstr>Reaching for  Spirituality</vt:lpstr>
      <vt:lpstr>Reaching for spirituality</vt:lpstr>
      <vt:lpstr>Reaching for spirituality</vt:lpstr>
      <vt:lpstr>Reaching for spirituality</vt:lpstr>
      <vt:lpstr>Reaching for spirituality</vt:lpstr>
      <vt:lpstr>Reaching for spirituality</vt:lpstr>
      <vt:lpstr>Reaching for spirituality</vt:lpstr>
      <vt:lpstr>Reaching for spirituality</vt:lpstr>
      <vt:lpstr>Reaching for spirituality</vt:lpstr>
      <vt:lpstr>Reaching for spirituality</vt:lpstr>
      <vt:lpstr>Reaching for spirituality</vt:lpstr>
      <vt:lpstr>Reaching for spirituality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Reaching for spirituality</dc:title>
  <dc:creator>rdward</dc:creator>
  <cp:lastModifiedBy>Ross Ward</cp:lastModifiedBy>
  <cp:revision>183</cp:revision>
  <dcterms:created xsi:type="dcterms:W3CDTF">2018-07-21T17:29:57Z</dcterms:created>
  <dcterms:modified xsi:type="dcterms:W3CDTF">2021-10-24T12:31:50Z</dcterms:modified>
</cp:coreProperties>
</file>