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3"/>
  </p:notesMasterIdLst>
  <p:handoutMasterIdLst>
    <p:handoutMasterId r:id="rId14"/>
  </p:handoutMasterIdLst>
  <p:sldIdLst>
    <p:sldId id="288" r:id="rId2"/>
    <p:sldId id="325" r:id="rId3"/>
    <p:sldId id="326" r:id="rId4"/>
    <p:sldId id="346" r:id="rId5"/>
    <p:sldId id="341" r:id="rId6"/>
    <p:sldId id="351" r:id="rId7"/>
    <p:sldId id="345" r:id="rId8"/>
    <p:sldId id="350" r:id="rId9"/>
    <p:sldId id="347" r:id="rId10"/>
    <p:sldId id="342" r:id="rId11"/>
    <p:sldId id="349" r:id="rId1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3300"/>
    <a:srgbClr val="3333CC"/>
    <a:srgbClr val="66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00" autoAdjust="0"/>
    <p:restoredTop sz="89577" autoAdjust="0"/>
  </p:normalViewPr>
  <p:slideViewPr>
    <p:cSldViewPr>
      <p:cViewPr varScale="1">
        <p:scale>
          <a:sx n="81" d="100"/>
          <a:sy n="81" d="100"/>
        </p:scale>
        <p:origin x="42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Purpose is to evaluate the events of Jesus last week and take lessons from the teachings.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5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Our purpose is to evaluate the events of Jesus last week and take lessons from the teachings.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697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434604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Strong’s, A primary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exclamation of grief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“woe”: - alas, woe.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Ice,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terrible for you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He makes eight statements of impeachment against the Jewish leaders.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967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some commentators indicate there are only 7; vs. 14 being omitted in some manuscripts.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28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Keeping Proper</a:t>
            </a:r>
            <a:r>
              <a:rPr lang="en-US" baseline="0" dirty="0"/>
              <a:t> Perspective</a:t>
            </a:r>
          </a:p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Constable: strong language was not something that delighted Him. It broke His heart.</a:t>
            </a:r>
          </a:p>
          <a:p>
            <a:r>
              <a:rPr lang="en-US" baseline="0" dirty="0"/>
              <a:t>Even the worst enemy of Christ can be forgiven:  </a:t>
            </a:r>
          </a:p>
          <a:p>
            <a:r>
              <a:rPr lang="en-US" baseline="0" dirty="0"/>
              <a:t>Judas and the very Jews he is teaching here are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868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</a:t>
            </a:r>
            <a:r>
              <a:rPr lang="en-US" baseline="0" dirty="0"/>
              <a:t> their individual fate is not sealed,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91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740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057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937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646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152401" y="6691682"/>
            <a:ext cx="8833104" cy="16061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93522" y="6363385"/>
            <a:ext cx="8532779" cy="32624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057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752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4361688" y="1847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21278"/>
            <a:ext cx="7772400" cy="1431322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396" y="2360390"/>
            <a:ext cx="8801210" cy="4322538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55445" y="2362200"/>
            <a:ext cx="8857031" cy="432072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6304" y="3893630"/>
            <a:ext cx="8679997" cy="1836457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 cap="all" spc="250" baseline="0">
                <a:solidFill>
                  <a:schemeClr val="tx1"/>
                </a:solidFill>
                <a:latin typeface="Copperplate Gothic Bold" panose="020E0705020206020404" pitchFamily="34" charset="0"/>
                <a:cs typeface="Aharoni" panose="02010803020104030203" pitchFamily="2" charset="-79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057400"/>
            <a:ext cx="8503920" cy="4267200"/>
          </a:xfrm>
        </p:spPr>
        <p:txBody>
          <a:bodyPr/>
          <a:lstStyle>
            <a:lvl1pPr marL="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600"/>
            </a:lvl1pPr>
            <a:lvl2pPr marL="461963" indent="-449263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3200"/>
            </a:lvl2pPr>
            <a:lvl3pPr marL="914400" indent="-4556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800"/>
            </a:lvl3pPr>
            <a:lvl4pPr marL="1200150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800"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Straight Connector 3"/>
          <p:cNvSpPr>
            <a:spLocks noChangeShapeType="1"/>
          </p:cNvSpPr>
          <p:nvPr userDrawn="1"/>
        </p:nvSpPr>
        <p:spPr bwMode="auto">
          <a:xfrm>
            <a:off x="155448" y="1905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4361688" y="16946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76784" y="762000"/>
            <a:ext cx="8796528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 anchor="ctr">
            <a:normAutofit/>
          </a:bodyPr>
          <a:lstStyle>
            <a:lvl1pPr>
              <a:defRPr sz="4800" b="1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2286001"/>
            <a:ext cx="8503920" cy="4038599"/>
          </a:xfrm>
        </p:spPr>
        <p:txBody>
          <a:bodyPr/>
          <a:lstStyle>
            <a:lvl1pPr marL="0" indent="0">
              <a:buClr>
                <a:schemeClr val="tx1"/>
              </a:buClr>
              <a:buSzPct val="75000"/>
              <a:buFont typeface="Wingdings" panose="05000000000000000000" pitchFamily="2" charset="2"/>
              <a:buNone/>
              <a:defRPr sz="3200"/>
            </a:lvl1pPr>
            <a:lvl2pPr marL="461963" indent="-449263">
              <a:buClr>
                <a:schemeClr val="tx1"/>
              </a:buClr>
              <a:buSzPct val="75000"/>
              <a:buFont typeface="Wingdings" panose="05000000000000000000" pitchFamily="2" charset="2"/>
              <a:buChar char="Ø"/>
              <a:defRPr sz="2800"/>
            </a:lvl2pPr>
            <a:lvl3pPr marL="914400" indent="-45561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2400"/>
            </a:lvl3pPr>
            <a:lvl4pPr marL="1200150" indent="-287338"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2400"/>
            </a:lvl4pPr>
            <a:lvl5pPr marL="1601788" indent="-233363"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  <a:defRPr sz="16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4267200" y="16002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7"/>
          <p:cNvSpPr>
            <a:spLocks noGrp="1"/>
          </p:cNvSpPr>
          <p:nvPr>
            <p:ph type="ctrTitle"/>
          </p:nvPr>
        </p:nvSpPr>
        <p:spPr>
          <a:xfrm>
            <a:off x="152399" y="304804"/>
            <a:ext cx="8750427" cy="761995"/>
          </a:xfrm>
        </p:spPr>
        <p:txBody>
          <a:bodyPr anchor="ctr">
            <a:normAutofit/>
          </a:bodyPr>
          <a:lstStyle>
            <a:lvl1pPr>
              <a:defRPr sz="3600" b="0" cap="none" spc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CA7E1C-A2A6-4CC1-83ED-2BF3558813D4}"/>
              </a:ext>
            </a:extLst>
          </p:cNvPr>
          <p:cNvCxnSpPr/>
          <p:nvPr userDrawn="1"/>
        </p:nvCxnSpPr>
        <p:spPr>
          <a:xfrm>
            <a:off x="1524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678481-242D-4574-AA65-2FCD30CEA2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400" y="1447800"/>
            <a:ext cx="8077200" cy="533400"/>
          </a:xfrm>
        </p:spPr>
        <p:txBody>
          <a:bodyPr>
            <a:noAutofit/>
          </a:bodyPr>
          <a:lstStyle>
            <a:lvl1pPr marL="0" indent="0" algn="ctr">
              <a:buNone/>
              <a:defRPr sz="3200" b="0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2384893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599"/>
            <a:ext cx="4038600" cy="5023609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3200" b="1"/>
            </a:lvl1pPr>
            <a:lvl2pPr marL="461963" indent="-449263">
              <a:buClrTx/>
              <a:buSzPct val="75000"/>
              <a:buFont typeface="Wingdings" panose="05000000000000000000" pitchFamily="2" charset="2"/>
              <a:buChar char="Ø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0236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2500"/>
            </a:lvl1pPr>
            <a:lvl2pPr marL="548640" indent="-274320">
              <a:buClrTx/>
              <a:buSzPct val="75000"/>
              <a:buFont typeface="Wingdings" panose="05000000000000000000" pitchFamily="2" charset="2"/>
              <a:buChar char="q"/>
              <a:defRPr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bg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258779"/>
            <a:ext cx="4041648" cy="4031008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 sz="3200" b="1"/>
            </a:lvl1pPr>
            <a:lvl2pPr marL="290513" indent="-277813">
              <a:buClrTx/>
              <a:buSzPct val="75000"/>
              <a:buFont typeface="+mj-lt"/>
              <a:buAutoNum type="arabicPeriod"/>
              <a:defRPr sz="2800"/>
            </a:lvl2pPr>
            <a:lvl3pPr marL="796925" indent="-338138">
              <a:buClrTx/>
              <a:buSzPct val="75000"/>
              <a:buFont typeface="Wingdings" panose="05000000000000000000" pitchFamily="2" charset="2"/>
              <a:buChar char="q"/>
              <a:defRPr sz="24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 sz="1800"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 sz="16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 hasCustomPrompt="1"/>
          </p:nvPr>
        </p:nvSpPr>
        <p:spPr>
          <a:xfrm>
            <a:off x="4800600" y="2258568"/>
            <a:ext cx="4038600" cy="4035007"/>
          </a:xfrm>
        </p:spPr>
        <p:txBody>
          <a:bodyPr/>
          <a:lstStyle>
            <a:lvl1pPr marL="0" indent="0">
              <a:buClrTx/>
              <a:buSzPct val="75000"/>
              <a:buFont typeface="Wingdings" panose="05000000000000000000" pitchFamily="2" charset="2"/>
              <a:buNone/>
              <a:defRPr/>
            </a:lvl1pPr>
            <a:lvl2pPr marL="290513" indent="-277813">
              <a:buClrTx/>
              <a:buSzPct val="75000"/>
              <a:buFont typeface="+mj-lt"/>
              <a:buAutoNum type="arabicPeriod" startAt="5"/>
              <a:defRPr sz="2800"/>
            </a:lvl2pPr>
            <a:lvl3pPr marL="822960" indent="-228600">
              <a:buClrTx/>
              <a:buSzPct val="75000"/>
              <a:buFont typeface="Wingdings" panose="05000000000000000000" pitchFamily="2" charset="2"/>
              <a:buChar char="q"/>
              <a:defRPr sz="2400"/>
            </a:lvl3pPr>
            <a:lvl4pPr marL="1097280" indent="-228600">
              <a:buClrTx/>
              <a:buSzPct val="75000"/>
              <a:buFont typeface="Wingdings" panose="05000000000000000000" pitchFamily="2" charset="2"/>
              <a:buChar char="q"/>
              <a:defRPr sz="1800"/>
            </a:lvl4pPr>
            <a:lvl5pPr marL="1371600" indent="-228600">
              <a:buClrTx/>
              <a:buSzPct val="75000"/>
              <a:buFont typeface="Wingdings" panose="05000000000000000000" pitchFamily="2" charset="2"/>
              <a:buChar char="q"/>
              <a:defRPr sz="1600"/>
            </a:lvl5pPr>
          </a:lstStyle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145923" y="228600"/>
            <a:ext cx="8833104" cy="758952"/>
          </a:xfrm>
        </p:spPr>
        <p:txBody>
          <a:bodyPr rtlCol="0" anchor="b" anchorCtr="0">
            <a:noAutofit/>
          </a:bodyPr>
          <a:lstStyle>
            <a:lvl1pPr>
              <a:defRPr kumimoji="0" lang="en-US" sz="3600" b="0" kern="1200" cap="none" spc="0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pperplate Gothic Bold" panose="020E0705020206020404" pitchFamily="34" charset="0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 anchor="ctr">
            <a:normAutofit/>
          </a:bodyPr>
          <a:lstStyle>
            <a:lvl1pPr marL="0" indent="0" algn="ctr">
              <a:buNone/>
              <a:defRPr kumimoji="0" lang="en-US" sz="3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8600" y="2133600"/>
            <a:ext cx="8750427" cy="0"/>
          </a:xfrm>
          <a:prstGeom prst="line">
            <a:avLst/>
          </a:prstGeom>
          <a:ln w="50800" cmpd="dbl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9200" cy="304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609599"/>
            <a:ext cx="3200400" cy="593883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 anchor="ctr">
            <a:noAutofit/>
          </a:bodyPr>
          <a:lstStyle>
            <a:lvl1pPr algn="ctr">
              <a:buNone/>
              <a:defRPr sz="32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76600" cy="2697163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1000"/>
              </a:spcAft>
              <a:buNone/>
              <a:defRPr sz="3000" b="1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76200"/>
            <a:ext cx="9144000" cy="678180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0" y="515112"/>
            <a:ext cx="91440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371088" y="533400"/>
            <a:ext cx="5772912" cy="6095999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200" b="1"/>
            </a:lvl1pPr>
            <a:lvl2pPr marL="354013" indent="-354013">
              <a:buFont typeface="Wingdings" panose="05000000000000000000" pitchFamily="2" charset="2"/>
              <a:buChar char="Ø"/>
              <a:defRPr sz="2800" b="1"/>
            </a:lvl2pPr>
            <a:lvl3pPr marL="687388" indent="-338138">
              <a:defRPr sz="2400" b="0"/>
            </a:lvl3pPr>
            <a:lvl4pPr marL="973138" indent="-287338">
              <a:buSzPct val="100000"/>
              <a:buFont typeface="Courier New" panose="02070309020205020404" pitchFamily="49" charset="0"/>
              <a:buChar char="o"/>
              <a:defRPr sz="2000"/>
            </a:lvl4pPr>
            <a:lvl5pPr marL="1317625" indent="-228600">
              <a:defRPr sz="1600"/>
            </a:lvl5pPr>
          </a:lstStyle>
          <a:p>
            <a:pPr lvl="0" eaLnBrk="1" latinLnBrk="0" hangingPunct="1"/>
            <a:r>
              <a:rPr lang="en-US" dirty="0"/>
              <a:t>Click to edit Master text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6200" y="6548437"/>
            <a:ext cx="9067800" cy="3095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6BAC75-FD38-403B-85AF-5B1697BF34DB}"/>
              </a:ext>
            </a:extLst>
          </p:cNvPr>
          <p:cNvSpPr/>
          <p:nvPr userDrawn="1"/>
        </p:nvSpPr>
        <p:spPr>
          <a:xfrm>
            <a:off x="0" y="3047999"/>
            <a:ext cx="3276600" cy="228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0" r:id="rId3"/>
    <p:sldLayoutId id="2147483665" r:id="rId4"/>
    <p:sldLayoutId id="2147483666" r:id="rId5"/>
    <p:sldLayoutId id="2147483667" r:id="rId6"/>
    <p:sldLayoutId id="2147483669" r:id="rId7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3300" b="1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Tx/>
        <a:buSzPct val="75000"/>
        <a:buFont typeface="Wingdings" panose="05000000000000000000" pitchFamily="2" charset="2"/>
        <a:buChar char="q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Jesus’ Last Week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Lk 19:41-45</a:t>
            </a:r>
          </a:p>
        </p:txBody>
      </p:sp>
    </p:spTree>
    <p:extLst>
      <p:ext uri="{BB962C8B-B14F-4D97-AF65-F5344CB8AC3E}">
        <p14:creationId xmlns:p14="http://schemas.microsoft.com/office/powerpoint/2010/main" val="218288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057400"/>
            <a:ext cx="850392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Sunday </a:t>
            </a:r>
          </a:p>
          <a:p>
            <a:pPr lvl="1"/>
            <a:r>
              <a:rPr lang="en-US" dirty="0"/>
              <a:t>Mk 11:1-11, Rides Donkey into Jerusalem</a:t>
            </a:r>
          </a:p>
          <a:p>
            <a:r>
              <a:rPr lang="en-US" dirty="0"/>
              <a:t>Monday</a:t>
            </a:r>
          </a:p>
          <a:p>
            <a:pPr lvl="1"/>
            <a:r>
              <a:rPr lang="en-US" dirty="0"/>
              <a:t>Mk 11:12-26, Curses the Barren Fig Tree and Cleanses the Temple</a:t>
            </a:r>
          </a:p>
          <a:p>
            <a:r>
              <a:rPr lang="en-US" dirty="0"/>
              <a:t>Tuesday</a:t>
            </a:r>
          </a:p>
          <a:p>
            <a:pPr lvl="1"/>
            <a:r>
              <a:rPr lang="en-US" dirty="0"/>
              <a:t>Mt 21-25, Interrogation &amp; Teaching in the Temple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 of the</a:t>
            </a:r>
            <a:br>
              <a:rPr lang="en-US" dirty="0"/>
            </a:br>
            <a:r>
              <a:rPr lang="en-US" dirty="0"/>
              <a:t>Last Week</a:t>
            </a:r>
          </a:p>
        </p:txBody>
      </p:sp>
    </p:spTree>
    <p:extLst>
      <p:ext uri="{BB962C8B-B14F-4D97-AF65-F5344CB8AC3E}">
        <p14:creationId xmlns:p14="http://schemas.microsoft.com/office/powerpoint/2010/main" val="286007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Jesus’ Last Week</a:t>
            </a:r>
            <a:br>
              <a:rPr lang="en-US" dirty="0"/>
            </a:br>
            <a:r>
              <a:rPr lang="en-US" dirty="0"/>
              <a:t>Teachings in The Temple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Tuesday</a:t>
            </a:r>
          </a:p>
          <a:p>
            <a:r>
              <a:rPr lang="en-US" dirty="0"/>
              <a:t>Woes of the Scribes and Pharisees</a:t>
            </a:r>
          </a:p>
          <a:p>
            <a:r>
              <a:rPr lang="en-US" dirty="0"/>
              <a:t>Mt 23</a:t>
            </a:r>
          </a:p>
        </p:txBody>
      </p:sp>
    </p:spTree>
    <p:extLst>
      <p:ext uri="{BB962C8B-B14F-4D97-AF65-F5344CB8AC3E}">
        <p14:creationId xmlns:p14="http://schemas.microsoft.com/office/powerpoint/2010/main" val="166153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Teachings in the Temple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76600" cy="2697163"/>
          </a:xfrm>
        </p:spPr>
        <p:txBody>
          <a:bodyPr/>
          <a:lstStyle/>
          <a:p>
            <a:r>
              <a:rPr lang="en-US" dirty="0"/>
              <a:t>Mt 23:13-36 </a:t>
            </a:r>
          </a:p>
          <a:p>
            <a:r>
              <a:rPr lang="en-US" dirty="0"/>
              <a:t>8 – Woes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533400"/>
            <a:ext cx="5772912" cy="60959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Woe Unto You…</a:t>
            </a:r>
          </a:p>
          <a:p>
            <a:pPr lvl="1"/>
            <a:r>
              <a:rPr lang="en-US" dirty="0"/>
              <a:t>“Exclamation of Grief”</a:t>
            </a:r>
          </a:p>
          <a:p>
            <a:pPr lvl="2"/>
            <a:r>
              <a:rPr lang="en-US" dirty="0"/>
              <a:t>How Terrible for you</a:t>
            </a:r>
          </a:p>
          <a:p>
            <a:pPr lvl="2"/>
            <a:r>
              <a:rPr lang="en-US" dirty="0"/>
              <a:t>How Horrible your situation</a:t>
            </a:r>
          </a:p>
          <a:p>
            <a:pPr lvl="1"/>
            <a:r>
              <a:rPr lang="en-US" dirty="0"/>
              <a:t>Jesus’ Attitude Behind His “Woe”</a:t>
            </a:r>
          </a:p>
          <a:p>
            <a:pPr lvl="2"/>
            <a:r>
              <a:rPr lang="en-US" dirty="0"/>
              <a:t>Mt 23:37-39, gathered like a hen gathers her chickens under her wings</a:t>
            </a:r>
          </a:p>
          <a:p>
            <a:pPr lvl="2"/>
            <a:r>
              <a:rPr lang="en-US" dirty="0"/>
              <a:t>Mt 24:19, woe unto them that are with child...</a:t>
            </a:r>
          </a:p>
          <a:p>
            <a:pPr lvl="2"/>
            <a:r>
              <a:rPr lang="en-US" dirty="0"/>
              <a:t>Lk 19:41-45, Jesus wept aloud over Jerusalem </a:t>
            </a:r>
          </a:p>
          <a:p>
            <a:pPr lvl="2"/>
            <a:r>
              <a:rPr lang="en-US" dirty="0"/>
              <a:t>A Pitiful yet Rebuking Response</a:t>
            </a:r>
          </a:p>
        </p:txBody>
      </p:sp>
    </p:spTree>
    <p:extLst>
      <p:ext uri="{BB962C8B-B14F-4D97-AF65-F5344CB8AC3E}">
        <p14:creationId xmlns:p14="http://schemas.microsoft.com/office/powerpoint/2010/main" val="220651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01752" y="2258779"/>
            <a:ext cx="4041648" cy="403100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Vs. 13, Obstacle to Kingdom</a:t>
            </a:r>
          </a:p>
          <a:p>
            <a:pPr lvl="1"/>
            <a:r>
              <a:rPr lang="en-US" dirty="0"/>
              <a:t>Vs. 14, Abuse the Weak</a:t>
            </a:r>
          </a:p>
          <a:p>
            <a:pPr lvl="1"/>
            <a:r>
              <a:rPr lang="en-US" dirty="0"/>
              <a:t>Vs. 15, Corrupt Converts</a:t>
            </a:r>
          </a:p>
          <a:p>
            <a:pPr lvl="1"/>
            <a:r>
              <a:rPr lang="en-US" dirty="0"/>
              <a:t>Vs. 16-22, Dishonest</a:t>
            </a:r>
          </a:p>
          <a:p>
            <a:pPr lvl="2"/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4"/>
          </p:nvPr>
        </p:nvSpPr>
        <p:spPr>
          <a:xfrm>
            <a:off x="4800600" y="2258568"/>
            <a:ext cx="4038600" cy="4035007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Vs. 23-24, Lack Godliness</a:t>
            </a:r>
          </a:p>
          <a:p>
            <a:pPr lvl="1"/>
            <a:r>
              <a:rPr lang="en-US" dirty="0"/>
              <a:t>Vs. 25-26, Covetous</a:t>
            </a:r>
          </a:p>
          <a:p>
            <a:pPr lvl="1"/>
            <a:r>
              <a:rPr lang="en-US" dirty="0"/>
              <a:t>Vs. 27-28, Full of Iniquity</a:t>
            </a:r>
          </a:p>
          <a:p>
            <a:pPr lvl="1"/>
            <a:r>
              <a:rPr lang="en-US" dirty="0"/>
              <a:t>Vs. 29-36, Kill Gods’ Messengers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5923" y="228600"/>
            <a:ext cx="8833104" cy="758952"/>
          </a:xfrm>
        </p:spPr>
        <p:txBody>
          <a:bodyPr>
            <a:noAutofit/>
          </a:bodyPr>
          <a:lstStyle/>
          <a:p>
            <a:r>
              <a:rPr lang="en-US" dirty="0"/>
              <a:t>Jesus’ Teachings in the Temple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01625" y="1371600"/>
            <a:ext cx="8461375" cy="685800"/>
          </a:xfrm>
        </p:spPr>
        <p:txBody>
          <a:bodyPr>
            <a:normAutofit/>
          </a:bodyPr>
          <a:lstStyle/>
          <a:p>
            <a:r>
              <a:rPr lang="en-US" dirty="0"/>
              <a:t>Mt 23:13-36, 8 – Woes </a:t>
            </a:r>
          </a:p>
        </p:txBody>
      </p:sp>
    </p:spTree>
    <p:extLst>
      <p:ext uri="{BB962C8B-B14F-4D97-AF65-F5344CB8AC3E}">
        <p14:creationId xmlns:p14="http://schemas.microsoft.com/office/powerpoint/2010/main" val="157034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399"/>
            <a:ext cx="3048000" cy="1981201"/>
          </a:xfrm>
        </p:spPr>
        <p:txBody>
          <a:bodyPr/>
          <a:lstStyle/>
          <a:p>
            <a:r>
              <a:rPr lang="en-US" dirty="0"/>
              <a:t>Teachings in the Temple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76200" y="3429000"/>
            <a:ext cx="3276600" cy="2697163"/>
          </a:xfrm>
        </p:spPr>
        <p:txBody>
          <a:bodyPr/>
          <a:lstStyle/>
          <a:p>
            <a:r>
              <a:rPr lang="en-US" dirty="0"/>
              <a:t>Mt 23:37-39 </a:t>
            </a:r>
          </a:p>
          <a:p>
            <a:r>
              <a:rPr lang="en-US" dirty="0"/>
              <a:t>Lament over Jerusalem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71088" y="533400"/>
            <a:ext cx="5772912" cy="6095999"/>
          </a:xfrm>
        </p:spPr>
        <p:txBody>
          <a:bodyPr>
            <a:normAutofit fontScale="92500"/>
          </a:bodyPr>
          <a:lstStyle/>
          <a:p>
            <a:r>
              <a:rPr lang="en-US" dirty="0"/>
              <a:t>Pity &amp; Compassion of Jesus</a:t>
            </a:r>
          </a:p>
          <a:p>
            <a:pPr lvl="1"/>
            <a:r>
              <a:rPr lang="en-US" dirty="0"/>
              <a:t>Mt 23:37, Care like a mother hen</a:t>
            </a:r>
          </a:p>
          <a:p>
            <a:pPr lvl="1"/>
            <a:r>
              <a:rPr lang="en-US" dirty="0"/>
              <a:t>Lk 19:41-44, Jesus crying out over Jerusalem</a:t>
            </a:r>
          </a:p>
          <a:p>
            <a:pPr lvl="1"/>
            <a:r>
              <a:rPr lang="en-US" dirty="0"/>
              <a:t>“Not something that delighted Him. It broke His heart.”</a:t>
            </a:r>
          </a:p>
          <a:p>
            <a:pPr lvl="1"/>
            <a:r>
              <a:rPr lang="en-US" dirty="0"/>
              <a:t>Jesus’ Purpose</a:t>
            </a:r>
          </a:p>
          <a:p>
            <a:pPr lvl="2"/>
            <a:r>
              <a:rPr lang="en-US" dirty="0"/>
              <a:t>Lk 15-16, Jesus teaches love for the lost</a:t>
            </a:r>
          </a:p>
          <a:p>
            <a:pPr lvl="2"/>
            <a:r>
              <a:rPr lang="en-US" dirty="0"/>
              <a:t>Lk 19:10, Jesus’ purpose - seek and save the lost</a:t>
            </a:r>
          </a:p>
          <a:p>
            <a:pPr lvl="2"/>
            <a:r>
              <a:rPr lang="en-US" dirty="0"/>
              <a:t>1 Tim 2:4, would have all men to be saved</a:t>
            </a:r>
          </a:p>
        </p:txBody>
      </p:sp>
    </p:spTree>
    <p:extLst>
      <p:ext uri="{BB962C8B-B14F-4D97-AF65-F5344CB8AC3E}">
        <p14:creationId xmlns:p14="http://schemas.microsoft.com/office/powerpoint/2010/main" val="386480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Teachings in the Temple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Mt 23:37-39 </a:t>
            </a:r>
          </a:p>
          <a:p>
            <a:r>
              <a:rPr lang="en-US" dirty="0"/>
              <a:t>Lament over Jerusalem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But! Your House Left Desolate</a:t>
            </a:r>
          </a:p>
          <a:p>
            <a:pPr lvl="1"/>
            <a:r>
              <a:rPr lang="en-US" dirty="0"/>
              <a:t>Their House</a:t>
            </a:r>
          </a:p>
          <a:p>
            <a:pPr lvl="2"/>
            <a:r>
              <a:rPr lang="en-US" dirty="0"/>
              <a:t>Temple</a:t>
            </a:r>
          </a:p>
          <a:p>
            <a:pPr lvl="2"/>
            <a:r>
              <a:rPr lang="en-US" dirty="0"/>
              <a:t>City of Jerusalem</a:t>
            </a:r>
          </a:p>
          <a:p>
            <a:pPr lvl="2"/>
            <a:r>
              <a:rPr lang="en-US" dirty="0"/>
              <a:t>Kingdom of Israel</a:t>
            </a:r>
          </a:p>
          <a:p>
            <a:pPr lvl="1"/>
            <a:r>
              <a:rPr lang="en-US" dirty="0"/>
              <a:t>Utter Destruction</a:t>
            </a:r>
          </a:p>
          <a:p>
            <a:pPr lvl="1"/>
            <a:r>
              <a:rPr lang="en-US" dirty="0"/>
              <a:t>Key verse for the next teachings of Jesus, Mt 24</a:t>
            </a:r>
          </a:p>
        </p:txBody>
      </p:sp>
    </p:spTree>
    <p:extLst>
      <p:ext uri="{BB962C8B-B14F-4D97-AF65-F5344CB8AC3E}">
        <p14:creationId xmlns:p14="http://schemas.microsoft.com/office/powerpoint/2010/main" val="298631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286001"/>
            <a:ext cx="8503920" cy="40385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Pitiful Rebuke of These Jews</a:t>
            </a:r>
          </a:p>
          <a:p>
            <a:pPr lvl="1"/>
            <a:r>
              <a:rPr lang="en-US" dirty="0"/>
              <a:t>Inflicted much harm to Jesus and the Kingdom</a:t>
            </a:r>
          </a:p>
          <a:p>
            <a:pPr lvl="2"/>
            <a:r>
              <a:rPr lang="en-US" dirty="0"/>
              <a:t>Mt 23:13-15, Woes (How Horrible for you…)</a:t>
            </a:r>
          </a:p>
          <a:p>
            <a:pPr lvl="2"/>
            <a:r>
              <a:rPr lang="en-US" dirty="0"/>
              <a:t>Mt 21:33-46, Parable of wicked husbandman</a:t>
            </a:r>
          </a:p>
          <a:p>
            <a:pPr lvl="3"/>
            <a:r>
              <a:rPr lang="en-US" dirty="0"/>
              <a:t>Seize the Inheritance </a:t>
            </a:r>
          </a:p>
          <a:p>
            <a:pPr lvl="2"/>
            <a:r>
              <a:rPr lang="en-US" dirty="0"/>
              <a:t>Jn 11:46-53, Capiases’ Instructions (Prophecy)</a:t>
            </a:r>
          </a:p>
          <a:p>
            <a:pPr lvl="3"/>
            <a:r>
              <a:rPr lang="en-US" dirty="0"/>
              <a:t>Jesus should die to save “Their” nation</a:t>
            </a:r>
          </a:p>
          <a:p>
            <a:pPr lvl="1"/>
            <a:r>
              <a:rPr lang="en-US" dirty="0"/>
              <a:t>Proud Boasters</a:t>
            </a:r>
          </a:p>
          <a:p>
            <a:pPr lvl="2"/>
            <a:r>
              <a:rPr lang="en-US" dirty="0"/>
              <a:t>Loved Themselves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399" y="304804"/>
            <a:ext cx="8750427" cy="761995"/>
          </a:xfrm>
        </p:spPr>
        <p:txBody>
          <a:bodyPr>
            <a:normAutofit/>
          </a:bodyPr>
          <a:lstStyle/>
          <a:p>
            <a:r>
              <a:rPr lang="en-US" dirty="0"/>
              <a:t>Jesus’ Teachings in the Temple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F599F5-D75E-4121-94DE-53C9BC8CE7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400" y="1447800"/>
            <a:ext cx="8077200" cy="533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95008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2286001"/>
            <a:ext cx="8503920" cy="4038599"/>
          </a:xfrm>
        </p:spPr>
        <p:txBody>
          <a:bodyPr>
            <a:normAutofit/>
          </a:bodyPr>
          <a:lstStyle/>
          <a:p>
            <a:r>
              <a:rPr lang="en-US" dirty="0"/>
              <a:t>A Pitiful Rebuke of These Jews</a:t>
            </a:r>
          </a:p>
          <a:p>
            <a:pPr lvl="1"/>
            <a:r>
              <a:rPr lang="en-US" dirty="0"/>
              <a:t>Mt 3:7-10, John the Baptizer against the Pharisees &amp; Sadducees </a:t>
            </a:r>
          </a:p>
          <a:p>
            <a:pPr lvl="2"/>
            <a:r>
              <a:rPr lang="en-US" dirty="0"/>
              <a:t>Vs. 7, “O Generation of Vipers”</a:t>
            </a:r>
          </a:p>
          <a:p>
            <a:pPr lvl="2"/>
            <a:r>
              <a:rPr lang="en-US" dirty="0"/>
              <a:t>Vs. 10, Ax is laid to the root</a:t>
            </a:r>
          </a:p>
          <a:p>
            <a:pPr lvl="1"/>
            <a:r>
              <a:rPr lang="en-US" dirty="0"/>
              <a:t>Jesus Attitude</a:t>
            </a:r>
          </a:p>
          <a:p>
            <a:pPr lvl="2"/>
            <a:r>
              <a:rPr lang="en-US" dirty="0"/>
              <a:t>How Terrible for you</a:t>
            </a:r>
          </a:p>
          <a:p>
            <a:pPr lvl="2"/>
            <a:r>
              <a:rPr lang="en-US" dirty="0"/>
              <a:t>How Horrible your situation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399" y="304804"/>
            <a:ext cx="8750427" cy="761995"/>
          </a:xfrm>
        </p:spPr>
        <p:txBody>
          <a:bodyPr>
            <a:normAutofit/>
          </a:bodyPr>
          <a:lstStyle/>
          <a:p>
            <a:r>
              <a:rPr lang="en-US" dirty="0"/>
              <a:t>Jesus’ Teachings in the Temple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F599F5-D75E-4121-94DE-53C9BC8CE7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400" y="1447800"/>
            <a:ext cx="8077200" cy="533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99556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There is a place for Greater Criticism</a:t>
            </a:r>
          </a:p>
          <a:p>
            <a:pPr lvl="2"/>
            <a:r>
              <a:rPr lang="en-US" dirty="0"/>
              <a:t>From a Heart of Pity: How Horrible it is…</a:t>
            </a:r>
          </a:p>
          <a:p>
            <a:pPr lvl="2"/>
            <a:r>
              <a:rPr lang="en-US" dirty="0"/>
              <a:t>It is possible to do more harm than good</a:t>
            </a:r>
          </a:p>
          <a:p>
            <a:pPr lvl="1"/>
            <a:r>
              <a:rPr lang="en-US" dirty="0"/>
              <a:t>Hypocrisy</a:t>
            </a:r>
          </a:p>
          <a:p>
            <a:pPr lvl="1"/>
            <a:r>
              <a:rPr lang="en-US" dirty="0"/>
              <a:t>Lacked Godliness – The “Weightier Matters”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Jesus’ Teachings in the Temple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74359B-2001-4EA4-BEB6-205D7C2D22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25138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Follow Jesus</a:t>
            </a:r>
          </a:p>
          <a:p>
            <a:pPr lvl="2"/>
            <a:r>
              <a:rPr lang="en-US" dirty="0"/>
              <a:t>As a hen cares for her chicks</a:t>
            </a:r>
          </a:p>
          <a:p>
            <a:pPr lvl="2"/>
            <a:r>
              <a:rPr lang="en-US" dirty="0"/>
              <a:t>Today is the Day of Salvation </a:t>
            </a: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Jesus’ Teachings in the Temple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C3FABB-83F1-4D50-B2CF-0829FA677F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9592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3860</TotalTime>
  <Words>640</Words>
  <Application>Microsoft Office PowerPoint</Application>
  <PresentationFormat>On-screen Show (4:3)</PresentationFormat>
  <Paragraphs>109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Calibri</vt:lpstr>
      <vt:lpstr>Copperplate Gothic Bold</vt:lpstr>
      <vt:lpstr>Courier New</vt:lpstr>
      <vt:lpstr>Georgia</vt:lpstr>
      <vt:lpstr>Times New Roman</vt:lpstr>
      <vt:lpstr>Wingdings</vt:lpstr>
      <vt:lpstr>Wingdings 2</vt:lpstr>
      <vt:lpstr>Civic</vt:lpstr>
      <vt:lpstr>Jesus’ Last Week</vt:lpstr>
      <vt:lpstr>Outline of the Last Week</vt:lpstr>
      <vt:lpstr>Jesus’ Last Week Teachings in The Temple</vt:lpstr>
      <vt:lpstr>Teachings in the Temple</vt:lpstr>
      <vt:lpstr>Jesus’ Teachings in the Temple</vt:lpstr>
      <vt:lpstr>Teachings in the Temple</vt:lpstr>
      <vt:lpstr>Teachings in the Temple</vt:lpstr>
      <vt:lpstr>Jesus’ Teachings in the Temple</vt:lpstr>
      <vt:lpstr>Jesus’ Teachings in the Temple</vt:lpstr>
      <vt:lpstr>Jesus’ Teachings in the Temple</vt:lpstr>
      <vt:lpstr>Jesus’ Teachings in the Temple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537</cp:revision>
  <dcterms:created xsi:type="dcterms:W3CDTF">1998-07-07T15:18:40Z</dcterms:created>
  <dcterms:modified xsi:type="dcterms:W3CDTF">2021-10-03T10:55:36Z</dcterms:modified>
</cp:coreProperties>
</file>