
<file path=[Content_Types].xml><?xml version="1.0" encoding="utf-8"?>
<Types xmlns="http://schemas.openxmlformats.org/package/2006/content-types">
  <Default Extension="jpeg" ContentType="image/jpeg"/>
  <Default Extension="jp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57" r:id="rId1"/>
  </p:sldMasterIdLst>
  <p:notesMasterIdLst>
    <p:notesMasterId r:id="rId13"/>
  </p:notesMasterIdLst>
  <p:handoutMasterIdLst>
    <p:handoutMasterId r:id="rId14"/>
  </p:handoutMasterIdLst>
  <p:sldIdLst>
    <p:sldId id="298" r:id="rId2"/>
    <p:sldId id="314" r:id="rId3"/>
    <p:sldId id="307" r:id="rId4"/>
    <p:sldId id="305" r:id="rId5"/>
    <p:sldId id="304" r:id="rId6"/>
    <p:sldId id="312" r:id="rId7"/>
    <p:sldId id="306" r:id="rId8"/>
    <p:sldId id="315" r:id="rId9"/>
    <p:sldId id="313" r:id="rId10"/>
    <p:sldId id="311" r:id="rId11"/>
    <p:sldId id="265" r:id="rId12"/>
  </p:sldIdLst>
  <p:sldSz cx="9144000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85634" autoAdjust="0"/>
  </p:normalViewPr>
  <p:slideViewPr>
    <p:cSldViewPr>
      <p:cViewPr varScale="1">
        <p:scale>
          <a:sx n="78" d="100"/>
          <a:sy n="78" d="100"/>
        </p:scale>
        <p:origin x="1686" y="78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notesViewPr>
    <p:cSldViewPr>
      <p:cViewPr varScale="1">
        <p:scale>
          <a:sx n="70" d="100"/>
          <a:sy n="70" d="100"/>
        </p:scale>
        <p:origin x="3162" y="48"/>
      </p:cViewPr>
      <p:guideLst/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notesMaster" Target="notesMasters/notesMaster1.xml"/><Relationship Id="rId1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presProps" Target="pres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handoutMaster" Target="handoutMasters/handoutMaster1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>
            <a:extLst>
              <a:ext uri="{FF2B5EF4-FFF2-40B4-BE49-F238E27FC236}">
                <a16:creationId xmlns:a16="http://schemas.microsoft.com/office/drawing/2014/main" id="{D18AE7BB-ECA9-449F-82B8-D216F7884A9B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92DE2DB8-674B-4EA5-8D6F-8D07D0C03FF3}"/>
              </a:ext>
            </a:extLst>
          </p:cNvPr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EE056E7D-CD30-4DBC-B55A-29FF790F4E2F}" type="datetimeFigureOut">
              <a:rPr lang="en-US" smtClean="0"/>
              <a:t>7/18/2021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5E0EBAA7-2708-4971-9B70-8DE405DED60B}"/>
              </a:ext>
            </a:extLst>
          </p:cNvPr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4F8E0FF4-8FBC-4B40-A0D1-7607FF6340D9}"/>
              </a:ext>
            </a:extLst>
          </p:cNvPr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499F9237-8DC5-4E10-ABD4-32C41B9A067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86783122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6A8BAD25-6F4A-4D17-BCA0-B26B1410ED11}" type="datetimeFigureOut">
              <a:rPr lang="en-US" smtClean="0"/>
              <a:t>7/18/2021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D091A9F6-3DA7-4E13-B51C-5D59D5082AC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6741953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091A9F6-3DA7-4E13-B51C-5D59D5082AC0}" type="slidenum">
              <a:rPr lang="en-US" smtClean="0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7535764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091A9F6-3DA7-4E13-B51C-5D59D5082AC0}" type="slidenum">
              <a:rPr lang="en-US" smtClean="0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40031807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091A9F6-3DA7-4E13-B51C-5D59D5082AC0}" type="slidenum">
              <a:rPr lang="en-US" smtClean="0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63091450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lvl="0"/>
            <a:r>
              <a:rPr lang="en-US" dirty="0"/>
              <a:t>No person is ever instructed to pray to an apostle, angel, or other being. Only divinity.  </a:t>
            </a:r>
          </a:p>
          <a:p>
            <a:pPr lvl="0"/>
            <a:r>
              <a:rPr lang="en-US" dirty="0"/>
              <a:t>In the church the Elders have some accountability; here they had elders and deacons</a:t>
            </a:r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091A9F6-3DA7-4E13-B51C-5D59D5082AC0}" type="slidenum">
              <a:rPr lang="en-US" smtClean="0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4465649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lvl="0"/>
            <a:r>
              <a:rPr lang="en-US" dirty="0"/>
              <a:t>No person is ever instructed to pray to an apostle, angel, or other being. Only divinity.  </a:t>
            </a:r>
          </a:p>
          <a:p>
            <a:pPr lvl="0"/>
            <a:r>
              <a:rPr lang="en-US" dirty="0"/>
              <a:t>In the church the Elders have some accountability; here they had elders and deacons</a:t>
            </a:r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091A9F6-3DA7-4E13-B51C-5D59D5082AC0}" type="slidenum">
              <a:rPr lang="en-US" smtClean="0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53719450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091A9F6-3DA7-4E13-B51C-5D59D5082AC0}" type="slidenum">
              <a:rPr lang="en-US" smtClean="0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54590147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091A9F6-3DA7-4E13-B51C-5D59D5082AC0}" type="slidenum">
              <a:rPr lang="en-US" smtClean="0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92717977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091A9F6-3DA7-4E13-B51C-5D59D5082AC0}" type="slidenum">
              <a:rPr lang="en-US" smtClean="0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13163897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091A9F6-3DA7-4E13-B51C-5D59D5082AC0}" type="slidenum">
              <a:rPr lang="en-US" smtClean="0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82050533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091A9F6-3DA7-4E13-B51C-5D59D5082AC0}" type="slidenum">
              <a:rPr lang="en-US" smtClean="0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84281604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A picture containing text, indoor, chessman&#10;&#10;Description automatically generated">
            <a:extLst>
              <a:ext uri="{FF2B5EF4-FFF2-40B4-BE49-F238E27FC236}">
                <a16:creationId xmlns:a16="http://schemas.microsoft.com/office/drawing/2014/main" id="{1167C5E4-EADF-4C53-8BEC-D43B50A47902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096000"/>
          </a:xfrm>
          <a:prstGeom prst="rect">
            <a:avLst/>
          </a:prstGeom>
        </p:spPr>
      </p:pic>
      <p:sp>
        <p:nvSpPr>
          <p:cNvPr id="3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3810001" y="5029200"/>
            <a:ext cx="4800600" cy="977621"/>
          </a:xfrm>
        </p:spPr>
        <p:txBody>
          <a:bodyPr tIns="91440" bIns="91440" anchor="ctr">
            <a:noAutofit/>
          </a:bodyPr>
          <a:lstStyle>
            <a:lvl1pPr marL="0" indent="0" algn="l">
              <a:buNone/>
              <a:defRPr sz="2800" b="1" cap="all" baseline="0">
                <a:solidFill>
                  <a:schemeClr val="tx1"/>
                </a:solidFill>
              </a:defRPr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en-US" dirty="0"/>
              <a:t>Click edit Subtitle </a:t>
            </a:r>
          </a:p>
        </p:txBody>
      </p:sp>
    </p:spTree>
    <p:extLst>
      <p:ext uri="{BB962C8B-B14F-4D97-AF65-F5344CB8AC3E}">
        <p14:creationId xmlns:p14="http://schemas.microsoft.com/office/powerpoint/2010/main" val="236811263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AutoShape 15">
            <a:extLst>
              <a:ext uri="{FF2B5EF4-FFF2-40B4-BE49-F238E27FC236}">
                <a16:creationId xmlns:a16="http://schemas.microsoft.com/office/drawing/2014/main" id="{9D48180E-27BC-4034-96E7-FF5466F20A61}"/>
              </a:ext>
            </a:extLst>
          </p:cNvPr>
          <p:cNvSpPr>
            <a:spLocks noChangeArrowheads="1"/>
          </p:cNvSpPr>
          <p:nvPr userDrawn="1"/>
        </p:nvSpPr>
        <p:spPr bwMode="auto">
          <a:xfrm>
            <a:off x="838200" y="1407246"/>
            <a:ext cx="7848600" cy="4829313"/>
          </a:xfrm>
          <a:prstGeom prst="roundRect">
            <a:avLst>
              <a:gd name="adj" fmla="val 10278"/>
            </a:avLst>
          </a:prstGeom>
          <a:solidFill>
            <a:srgbClr val="FFFFFF">
              <a:alpha val="81000"/>
            </a:srgbClr>
          </a:solidFill>
          <a:ln w="9525">
            <a:solidFill>
              <a:schemeClr val="tx1"/>
            </a:solidFill>
            <a:round/>
            <a:headEnd/>
            <a:tailEnd/>
          </a:ln>
          <a:effectLst>
            <a:outerShdw dist="107763" dir="2700000" algn="ctr" rotWithShape="0">
              <a:schemeClr val="bg2">
                <a:alpha val="50000"/>
              </a:schemeClr>
            </a:outerShdw>
          </a:effectLst>
        </p:spPr>
        <p:txBody>
          <a:bodyPr wrap="none" anchor="ctr"/>
          <a:lstStyle/>
          <a:p>
            <a:pPr>
              <a:defRPr/>
            </a:pPr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43491" y="152400"/>
            <a:ext cx="6571343" cy="1049235"/>
          </a:xfrm>
        </p:spPr>
        <p:txBody>
          <a:bodyPr anchor="b">
            <a:noAutofit/>
          </a:bodyPr>
          <a:lstStyle>
            <a:lvl1pPr algn="ctr">
              <a:defRPr sz="4000" b="1"/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04862" y="1441883"/>
            <a:ext cx="7848600" cy="4648198"/>
          </a:xfrm>
        </p:spPr>
        <p:txBody>
          <a:bodyPr anchor="t"/>
          <a:lstStyle>
            <a:lvl1pPr marL="0" indent="0">
              <a:buSzPct val="85000"/>
              <a:buFont typeface="Wingdings" panose="05000000000000000000" pitchFamily="2" charset="2"/>
              <a:buNone/>
              <a:defRPr sz="3200" b="1"/>
            </a:lvl1pPr>
            <a:lvl2pPr marL="457200" indent="-457200">
              <a:buSzPct val="85000"/>
              <a:buFont typeface="Wingdings" panose="05000000000000000000" pitchFamily="2" charset="2"/>
              <a:buChar char="v"/>
              <a:defRPr sz="3200"/>
            </a:lvl2pPr>
            <a:lvl3pPr marL="800100" indent="-342900">
              <a:buSzPct val="85000"/>
              <a:buFont typeface="Wingdings" panose="05000000000000000000" pitchFamily="2" charset="2"/>
              <a:buChar char="Ø"/>
              <a:defRPr sz="2800"/>
            </a:lvl3pPr>
            <a:lvl4pPr marL="1143000" indent="-342900">
              <a:buSzPct val="60000"/>
              <a:buFont typeface="Wingdings" panose="05000000000000000000" pitchFamily="2" charset="2"/>
              <a:buChar char="q"/>
              <a:defRPr sz="2400"/>
            </a:lvl4pPr>
            <a:lvl5pPr>
              <a:defRPr sz="2000"/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cxnSp>
        <p:nvCxnSpPr>
          <p:cNvPr id="33" name="Straight Connector 32"/>
          <p:cNvCxnSpPr/>
          <p:nvPr/>
        </p:nvCxnSpPr>
        <p:spPr>
          <a:xfrm>
            <a:off x="1443491" y="1295400"/>
            <a:ext cx="6571343" cy="0"/>
          </a:xfrm>
          <a:prstGeom prst="line">
            <a:avLst/>
          </a:prstGeom>
          <a:ln w="76200"/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74890951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43491" y="1756130"/>
            <a:ext cx="5617002" cy="1887950"/>
          </a:xfrm>
        </p:spPr>
        <p:txBody>
          <a:bodyPr anchor="b">
            <a:normAutofit/>
          </a:bodyPr>
          <a:lstStyle>
            <a:lvl1pPr algn="l"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443492" y="3806196"/>
            <a:ext cx="5617002" cy="1012929"/>
          </a:xfrm>
        </p:spPr>
        <p:txBody>
          <a:bodyPr tIns="91440">
            <a:normAutofit/>
          </a:bodyPr>
          <a:lstStyle>
            <a:lvl1pPr marL="0" indent="0" algn="l">
              <a:buNone/>
              <a:defRPr sz="1800">
                <a:solidFill>
                  <a:schemeClr val="tx1"/>
                </a:solidFill>
              </a:defRPr>
            </a:lvl1pPr>
            <a:lvl2pPr marL="34290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cxnSp>
        <p:nvCxnSpPr>
          <p:cNvPr id="15" name="Straight Connector 14"/>
          <p:cNvCxnSpPr/>
          <p:nvPr/>
        </p:nvCxnSpPr>
        <p:spPr>
          <a:xfrm>
            <a:off x="1443491" y="3804985"/>
            <a:ext cx="5617002" cy="0"/>
          </a:xfrm>
          <a:prstGeom prst="line">
            <a:avLst/>
          </a:prstGeom>
          <a:ln w="31750"/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61604449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AutoShape 15">
            <a:extLst>
              <a:ext uri="{FF2B5EF4-FFF2-40B4-BE49-F238E27FC236}">
                <a16:creationId xmlns:a16="http://schemas.microsoft.com/office/drawing/2014/main" id="{EE19A50A-9EB5-4F1B-BA9A-36F0F62B06F2}"/>
              </a:ext>
            </a:extLst>
          </p:cNvPr>
          <p:cNvSpPr>
            <a:spLocks noChangeArrowheads="1"/>
          </p:cNvSpPr>
          <p:nvPr userDrawn="1"/>
        </p:nvSpPr>
        <p:spPr bwMode="auto">
          <a:xfrm>
            <a:off x="0" y="914401"/>
            <a:ext cx="9144000" cy="5943594"/>
          </a:xfrm>
          <a:prstGeom prst="roundRect">
            <a:avLst>
              <a:gd name="adj" fmla="val 10278"/>
            </a:avLst>
          </a:prstGeom>
          <a:solidFill>
            <a:srgbClr val="FFFFFF">
              <a:alpha val="81000"/>
            </a:srgbClr>
          </a:solidFill>
          <a:ln w="9525">
            <a:solidFill>
              <a:schemeClr val="tx1"/>
            </a:solidFill>
            <a:round/>
            <a:headEnd/>
            <a:tailEnd/>
          </a:ln>
          <a:effectLst>
            <a:outerShdw dist="107763" dir="2700000" algn="ctr" rotWithShape="0">
              <a:schemeClr val="bg2">
                <a:alpha val="50000"/>
              </a:schemeClr>
            </a:outerShdw>
          </a:effectLst>
        </p:spPr>
        <p:txBody>
          <a:bodyPr wrap="none" anchor="ctr"/>
          <a:lstStyle/>
          <a:p>
            <a:pPr>
              <a:defRPr/>
            </a:pP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76200" y="995819"/>
            <a:ext cx="4493182" cy="5862182"/>
          </a:xfrm>
        </p:spPr>
        <p:txBody>
          <a:bodyPr/>
          <a:lstStyle>
            <a:lvl1pPr marL="342900" indent="-342900">
              <a:buFont typeface="Wingdings" panose="05000000000000000000" pitchFamily="2" charset="2"/>
              <a:buChar char="v"/>
              <a:defRPr sz="2800"/>
            </a:lvl1pPr>
            <a:lvl2pPr marL="571500" indent="-228600">
              <a:buFont typeface="Wingdings" panose="05000000000000000000" pitchFamily="2" charset="2"/>
              <a:buChar char="§"/>
              <a:defRPr sz="2400"/>
            </a:lvl2pPr>
          </a:lstStyle>
          <a:p>
            <a:pPr lvl="0"/>
            <a:r>
              <a:rPr lang="en-US" dirty="0"/>
              <a:t>Click to edit Master text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51132" y="995820"/>
            <a:ext cx="4492868" cy="5862180"/>
          </a:xfrm>
        </p:spPr>
        <p:txBody>
          <a:bodyPr/>
          <a:lstStyle>
            <a:lvl1pPr marL="342900" indent="-342900">
              <a:buFont typeface="Wingdings" panose="05000000000000000000" pitchFamily="2" charset="2"/>
              <a:buChar char="v"/>
              <a:defRPr sz="2800"/>
            </a:lvl1pPr>
            <a:lvl2pPr marL="571500" indent="-228600">
              <a:buFont typeface="Wingdings" panose="05000000000000000000" pitchFamily="2" charset="2"/>
              <a:buChar char="§"/>
              <a:defRPr sz="2400"/>
            </a:lvl2pPr>
          </a:lstStyle>
          <a:p>
            <a:pPr lvl="0"/>
            <a:r>
              <a:rPr lang="en-US" dirty="0"/>
              <a:t>Click to edit Master text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cxnSp>
        <p:nvCxnSpPr>
          <p:cNvPr id="33" name="Straight Connector 32"/>
          <p:cNvCxnSpPr>
            <a:cxnSpLocks/>
          </p:cNvCxnSpPr>
          <p:nvPr/>
        </p:nvCxnSpPr>
        <p:spPr>
          <a:xfrm flipV="1">
            <a:off x="76200" y="990593"/>
            <a:ext cx="9067800" cy="6"/>
          </a:xfrm>
          <a:prstGeom prst="line">
            <a:avLst/>
          </a:prstGeom>
          <a:ln w="31750"/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  <p:sp>
        <p:nvSpPr>
          <p:cNvPr id="8" name="Title 7">
            <a:extLst>
              <a:ext uri="{FF2B5EF4-FFF2-40B4-BE49-F238E27FC236}">
                <a16:creationId xmlns:a16="http://schemas.microsoft.com/office/drawing/2014/main" id="{1DCB1B12-CBF1-4987-B83B-DB77DB4D2BD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443491" y="152401"/>
            <a:ext cx="6571343" cy="609600"/>
          </a:xfrm>
        </p:spPr>
        <p:txBody>
          <a:bodyPr/>
          <a:lstStyle/>
          <a:p>
            <a:r>
              <a:rPr lang="en-US" dirty="0"/>
              <a:t>Click to edit Master title</a:t>
            </a:r>
          </a:p>
        </p:txBody>
      </p:sp>
      <p:cxnSp>
        <p:nvCxnSpPr>
          <p:cNvPr id="7" name="Straight Connector 6">
            <a:extLst>
              <a:ext uri="{FF2B5EF4-FFF2-40B4-BE49-F238E27FC236}">
                <a16:creationId xmlns:a16="http://schemas.microsoft.com/office/drawing/2014/main" id="{E3A60F59-5B9E-42EE-8C64-BD3146487BCB}"/>
              </a:ext>
            </a:extLst>
          </p:cNvPr>
          <p:cNvCxnSpPr>
            <a:cxnSpLocks/>
          </p:cNvCxnSpPr>
          <p:nvPr userDrawn="1"/>
        </p:nvCxnSpPr>
        <p:spPr>
          <a:xfrm>
            <a:off x="4648200" y="990593"/>
            <a:ext cx="0" cy="6019801"/>
          </a:xfrm>
          <a:prstGeom prst="line">
            <a:avLst/>
          </a:prstGeom>
          <a:ln w="31750"/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  <p:cxnSp>
        <p:nvCxnSpPr>
          <p:cNvPr id="10" name="Straight Connector 9">
            <a:extLst>
              <a:ext uri="{FF2B5EF4-FFF2-40B4-BE49-F238E27FC236}">
                <a16:creationId xmlns:a16="http://schemas.microsoft.com/office/drawing/2014/main" id="{D1800324-6FF0-4412-A929-ECAB3BEF5911}"/>
              </a:ext>
            </a:extLst>
          </p:cNvPr>
          <p:cNvCxnSpPr>
            <a:cxnSpLocks/>
          </p:cNvCxnSpPr>
          <p:nvPr userDrawn="1"/>
        </p:nvCxnSpPr>
        <p:spPr>
          <a:xfrm>
            <a:off x="76200" y="990599"/>
            <a:ext cx="0" cy="6019801"/>
          </a:xfrm>
          <a:prstGeom prst="line">
            <a:avLst/>
          </a:prstGeom>
          <a:ln w="31750"/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4362618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36" name="Straight Connector 35"/>
          <p:cNvCxnSpPr/>
          <p:nvPr/>
        </p:nvCxnSpPr>
        <p:spPr>
          <a:xfrm>
            <a:off x="1443491" y="1847088"/>
            <a:ext cx="6571343" cy="0"/>
          </a:xfrm>
          <a:prstGeom prst="line">
            <a:avLst/>
          </a:prstGeom>
          <a:ln w="31750"/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43491" y="804164"/>
            <a:ext cx="6571344" cy="1056319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443491" y="2019550"/>
            <a:ext cx="3125766" cy="801943"/>
          </a:xfrm>
        </p:spPr>
        <p:txBody>
          <a:bodyPr anchor="b">
            <a:normAutofit/>
          </a:bodyPr>
          <a:lstStyle>
            <a:lvl1pPr marL="0" indent="0">
              <a:lnSpc>
                <a:spcPct val="100000"/>
              </a:lnSpc>
              <a:buNone/>
              <a:defRPr sz="2200" b="0" cap="all" baseline="0">
                <a:solidFill>
                  <a:schemeClr val="accent1"/>
                </a:solidFill>
              </a:defRPr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443491" y="2824270"/>
            <a:ext cx="3125766" cy="2644457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889182" y="2023004"/>
            <a:ext cx="3125652" cy="802237"/>
          </a:xfrm>
        </p:spPr>
        <p:txBody>
          <a:bodyPr anchor="b">
            <a:normAutofit/>
          </a:bodyPr>
          <a:lstStyle>
            <a:lvl1pPr marL="0" indent="0">
              <a:lnSpc>
                <a:spcPct val="100000"/>
              </a:lnSpc>
              <a:buNone/>
              <a:defRPr sz="2200" b="0" cap="all" baseline="0">
                <a:solidFill>
                  <a:schemeClr val="accent1"/>
                </a:solidFill>
              </a:defRPr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889182" y="2821491"/>
            <a:ext cx="3125652" cy="2637371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26510675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32" name="Straight Connector 31"/>
          <p:cNvCxnSpPr/>
          <p:nvPr/>
        </p:nvCxnSpPr>
        <p:spPr>
          <a:xfrm>
            <a:off x="1443491" y="1118768"/>
            <a:ext cx="6571343" cy="0"/>
          </a:xfrm>
          <a:prstGeom prst="line">
            <a:avLst/>
          </a:prstGeom>
          <a:ln w="31750"/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43491" y="76200"/>
            <a:ext cx="6571343" cy="1049235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10560687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84600322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6200" y="76200"/>
            <a:ext cx="2997144" cy="2247117"/>
          </a:xfrm>
        </p:spPr>
        <p:txBody>
          <a:bodyPr wrap="square" anchor="ctr">
            <a:normAutofit/>
          </a:bodyPr>
          <a:lstStyle>
            <a:lvl1pPr algn="ctr">
              <a:defRPr sz="2400" b="1"/>
            </a:lvl1pPr>
          </a:lstStyle>
          <a:p>
            <a:r>
              <a:rPr lang="en-US" dirty="0"/>
              <a:t>Click to edit Master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306280" y="152401"/>
            <a:ext cx="5761520" cy="5943599"/>
          </a:xfrm>
        </p:spPr>
        <p:txBody>
          <a:bodyPr anchor="t"/>
          <a:lstStyle>
            <a:lvl1pPr marL="0" indent="0">
              <a:buSzPct val="85000"/>
              <a:buFont typeface="Wingdings" panose="05000000000000000000" pitchFamily="2" charset="2"/>
              <a:buNone/>
              <a:defRPr sz="3200" b="1"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457200" indent="-457200">
              <a:buSzPct val="85000"/>
              <a:buFont typeface="Wingdings" panose="05000000000000000000" pitchFamily="2" charset="2"/>
              <a:buChar char="v"/>
              <a:defRPr sz="3200"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800100" indent="-342900">
              <a:buSzPct val="85000"/>
              <a:buFont typeface="Wingdings" panose="05000000000000000000" pitchFamily="2" charset="2"/>
              <a:buChar char="Ø"/>
              <a:defRPr sz="2800"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143000" indent="-342900">
              <a:buFont typeface="Wingdings" panose="05000000000000000000" pitchFamily="2" charset="2"/>
              <a:buChar char="§"/>
              <a:defRPr sz="2400">
                <a:latin typeface="Arial" panose="020B0604020202020204" pitchFamily="34" charset="0"/>
                <a:cs typeface="Arial" panose="020B0604020202020204" pitchFamily="34" charset="0"/>
              </a:defRPr>
            </a:lvl4pPr>
            <a:lvl5pPr>
              <a:defRPr sz="1800"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en-US" dirty="0"/>
              <a:t>Click to edit Master text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76200" y="2401084"/>
            <a:ext cx="2997144" cy="3390115"/>
          </a:xfrm>
        </p:spPr>
        <p:txBody>
          <a:bodyPr anchor="ctr">
            <a:normAutofit/>
          </a:bodyPr>
          <a:lstStyle>
            <a:lvl1pPr marL="0" indent="0" algn="ctr">
              <a:buNone/>
              <a:defRPr sz="3600" b="1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  <p:cxnSp>
        <p:nvCxnSpPr>
          <p:cNvPr id="17" name="Straight Connector 16"/>
          <p:cNvCxnSpPr>
            <a:cxnSpLocks/>
          </p:cNvCxnSpPr>
          <p:nvPr/>
        </p:nvCxnSpPr>
        <p:spPr>
          <a:xfrm>
            <a:off x="-76200" y="2362200"/>
            <a:ext cx="3276600" cy="0"/>
          </a:xfrm>
          <a:prstGeom prst="line">
            <a:avLst/>
          </a:prstGeom>
          <a:ln w="76200"/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  <p:cxnSp>
        <p:nvCxnSpPr>
          <p:cNvPr id="11" name="Straight Connector 10">
            <a:extLst>
              <a:ext uri="{FF2B5EF4-FFF2-40B4-BE49-F238E27FC236}">
                <a16:creationId xmlns:a16="http://schemas.microsoft.com/office/drawing/2014/main" id="{EB9BB0B2-9D46-478B-8106-48F85D8C394E}"/>
              </a:ext>
            </a:extLst>
          </p:cNvPr>
          <p:cNvCxnSpPr>
            <a:cxnSpLocks/>
          </p:cNvCxnSpPr>
          <p:nvPr userDrawn="1"/>
        </p:nvCxnSpPr>
        <p:spPr>
          <a:xfrm>
            <a:off x="3179224" y="0"/>
            <a:ext cx="21176" cy="6096000"/>
          </a:xfrm>
          <a:prstGeom prst="line">
            <a:avLst/>
          </a:prstGeom>
          <a:ln w="76200"/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C348952D-34AD-4543-AF7F-F4EE24F6C54A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6585208" y="6472599"/>
            <a:ext cx="2368292" cy="309201"/>
          </a:xfrm>
        </p:spPr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fld id="{F6C39D0D-F4A6-4E82-847A-4ADB78DBE494}" type="datetimeFigureOut">
              <a:rPr lang="en-US" smtClean="0"/>
              <a:pPr/>
              <a:t>7/18/2021</a:t>
            </a:fld>
            <a:endParaRPr lang="en-US" dirty="0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858AE772-A848-4143-8C50-EA97DE131EE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1183398" y="6472599"/>
            <a:ext cx="4034004" cy="309201"/>
          </a:xfrm>
        </p:spPr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196CF871-5453-4986-B083-4A68C5E7D63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52400" y="6149036"/>
            <a:ext cx="838200" cy="632764"/>
          </a:xfrm>
        </p:spPr>
        <p:txBody>
          <a:bodyPr/>
          <a:lstStyle>
            <a:lvl1pPr>
              <a:defRPr sz="3200" b="1">
                <a:solidFill>
                  <a:schemeClr val="tx1"/>
                </a:solidFill>
              </a:defRPr>
            </a:lvl1pPr>
          </a:lstStyle>
          <a:p>
            <a:fld id="{CF18A540-D4C3-4404-B766-FF82EB74B0A4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3208671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10" Type="http://schemas.openxmlformats.org/officeDocument/2006/relationships/image" Target="../media/image1.jpg"/><Relationship Id="rId4" Type="http://schemas.openxmlformats.org/officeDocument/2006/relationships/slideLayout" Target="../slideLayouts/slideLayout4.xml"/><Relationship Id="rId9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9"/>
          <p:cNvSpPr/>
          <p:nvPr/>
        </p:nvSpPr>
        <p:spPr>
          <a:xfrm>
            <a:off x="0" y="2015734"/>
            <a:ext cx="9144000" cy="4079520"/>
          </a:xfrm>
          <a:prstGeom prst="rect">
            <a:avLst/>
          </a:prstGeom>
          <a:gradFill flip="none" rotWithShape="1">
            <a:gsLst>
              <a:gs pos="0">
                <a:schemeClr val="bg2">
                  <a:alpha val="0"/>
                </a:schemeClr>
              </a:gs>
              <a:gs pos="100000">
                <a:schemeClr val="bg2"/>
              </a:gs>
            </a:gsLst>
            <a:lin ang="54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pic>
        <p:nvPicPr>
          <p:cNvPr id="12" name="Picture 11"/>
          <p:cNvPicPr>
            <a:picLocks noChangeAspect="1"/>
          </p:cNvPicPr>
          <p:nvPr/>
        </p:nvPicPr>
        <p:blipFill rotWithShape="1"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2500" t="1538" r="12500" b="-1538"/>
          <a:stretch/>
        </p:blipFill>
        <p:spPr>
          <a:xfrm>
            <a:off x="-1" y="6095253"/>
            <a:ext cx="9144001" cy="774727"/>
          </a:xfrm>
          <a:prstGeom prst="rect">
            <a:avLst/>
          </a:prstGeom>
        </p:spPr>
      </p:pic>
      <p:cxnSp>
        <p:nvCxnSpPr>
          <p:cNvPr id="13" name="Straight Connector 12"/>
          <p:cNvCxnSpPr/>
          <p:nvPr/>
        </p:nvCxnSpPr>
        <p:spPr>
          <a:xfrm>
            <a:off x="0" y="6101127"/>
            <a:ext cx="9144000" cy="0"/>
          </a:xfrm>
          <a:prstGeom prst="line">
            <a:avLst/>
          </a:prstGeom>
          <a:ln w="12700">
            <a:solidFill>
              <a:srgbClr val="000001">
                <a:alpha val="20000"/>
              </a:srgb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443491" y="804520"/>
            <a:ext cx="6571343" cy="1049235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443491" y="2015733"/>
            <a:ext cx="6571343" cy="345061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5646542" y="330370"/>
            <a:ext cx="2368292" cy="309201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6C39D0D-F4A6-4E82-847A-4ADB78DBE494}" type="datetimeFigureOut">
              <a:rPr lang="en-US" smtClean="0"/>
              <a:t>7/18/2021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1443491" y="329308"/>
            <a:ext cx="4034004" cy="309201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487725" y="798973"/>
            <a:ext cx="795746" cy="503578"/>
          </a:xfrm>
          <a:prstGeom prst="rect">
            <a:avLst/>
          </a:prstGeom>
        </p:spPr>
        <p:txBody>
          <a:bodyPr vert="horz" lIns="91440" tIns="45720" rIns="91440" bIns="45720" rtlCol="0" anchor="t"/>
          <a:lstStyle>
            <a:lvl1pPr algn="r">
              <a:defRPr sz="2800">
                <a:solidFill>
                  <a:schemeClr val="accent1"/>
                </a:solidFill>
              </a:defRPr>
            </a:lvl1pPr>
          </a:lstStyle>
          <a:p>
            <a:fld id="{CF18A540-D4C3-4404-B766-FF82EB74B0A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3439350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58" r:id="rId1"/>
    <p:sldLayoutId id="2147483659" r:id="rId2"/>
    <p:sldLayoutId id="2147483660" r:id="rId3"/>
    <p:sldLayoutId id="2147483661" r:id="rId4"/>
    <p:sldLayoutId id="2147483662" r:id="rId5"/>
    <p:sldLayoutId id="2147483663" r:id="rId6"/>
    <p:sldLayoutId id="2147483664" r:id="rId7"/>
    <p:sldLayoutId id="2147483665" r:id="rId8"/>
  </p:sldLayoutIdLst>
  <p:txStyles>
    <p:titleStyle>
      <a:lvl1pPr algn="l" defTabSz="685800" rtl="0" eaLnBrk="1" latinLnBrk="0" hangingPunct="1">
        <a:lnSpc>
          <a:spcPct val="90000"/>
        </a:lnSpc>
        <a:spcBef>
          <a:spcPct val="0"/>
        </a:spcBef>
        <a:buNone/>
        <a:defRPr sz="3200" b="0" i="0" kern="1200" cap="all">
          <a:solidFill>
            <a:schemeClr val="tx1"/>
          </a:solidFill>
          <a:effectLst/>
          <a:latin typeface="+mj-lt"/>
          <a:ea typeface="+mj-ea"/>
          <a:cs typeface="+mj-cs"/>
        </a:defRPr>
      </a:lvl1pPr>
    </p:titleStyle>
    <p:bodyStyle>
      <a:lvl1pPr marL="228600" indent="-228600" algn="l" defTabSz="685800" rtl="0" eaLnBrk="1" latinLnBrk="0" hangingPunct="1">
        <a:lnSpc>
          <a:spcPct val="120000"/>
        </a:lnSpc>
        <a:spcBef>
          <a:spcPts val="1000"/>
        </a:spcBef>
        <a:buClr>
          <a:schemeClr val="accent1"/>
        </a:buClr>
        <a:buSzPct val="100000"/>
        <a:buFont typeface="Arial" panose="020B0604020202020204" pitchFamily="34" charset="0"/>
        <a:buChar char="•"/>
        <a:defRPr sz="2000" kern="1200" cap="none">
          <a:solidFill>
            <a:schemeClr val="tx1"/>
          </a:solidFill>
          <a:effectLst/>
          <a:latin typeface="+mn-lt"/>
          <a:ea typeface="+mn-ea"/>
          <a:cs typeface="+mn-cs"/>
        </a:defRPr>
      </a:lvl1pPr>
      <a:lvl2pPr marL="685800" indent="-228600" algn="l" defTabSz="685800" rtl="0" eaLnBrk="1" latinLnBrk="0" hangingPunct="1">
        <a:lnSpc>
          <a:spcPct val="120000"/>
        </a:lnSpc>
        <a:spcBef>
          <a:spcPts val="500"/>
        </a:spcBef>
        <a:buClr>
          <a:schemeClr val="accent1"/>
        </a:buClr>
        <a:buSzPct val="100000"/>
        <a:buFont typeface="Arial" panose="020B0604020202020204" pitchFamily="34" charset="0"/>
        <a:buChar char="•"/>
        <a:defRPr sz="1600" kern="1200" cap="none" baseline="0">
          <a:solidFill>
            <a:schemeClr val="tx1"/>
          </a:solidFill>
          <a:effectLst/>
          <a:latin typeface="+mn-lt"/>
          <a:ea typeface="+mn-ea"/>
          <a:cs typeface="+mn-cs"/>
        </a:defRPr>
      </a:lvl2pPr>
      <a:lvl3pPr marL="1143000" indent="-228600" algn="l" defTabSz="685800" rtl="0" eaLnBrk="1" latinLnBrk="0" hangingPunct="1">
        <a:lnSpc>
          <a:spcPct val="120000"/>
        </a:lnSpc>
        <a:spcBef>
          <a:spcPts val="500"/>
        </a:spcBef>
        <a:buClr>
          <a:schemeClr val="accent1"/>
        </a:buClr>
        <a:buSzPct val="100000"/>
        <a:buFont typeface="Arial" panose="020B0604020202020204" pitchFamily="34" charset="0"/>
        <a:buChar char="•"/>
        <a:defRPr sz="1600" kern="1200" cap="none">
          <a:solidFill>
            <a:schemeClr val="tx1"/>
          </a:solidFill>
          <a:effectLst/>
          <a:latin typeface="+mn-lt"/>
          <a:ea typeface="+mn-ea"/>
          <a:cs typeface="+mn-cs"/>
        </a:defRPr>
      </a:lvl3pPr>
      <a:lvl4pPr marL="1600200" indent="-228600" algn="l" defTabSz="685800" rtl="0" eaLnBrk="1" latinLnBrk="0" hangingPunct="1">
        <a:lnSpc>
          <a:spcPct val="120000"/>
        </a:lnSpc>
        <a:spcBef>
          <a:spcPts val="500"/>
        </a:spcBef>
        <a:buClr>
          <a:schemeClr val="accent1"/>
        </a:buClr>
        <a:buSzPct val="100000"/>
        <a:buFont typeface="Arial" panose="020B0604020202020204" pitchFamily="34" charset="0"/>
        <a:buChar char="•"/>
        <a:defRPr sz="1400" kern="1200" cap="none" baseline="0">
          <a:solidFill>
            <a:schemeClr val="tx1"/>
          </a:solidFill>
          <a:effectLst/>
          <a:latin typeface="+mn-lt"/>
          <a:ea typeface="+mn-ea"/>
          <a:cs typeface="+mn-cs"/>
        </a:defRPr>
      </a:lvl4pPr>
      <a:lvl5pPr marL="2057400" indent="-228600" algn="l" defTabSz="685800" rtl="0" eaLnBrk="1" latinLnBrk="0" hangingPunct="1">
        <a:lnSpc>
          <a:spcPct val="120000"/>
        </a:lnSpc>
        <a:spcBef>
          <a:spcPts val="500"/>
        </a:spcBef>
        <a:buClr>
          <a:schemeClr val="accent1"/>
        </a:buClr>
        <a:buSzPct val="100000"/>
        <a:buFont typeface="Arial" panose="020B0604020202020204" pitchFamily="34" charset="0"/>
        <a:buChar char="•"/>
        <a:defRPr sz="1200" kern="1200" cap="none">
          <a:solidFill>
            <a:schemeClr val="tx1"/>
          </a:solidFill>
          <a:effectLst/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accent1"/>
        </a:buClr>
        <a:buSzPct val="100000"/>
        <a:buFont typeface="Arial" panose="020B0604020202020204" pitchFamily="34" charset="0"/>
        <a:buChar char="•"/>
        <a:defRPr sz="1200" kern="1200">
          <a:solidFill>
            <a:schemeClr val="tx1"/>
          </a:solidFill>
          <a:effectLst/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accent1"/>
        </a:buClr>
        <a:buSzPct val="100000"/>
        <a:buFont typeface="Arial" panose="020B0604020202020204" pitchFamily="34" charset="0"/>
        <a:buChar char="•"/>
        <a:defRPr sz="1200" kern="1200">
          <a:solidFill>
            <a:schemeClr val="tx1"/>
          </a:solidFill>
          <a:effectLst/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accent1"/>
        </a:buClr>
        <a:buSzPct val="100000"/>
        <a:buFont typeface="Arial" panose="020B0604020202020204" pitchFamily="34" charset="0"/>
        <a:buChar char="•"/>
        <a:defRPr sz="1200" kern="1200" baseline="0">
          <a:solidFill>
            <a:schemeClr val="tx1"/>
          </a:solidFill>
          <a:effectLst/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accent1"/>
        </a:buClr>
        <a:buSzPct val="100000"/>
        <a:buFont typeface="Arial" panose="020B0604020202020204" pitchFamily="34" charset="0"/>
        <a:buChar char="•"/>
        <a:defRPr sz="1200" kern="1200" baseline="0">
          <a:solidFill>
            <a:schemeClr val="tx1"/>
          </a:solidFill>
          <a:effectLst/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8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8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8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8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8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8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8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8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8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Subtitle 10">
            <a:extLst>
              <a:ext uri="{FF2B5EF4-FFF2-40B4-BE49-F238E27FC236}">
                <a16:creationId xmlns:a16="http://schemas.microsoft.com/office/drawing/2014/main" id="{497A2D78-792D-4E68-8C3B-D8149E0E8C11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3810001" y="5029200"/>
            <a:ext cx="4800600" cy="977621"/>
          </a:xfrm>
        </p:spPr>
        <p:txBody>
          <a:bodyPr/>
          <a:lstStyle/>
          <a:p>
            <a:r>
              <a:rPr lang="en-US" dirty="0"/>
              <a:t>Phil 2:12-13</a:t>
            </a:r>
          </a:p>
        </p:txBody>
      </p:sp>
      <p:sp>
        <p:nvSpPr>
          <p:cNvPr id="2" name="Rectangle: Rounded Corners 1">
            <a:extLst>
              <a:ext uri="{FF2B5EF4-FFF2-40B4-BE49-F238E27FC236}">
                <a16:creationId xmlns:a16="http://schemas.microsoft.com/office/drawing/2014/main" id="{439D5B25-FA6F-4FE9-A2C6-F20534A19F5A}"/>
              </a:ext>
            </a:extLst>
          </p:cNvPr>
          <p:cNvSpPr/>
          <p:nvPr/>
        </p:nvSpPr>
        <p:spPr>
          <a:xfrm>
            <a:off x="1524000" y="533400"/>
            <a:ext cx="6096000" cy="1828800"/>
          </a:xfrm>
          <a:prstGeom prst="roundRect">
            <a:avLst/>
          </a:prstGeom>
          <a:solidFill>
            <a:schemeClr val="accent2">
              <a:lumMod val="20000"/>
              <a:lumOff val="80000"/>
            </a:schemeClr>
          </a:solidFill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5400" dirty="0">
                <a:solidFill>
                  <a:schemeClr val="tx1"/>
                </a:solidFill>
              </a:rPr>
              <a:t>Accountable to the Lord</a:t>
            </a:r>
            <a:endParaRPr lang="en-US" sz="4400" dirty="0">
              <a:ln w="0"/>
              <a:solidFill>
                <a:schemeClr val="tx1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1605462805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>
            <a:extLst>
              <a:ext uri="{FF2B5EF4-FFF2-40B4-BE49-F238E27FC236}">
                <a16:creationId xmlns:a16="http://schemas.microsoft.com/office/drawing/2014/main" id="{B3F128BC-EFD9-41B4-B513-7B50904F136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6200" y="76200"/>
            <a:ext cx="2997144" cy="2247117"/>
          </a:xfrm>
        </p:spPr>
        <p:txBody>
          <a:bodyPr>
            <a:normAutofit/>
          </a:bodyPr>
          <a:lstStyle/>
          <a:p>
            <a:r>
              <a:rPr lang="en-US" dirty="0"/>
              <a:t>Accountable to the Lord</a:t>
            </a:r>
          </a:p>
        </p:txBody>
      </p:sp>
      <p:sp>
        <p:nvSpPr>
          <p:cNvPr id="7" name="Content Placeholder 6">
            <a:extLst>
              <a:ext uri="{FF2B5EF4-FFF2-40B4-BE49-F238E27FC236}">
                <a16:creationId xmlns:a16="http://schemas.microsoft.com/office/drawing/2014/main" id="{977A65E7-A31B-4390-BB98-62D467A1975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306280" y="152401"/>
            <a:ext cx="5761520" cy="6096000"/>
          </a:xfrm>
        </p:spPr>
        <p:txBody>
          <a:bodyPr>
            <a:normAutofit fontScale="85000" lnSpcReduction="10000"/>
          </a:bodyPr>
          <a:lstStyle/>
          <a:p>
            <a:r>
              <a:rPr lang="en-US" dirty="0"/>
              <a:t>Individual Accountability</a:t>
            </a:r>
          </a:p>
          <a:p>
            <a:pPr lvl="1"/>
            <a:r>
              <a:rPr lang="en-US" dirty="0"/>
              <a:t>2:12, …work out your own salvation…</a:t>
            </a:r>
          </a:p>
          <a:p>
            <a:pPr lvl="1"/>
            <a:r>
              <a:rPr lang="en-US" dirty="0"/>
              <a:t>1 Jn 4:1, believe not every spirit, but try the spirits</a:t>
            </a:r>
          </a:p>
          <a:p>
            <a:pPr lvl="1"/>
            <a:r>
              <a:rPr lang="en-US" dirty="0"/>
              <a:t>1 Thes 5:19-21, Quench not the Spirit. Despise not prophesyings. Prove all things; </a:t>
            </a:r>
          </a:p>
          <a:p>
            <a:pPr lvl="1"/>
            <a:r>
              <a:rPr lang="en-US" dirty="0"/>
              <a:t>1 Pet 3:15, But sanctify the Lord God in your hearts: and be ready always to give an answer …</a:t>
            </a:r>
          </a:p>
        </p:txBody>
      </p:sp>
      <p:sp>
        <p:nvSpPr>
          <p:cNvPr id="8" name="Text Placeholder 7">
            <a:extLst>
              <a:ext uri="{FF2B5EF4-FFF2-40B4-BE49-F238E27FC236}">
                <a16:creationId xmlns:a16="http://schemas.microsoft.com/office/drawing/2014/main" id="{40F66B2B-D1B1-41C0-AE04-E4DE4B274119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76200" y="2401084"/>
            <a:ext cx="2997144" cy="3390115"/>
          </a:xfrm>
        </p:spPr>
        <p:txBody>
          <a:bodyPr/>
          <a:lstStyle/>
          <a:p>
            <a:r>
              <a:rPr lang="en-US" dirty="0"/>
              <a:t>Work Out Your Salvation</a:t>
            </a:r>
          </a:p>
        </p:txBody>
      </p:sp>
    </p:spTree>
    <p:extLst>
      <p:ext uri="{BB962C8B-B14F-4D97-AF65-F5344CB8AC3E}">
        <p14:creationId xmlns:p14="http://schemas.microsoft.com/office/powerpoint/2010/main" val="275640179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>
            <a:extLst>
              <a:ext uri="{FF2B5EF4-FFF2-40B4-BE49-F238E27FC236}">
                <a16:creationId xmlns:a16="http://schemas.microsoft.com/office/drawing/2014/main" id="{B3F128BC-EFD9-41B4-B513-7B50904F136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6200" y="76200"/>
            <a:ext cx="2997144" cy="2247117"/>
          </a:xfrm>
        </p:spPr>
        <p:txBody>
          <a:bodyPr>
            <a:normAutofit/>
          </a:bodyPr>
          <a:lstStyle/>
          <a:p>
            <a:r>
              <a:rPr lang="en-US" dirty="0"/>
              <a:t>Accountable to the Lord</a:t>
            </a:r>
          </a:p>
        </p:txBody>
      </p:sp>
      <p:sp>
        <p:nvSpPr>
          <p:cNvPr id="7" name="Content Placeholder 6">
            <a:extLst>
              <a:ext uri="{FF2B5EF4-FFF2-40B4-BE49-F238E27FC236}">
                <a16:creationId xmlns:a16="http://schemas.microsoft.com/office/drawing/2014/main" id="{977A65E7-A31B-4390-BB98-62D467A1975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306280" y="152401"/>
            <a:ext cx="5761520" cy="6096000"/>
          </a:xfrm>
        </p:spPr>
        <p:txBody>
          <a:bodyPr>
            <a:normAutofit/>
          </a:bodyPr>
          <a:lstStyle/>
          <a:p>
            <a:r>
              <a:rPr lang="en-US" dirty="0"/>
              <a:t>Philippians – Followers of Jesus</a:t>
            </a:r>
          </a:p>
          <a:p>
            <a:pPr lvl="1"/>
            <a:r>
              <a:rPr lang="en-US" dirty="0"/>
              <a:t>1:10-11, Prayer: That ye may approve … ye may be sincere … fruits of righteousness, which are by Jesus Christ</a:t>
            </a:r>
          </a:p>
          <a:p>
            <a:pPr lvl="1"/>
            <a:r>
              <a:rPr lang="en-US" dirty="0"/>
              <a:t>1:27, let your conversation be as it becometh the gospel of Christ</a:t>
            </a:r>
          </a:p>
        </p:txBody>
      </p:sp>
      <p:sp>
        <p:nvSpPr>
          <p:cNvPr id="8" name="Text Placeholder 7">
            <a:extLst>
              <a:ext uri="{FF2B5EF4-FFF2-40B4-BE49-F238E27FC236}">
                <a16:creationId xmlns:a16="http://schemas.microsoft.com/office/drawing/2014/main" id="{40F66B2B-D1B1-41C0-AE04-E4DE4B274119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76200" y="2401084"/>
            <a:ext cx="2997144" cy="3390115"/>
          </a:xfrm>
        </p:spPr>
        <p:txBody>
          <a:bodyPr/>
          <a:lstStyle/>
          <a:p>
            <a:r>
              <a:rPr lang="en-US" dirty="0"/>
              <a:t>Work Out Your Salvation</a:t>
            </a:r>
          </a:p>
        </p:txBody>
      </p:sp>
    </p:spTree>
    <p:extLst>
      <p:ext uri="{BB962C8B-B14F-4D97-AF65-F5344CB8AC3E}">
        <p14:creationId xmlns:p14="http://schemas.microsoft.com/office/powerpoint/2010/main" val="102684136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>
            <a:extLst>
              <a:ext uri="{FF2B5EF4-FFF2-40B4-BE49-F238E27FC236}">
                <a16:creationId xmlns:a16="http://schemas.microsoft.com/office/drawing/2014/main" id="{B3F128BC-EFD9-41B4-B513-7B50904F136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6200" y="76200"/>
            <a:ext cx="2997144" cy="2247117"/>
          </a:xfrm>
        </p:spPr>
        <p:txBody>
          <a:bodyPr>
            <a:normAutofit/>
          </a:bodyPr>
          <a:lstStyle/>
          <a:p>
            <a:r>
              <a:rPr lang="en-US" dirty="0"/>
              <a:t>Accountable to the Lord</a:t>
            </a:r>
          </a:p>
        </p:txBody>
      </p:sp>
      <p:sp>
        <p:nvSpPr>
          <p:cNvPr id="7" name="Content Placeholder 6">
            <a:extLst>
              <a:ext uri="{FF2B5EF4-FFF2-40B4-BE49-F238E27FC236}">
                <a16:creationId xmlns:a16="http://schemas.microsoft.com/office/drawing/2014/main" id="{977A65E7-A31B-4390-BB98-62D467A1975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306280" y="152401"/>
            <a:ext cx="5761520" cy="5943599"/>
          </a:xfrm>
        </p:spPr>
        <p:txBody>
          <a:bodyPr>
            <a:normAutofit fontScale="92500" lnSpcReduction="20000"/>
          </a:bodyPr>
          <a:lstStyle/>
          <a:p>
            <a:r>
              <a:rPr lang="en-US" dirty="0"/>
              <a:t>Source of Results – God</a:t>
            </a:r>
          </a:p>
          <a:p>
            <a:pPr lvl="1"/>
            <a:r>
              <a:rPr lang="en-US" dirty="0"/>
              <a:t>2:13, For it is God which worketh in you</a:t>
            </a:r>
          </a:p>
          <a:p>
            <a:pPr lvl="2"/>
            <a:r>
              <a:rPr lang="en-US" dirty="0"/>
              <a:t>1:6, he which hath begun a good work in you will perform it…</a:t>
            </a:r>
          </a:p>
          <a:p>
            <a:pPr lvl="1"/>
            <a:r>
              <a:rPr lang="en-US" dirty="0"/>
              <a:t>It is God</a:t>
            </a:r>
          </a:p>
          <a:p>
            <a:pPr lvl="2"/>
            <a:r>
              <a:rPr lang="en-US" dirty="0"/>
              <a:t>Divinity is capable</a:t>
            </a:r>
          </a:p>
          <a:p>
            <a:pPr lvl="2"/>
            <a:r>
              <a:rPr lang="en-US" dirty="0"/>
              <a:t>Divinity is qualified</a:t>
            </a:r>
          </a:p>
          <a:p>
            <a:pPr lvl="2"/>
            <a:r>
              <a:rPr lang="en-US" dirty="0"/>
              <a:t>God will not go where we do not put him</a:t>
            </a:r>
          </a:p>
          <a:p>
            <a:pPr lvl="1"/>
            <a:r>
              <a:rPr lang="en-US" dirty="0"/>
              <a:t>Dependence on God</a:t>
            </a:r>
          </a:p>
        </p:txBody>
      </p:sp>
      <p:sp>
        <p:nvSpPr>
          <p:cNvPr id="8" name="Text Placeholder 7">
            <a:extLst>
              <a:ext uri="{FF2B5EF4-FFF2-40B4-BE49-F238E27FC236}">
                <a16:creationId xmlns:a16="http://schemas.microsoft.com/office/drawing/2014/main" id="{40F66B2B-D1B1-41C0-AE04-E4DE4B274119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76200" y="2401084"/>
            <a:ext cx="2997144" cy="3390115"/>
          </a:xfrm>
        </p:spPr>
        <p:txBody>
          <a:bodyPr/>
          <a:lstStyle/>
          <a:p>
            <a:r>
              <a:rPr lang="en-US" dirty="0"/>
              <a:t>Work Out Your Salvation</a:t>
            </a:r>
          </a:p>
        </p:txBody>
      </p:sp>
    </p:spTree>
    <p:extLst>
      <p:ext uri="{BB962C8B-B14F-4D97-AF65-F5344CB8AC3E}">
        <p14:creationId xmlns:p14="http://schemas.microsoft.com/office/powerpoint/2010/main" val="24136446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7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7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7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7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7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7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>
            <a:extLst>
              <a:ext uri="{FF2B5EF4-FFF2-40B4-BE49-F238E27FC236}">
                <a16:creationId xmlns:a16="http://schemas.microsoft.com/office/drawing/2014/main" id="{B3F128BC-EFD9-41B4-B513-7B50904F136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6200" y="76200"/>
            <a:ext cx="2997144" cy="2247117"/>
          </a:xfrm>
        </p:spPr>
        <p:txBody>
          <a:bodyPr>
            <a:normAutofit/>
          </a:bodyPr>
          <a:lstStyle/>
          <a:p>
            <a:r>
              <a:rPr lang="en-US" dirty="0"/>
              <a:t>Accountable to the Lord</a:t>
            </a:r>
          </a:p>
        </p:txBody>
      </p:sp>
      <p:sp>
        <p:nvSpPr>
          <p:cNvPr id="7" name="Content Placeholder 6">
            <a:extLst>
              <a:ext uri="{FF2B5EF4-FFF2-40B4-BE49-F238E27FC236}">
                <a16:creationId xmlns:a16="http://schemas.microsoft.com/office/drawing/2014/main" id="{977A65E7-A31B-4390-BB98-62D467A1975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306280" y="152401"/>
            <a:ext cx="5761520" cy="6096000"/>
          </a:xfrm>
        </p:spPr>
        <p:txBody>
          <a:bodyPr>
            <a:normAutofit/>
          </a:bodyPr>
          <a:lstStyle/>
          <a:p>
            <a:r>
              <a:rPr lang="en-US" dirty="0"/>
              <a:t>Source of Results – God</a:t>
            </a:r>
          </a:p>
          <a:p>
            <a:pPr lvl="1"/>
            <a:r>
              <a:rPr lang="en-US" dirty="0"/>
              <a:t>Not a Man</a:t>
            </a:r>
          </a:p>
          <a:p>
            <a:pPr lvl="2"/>
            <a:r>
              <a:rPr lang="en-US" dirty="0"/>
              <a:t>Not Paul</a:t>
            </a:r>
          </a:p>
          <a:p>
            <a:pPr lvl="2"/>
            <a:r>
              <a:rPr lang="en-US" dirty="0"/>
              <a:t>Not another apostles/minister</a:t>
            </a:r>
          </a:p>
          <a:p>
            <a:pPr lvl="2"/>
            <a:r>
              <a:rPr lang="en-US" dirty="0"/>
              <a:t>Not the Church</a:t>
            </a:r>
          </a:p>
          <a:p>
            <a:pPr lvl="2"/>
            <a:r>
              <a:rPr lang="en-US" dirty="0"/>
              <a:t>Not an Angel</a:t>
            </a:r>
          </a:p>
          <a:p>
            <a:pPr lvl="1"/>
            <a:r>
              <a:rPr lang="en-US" dirty="0"/>
              <a:t>Not of Ourselves</a:t>
            </a:r>
          </a:p>
          <a:p>
            <a:pPr lvl="2"/>
            <a:r>
              <a:rPr lang="en-US" dirty="0"/>
              <a:t>Our own design</a:t>
            </a:r>
          </a:p>
          <a:p>
            <a:pPr lvl="2"/>
            <a:r>
              <a:rPr lang="en-US" dirty="0"/>
              <a:t>Our own standards</a:t>
            </a:r>
          </a:p>
        </p:txBody>
      </p:sp>
      <p:sp>
        <p:nvSpPr>
          <p:cNvPr id="8" name="Text Placeholder 7">
            <a:extLst>
              <a:ext uri="{FF2B5EF4-FFF2-40B4-BE49-F238E27FC236}">
                <a16:creationId xmlns:a16="http://schemas.microsoft.com/office/drawing/2014/main" id="{40F66B2B-D1B1-41C0-AE04-E4DE4B274119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76200" y="2401084"/>
            <a:ext cx="2997144" cy="3390115"/>
          </a:xfrm>
        </p:spPr>
        <p:txBody>
          <a:bodyPr/>
          <a:lstStyle/>
          <a:p>
            <a:r>
              <a:rPr lang="en-US" dirty="0"/>
              <a:t>Work Out Your Salvation</a:t>
            </a:r>
          </a:p>
        </p:txBody>
      </p:sp>
    </p:spTree>
    <p:extLst>
      <p:ext uri="{BB962C8B-B14F-4D97-AF65-F5344CB8AC3E}">
        <p14:creationId xmlns:p14="http://schemas.microsoft.com/office/powerpoint/2010/main" val="395537996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7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7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7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7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7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7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3" dur="500" fill="hold"/>
                                        <p:tgtEl>
                                          <p:spTgt spid="7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4" dur="500" fill="hold"/>
                                        <p:tgtEl>
                                          <p:spTgt spid="7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>
            <a:extLst>
              <a:ext uri="{FF2B5EF4-FFF2-40B4-BE49-F238E27FC236}">
                <a16:creationId xmlns:a16="http://schemas.microsoft.com/office/drawing/2014/main" id="{B3F128BC-EFD9-41B4-B513-7B50904F136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6200" y="76200"/>
            <a:ext cx="2997144" cy="2247117"/>
          </a:xfrm>
        </p:spPr>
        <p:txBody>
          <a:bodyPr>
            <a:normAutofit/>
          </a:bodyPr>
          <a:lstStyle/>
          <a:p>
            <a:r>
              <a:rPr lang="en-US" dirty="0"/>
              <a:t>Accountable to the Lord</a:t>
            </a:r>
          </a:p>
        </p:txBody>
      </p:sp>
      <p:sp>
        <p:nvSpPr>
          <p:cNvPr id="7" name="Content Placeholder 6">
            <a:extLst>
              <a:ext uri="{FF2B5EF4-FFF2-40B4-BE49-F238E27FC236}">
                <a16:creationId xmlns:a16="http://schemas.microsoft.com/office/drawing/2014/main" id="{977A65E7-A31B-4390-BB98-62D467A1975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306280" y="152401"/>
            <a:ext cx="5761520" cy="5943599"/>
          </a:xfrm>
        </p:spPr>
        <p:txBody>
          <a:bodyPr>
            <a:normAutofit fontScale="92500"/>
          </a:bodyPr>
          <a:lstStyle/>
          <a:p>
            <a:r>
              <a:rPr lang="en-US" dirty="0"/>
              <a:t>Source of Results – God</a:t>
            </a:r>
          </a:p>
          <a:p>
            <a:pPr lvl="1"/>
            <a:r>
              <a:rPr lang="en-US" dirty="0"/>
              <a:t>Yet Not Alone</a:t>
            </a:r>
          </a:p>
          <a:p>
            <a:pPr lvl="1"/>
            <a:r>
              <a:rPr lang="en-US" dirty="0"/>
              <a:t>Phil 1:27-30, Steadfast Together</a:t>
            </a:r>
          </a:p>
          <a:p>
            <a:pPr lvl="1"/>
            <a:r>
              <a:rPr lang="en-US" dirty="0"/>
              <a:t>Heb 10:24, Inspire one another</a:t>
            </a:r>
          </a:p>
          <a:p>
            <a:pPr lvl="1"/>
            <a:r>
              <a:rPr lang="en-US" dirty="0"/>
              <a:t>Eph 4:7-16, Offices of the Church</a:t>
            </a:r>
          </a:p>
          <a:p>
            <a:pPr lvl="2"/>
            <a:r>
              <a:rPr lang="en-US" dirty="0"/>
              <a:t>Apostles, Prophets, Evangelists, and Elder-Teachers</a:t>
            </a:r>
          </a:p>
        </p:txBody>
      </p:sp>
      <p:sp>
        <p:nvSpPr>
          <p:cNvPr id="8" name="Text Placeholder 7">
            <a:extLst>
              <a:ext uri="{FF2B5EF4-FFF2-40B4-BE49-F238E27FC236}">
                <a16:creationId xmlns:a16="http://schemas.microsoft.com/office/drawing/2014/main" id="{40F66B2B-D1B1-41C0-AE04-E4DE4B274119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76200" y="2401084"/>
            <a:ext cx="2997144" cy="3390115"/>
          </a:xfrm>
        </p:spPr>
        <p:txBody>
          <a:bodyPr/>
          <a:lstStyle/>
          <a:p>
            <a:r>
              <a:rPr lang="en-US" dirty="0"/>
              <a:t>Work Out Your Salvation</a:t>
            </a:r>
          </a:p>
        </p:txBody>
      </p:sp>
    </p:spTree>
    <p:extLst>
      <p:ext uri="{BB962C8B-B14F-4D97-AF65-F5344CB8AC3E}">
        <p14:creationId xmlns:p14="http://schemas.microsoft.com/office/powerpoint/2010/main" val="291216809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7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7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>
            <a:extLst>
              <a:ext uri="{FF2B5EF4-FFF2-40B4-BE49-F238E27FC236}">
                <a16:creationId xmlns:a16="http://schemas.microsoft.com/office/drawing/2014/main" id="{B3F128BC-EFD9-41B4-B513-7B50904F136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6200" y="76200"/>
            <a:ext cx="2997144" cy="2247117"/>
          </a:xfrm>
        </p:spPr>
        <p:txBody>
          <a:bodyPr>
            <a:normAutofit/>
          </a:bodyPr>
          <a:lstStyle/>
          <a:p>
            <a:r>
              <a:rPr lang="en-US" dirty="0"/>
              <a:t>Accountable to the Lord</a:t>
            </a:r>
          </a:p>
        </p:txBody>
      </p:sp>
      <p:sp>
        <p:nvSpPr>
          <p:cNvPr id="7" name="Content Placeholder 6">
            <a:extLst>
              <a:ext uri="{FF2B5EF4-FFF2-40B4-BE49-F238E27FC236}">
                <a16:creationId xmlns:a16="http://schemas.microsoft.com/office/drawing/2014/main" id="{977A65E7-A31B-4390-BB98-62D467A1975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306280" y="152401"/>
            <a:ext cx="5761520" cy="6096000"/>
          </a:xfrm>
        </p:spPr>
        <p:txBody>
          <a:bodyPr>
            <a:normAutofit/>
          </a:bodyPr>
          <a:lstStyle/>
          <a:p>
            <a:r>
              <a:rPr lang="en-US" dirty="0"/>
              <a:t>Paul Taught Independence</a:t>
            </a:r>
          </a:p>
          <a:p>
            <a:pPr lvl="1"/>
            <a:r>
              <a:rPr lang="en-US" dirty="0"/>
              <a:t>Philippians were the Fruit of “Paul’s Work”</a:t>
            </a:r>
          </a:p>
          <a:p>
            <a:pPr lvl="2"/>
            <a:r>
              <a:rPr lang="en-US" dirty="0"/>
              <a:t>His “Children”</a:t>
            </a:r>
          </a:p>
          <a:p>
            <a:pPr lvl="2"/>
            <a:r>
              <a:rPr lang="en-US" dirty="0"/>
              <a:t>Phil 1:3-11, Paul’s heartache and efforts</a:t>
            </a:r>
          </a:p>
          <a:p>
            <a:pPr lvl="2"/>
            <a:r>
              <a:rPr lang="en-US" dirty="0"/>
              <a:t>Similar statements for other churches where he worked</a:t>
            </a:r>
          </a:p>
        </p:txBody>
      </p:sp>
      <p:sp>
        <p:nvSpPr>
          <p:cNvPr id="8" name="Text Placeholder 7">
            <a:extLst>
              <a:ext uri="{FF2B5EF4-FFF2-40B4-BE49-F238E27FC236}">
                <a16:creationId xmlns:a16="http://schemas.microsoft.com/office/drawing/2014/main" id="{40F66B2B-D1B1-41C0-AE04-E4DE4B274119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76200" y="2401084"/>
            <a:ext cx="2997144" cy="3390115"/>
          </a:xfrm>
        </p:spPr>
        <p:txBody>
          <a:bodyPr/>
          <a:lstStyle/>
          <a:p>
            <a:r>
              <a:rPr lang="en-US" dirty="0"/>
              <a:t>Work Out Your Salvation</a:t>
            </a:r>
          </a:p>
        </p:txBody>
      </p:sp>
    </p:spTree>
    <p:extLst>
      <p:ext uri="{BB962C8B-B14F-4D97-AF65-F5344CB8AC3E}">
        <p14:creationId xmlns:p14="http://schemas.microsoft.com/office/powerpoint/2010/main" val="345440478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>
            <a:extLst>
              <a:ext uri="{FF2B5EF4-FFF2-40B4-BE49-F238E27FC236}">
                <a16:creationId xmlns:a16="http://schemas.microsoft.com/office/drawing/2014/main" id="{B3F128BC-EFD9-41B4-B513-7B50904F136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6200" y="76200"/>
            <a:ext cx="2997144" cy="2247117"/>
          </a:xfrm>
        </p:spPr>
        <p:txBody>
          <a:bodyPr>
            <a:normAutofit/>
          </a:bodyPr>
          <a:lstStyle/>
          <a:p>
            <a:r>
              <a:rPr lang="en-US" dirty="0"/>
              <a:t>Accountable to the Lord</a:t>
            </a:r>
          </a:p>
        </p:txBody>
      </p:sp>
      <p:sp>
        <p:nvSpPr>
          <p:cNvPr id="7" name="Content Placeholder 6">
            <a:extLst>
              <a:ext uri="{FF2B5EF4-FFF2-40B4-BE49-F238E27FC236}">
                <a16:creationId xmlns:a16="http://schemas.microsoft.com/office/drawing/2014/main" id="{977A65E7-A31B-4390-BB98-62D467A1975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306280" y="152401"/>
            <a:ext cx="5761520" cy="6096000"/>
          </a:xfrm>
        </p:spPr>
        <p:txBody>
          <a:bodyPr>
            <a:normAutofit/>
          </a:bodyPr>
          <a:lstStyle/>
          <a:p>
            <a:r>
              <a:rPr lang="en-US" dirty="0"/>
              <a:t>Paul Taught Independence</a:t>
            </a:r>
          </a:p>
          <a:p>
            <a:pPr lvl="1"/>
            <a:r>
              <a:rPr lang="en-US" dirty="0"/>
              <a:t>Paul Encouraged &amp; Taught Independence from him</a:t>
            </a:r>
          </a:p>
          <a:p>
            <a:pPr lvl="2"/>
            <a:r>
              <a:rPr lang="en-US" dirty="0"/>
              <a:t>Follow Jesus</a:t>
            </a:r>
          </a:p>
          <a:p>
            <a:pPr lvl="2"/>
            <a:r>
              <a:rPr lang="en-US" dirty="0"/>
              <a:t>Follow God</a:t>
            </a:r>
          </a:p>
          <a:p>
            <a:pPr lvl="2"/>
            <a:r>
              <a:rPr lang="en-US" dirty="0"/>
              <a:t>Follow the Spirit</a:t>
            </a:r>
          </a:p>
          <a:p>
            <a:pPr lvl="3"/>
            <a:r>
              <a:rPr lang="en-US" dirty="0"/>
              <a:t>The Teachings of inspired prophets</a:t>
            </a:r>
          </a:p>
          <a:p>
            <a:pPr lvl="1"/>
            <a:endParaRPr lang="en-US" dirty="0"/>
          </a:p>
        </p:txBody>
      </p:sp>
      <p:sp>
        <p:nvSpPr>
          <p:cNvPr id="8" name="Text Placeholder 7">
            <a:extLst>
              <a:ext uri="{FF2B5EF4-FFF2-40B4-BE49-F238E27FC236}">
                <a16:creationId xmlns:a16="http://schemas.microsoft.com/office/drawing/2014/main" id="{40F66B2B-D1B1-41C0-AE04-E4DE4B274119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76200" y="2401084"/>
            <a:ext cx="2997144" cy="3390115"/>
          </a:xfrm>
        </p:spPr>
        <p:txBody>
          <a:bodyPr/>
          <a:lstStyle/>
          <a:p>
            <a:r>
              <a:rPr lang="en-US" dirty="0"/>
              <a:t>Work Out Your Salvation</a:t>
            </a:r>
          </a:p>
        </p:txBody>
      </p:sp>
    </p:spTree>
    <p:extLst>
      <p:ext uri="{BB962C8B-B14F-4D97-AF65-F5344CB8AC3E}">
        <p14:creationId xmlns:p14="http://schemas.microsoft.com/office/powerpoint/2010/main" val="394122212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7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7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>
            <a:extLst>
              <a:ext uri="{FF2B5EF4-FFF2-40B4-BE49-F238E27FC236}">
                <a16:creationId xmlns:a16="http://schemas.microsoft.com/office/drawing/2014/main" id="{B3F128BC-EFD9-41B4-B513-7B50904F136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6200" y="76200"/>
            <a:ext cx="2997144" cy="2247117"/>
          </a:xfrm>
        </p:spPr>
        <p:txBody>
          <a:bodyPr>
            <a:normAutofit/>
          </a:bodyPr>
          <a:lstStyle/>
          <a:p>
            <a:r>
              <a:rPr lang="en-US" dirty="0"/>
              <a:t>Accountable to the Lord</a:t>
            </a:r>
          </a:p>
        </p:txBody>
      </p:sp>
      <p:sp>
        <p:nvSpPr>
          <p:cNvPr id="7" name="Content Placeholder 6">
            <a:extLst>
              <a:ext uri="{FF2B5EF4-FFF2-40B4-BE49-F238E27FC236}">
                <a16:creationId xmlns:a16="http://schemas.microsoft.com/office/drawing/2014/main" id="{977A65E7-A31B-4390-BB98-62D467A1975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306280" y="152401"/>
            <a:ext cx="5761520" cy="6096000"/>
          </a:xfrm>
        </p:spPr>
        <p:txBody>
          <a:bodyPr>
            <a:normAutofit/>
          </a:bodyPr>
          <a:lstStyle/>
          <a:p>
            <a:r>
              <a:rPr lang="en-US" dirty="0"/>
              <a:t>Paul Taught Independence</a:t>
            </a:r>
          </a:p>
          <a:p>
            <a:pPr lvl="1"/>
            <a:r>
              <a:rPr lang="en-US" dirty="0"/>
              <a:t>Acts 14:19-23, commended churches of Galatia to the Lord</a:t>
            </a:r>
          </a:p>
          <a:p>
            <a:pPr lvl="1"/>
            <a:r>
              <a:rPr lang="en-US" dirty="0"/>
              <a:t>Acts 20:28-32, commended the church at Ephesus to God and the word</a:t>
            </a:r>
          </a:p>
          <a:p>
            <a:pPr lvl="1"/>
            <a:endParaRPr lang="en-US" dirty="0"/>
          </a:p>
          <a:p>
            <a:pPr lvl="1"/>
            <a:endParaRPr lang="en-US" dirty="0"/>
          </a:p>
        </p:txBody>
      </p:sp>
      <p:sp>
        <p:nvSpPr>
          <p:cNvPr id="8" name="Text Placeholder 7">
            <a:extLst>
              <a:ext uri="{FF2B5EF4-FFF2-40B4-BE49-F238E27FC236}">
                <a16:creationId xmlns:a16="http://schemas.microsoft.com/office/drawing/2014/main" id="{40F66B2B-D1B1-41C0-AE04-E4DE4B274119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76200" y="2401084"/>
            <a:ext cx="2997144" cy="3390115"/>
          </a:xfrm>
        </p:spPr>
        <p:txBody>
          <a:bodyPr/>
          <a:lstStyle/>
          <a:p>
            <a:r>
              <a:rPr lang="en-US" dirty="0"/>
              <a:t>Work Out Your Salvation</a:t>
            </a:r>
          </a:p>
        </p:txBody>
      </p:sp>
    </p:spTree>
    <p:extLst>
      <p:ext uri="{BB962C8B-B14F-4D97-AF65-F5344CB8AC3E}">
        <p14:creationId xmlns:p14="http://schemas.microsoft.com/office/powerpoint/2010/main" val="1654598024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>
            <a:extLst>
              <a:ext uri="{FF2B5EF4-FFF2-40B4-BE49-F238E27FC236}">
                <a16:creationId xmlns:a16="http://schemas.microsoft.com/office/drawing/2014/main" id="{B3F128BC-EFD9-41B4-B513-7B50904F136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6200" y="76200"/>
            <a:ext cx="2997144" cy="2247117"/>
          </a:xfrm>
        </p:spPr>
        <p:txBody>
          <a:bodyPr>
            <a:normAutofit/>
          </a:bodyPr>
          <a:lstStyle/>
          <a:p>
            <a:r>
              <a:rPr lang="en-US" dirty="0"/>
              <a:t>Accountable to the Lord</a:t>
            </a:r>
          </a:p>
        </p:txBody>
      </p:sp>
      <p:sp>
        <p:nvSpPr>
          <p:cNvPr id="7" name="Content Placeholder 6">
            <a:extLst>
              <a:ext uri="{FF2B5EF4-FFF2-40B4-BE49-F238E27FC236}">
                <a16:creationId xmlns:a16="http://schemas.microsoft.com/office/drawing/2014/main" id="{977A65E7-A31B-4390-BB98-62D467A1975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306280" y="152401"/>
            <a:ext cx="5761520" cy="6096000"/>
          </a:xfrm>
        </p:spPr>
        <p:txBody>
          <a:bodyPr>
            <a:normAutofit/>
          </a:bodyPr>
          <a:lstStyle/>
          <a:p>
            <a:r>
              <a:rPr lang="en-US" dirty="0"/>
              <a:t>In spite of the blood sweat, and tears, Paul left each church and Christian in God’s Hand</a:t>
            </a:r>
          </a:p>
          <a:p>
            <a:pPr lvl="1"/>
            <a:r>
              <a:rPr lang="en-US" dirty="0"/>
              <a:t>Accountable to God</a:t>
            </a:r>
          </a:p>
          <a:p>
            <a:pPr lvl="1"/>
            <a:r>
              <a:rPr lang="en-US" dirty="0"/>
              <a:t>Dependance and Reliance on God</a:t>
            </a:r>
          </a:p>
          <a:p>
            <a:endParaRPr lang="en-US" dirty="0"/>
          </a:p>
        </p:txBody>
      </p:sp>
      <p:sp>
        <p:nvSpPr>
          <p:cNvPr id="8" name="Text Placeholder 7">
            <a:extLst>
              <a:ext uri="{FF2B5EF4-FFF2-40B4-BE49-F238E27FC236}">
                <a16:creationId xmlns:a16="http://schemas.microsoft.com/office/drawing/2014/main" id="{40F66B2B-D1B1-41C0-AE04-E4DE4B274119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76200" y="2401084"/>
            <a:ext cx="2997144" cy="3390115"/>
          </a:xfrm>
        </p:spPr>
        <p:txBody>
          <a:bodyPr/>
          <a:lstStyle/>
          <a:p>
            <a:r>
              <a:rPr lang="en-US" dirty="0"/>
              <a:t>Work Out Your Salvation</a:t>
            </a:r>
          </a:p>
        </p:txBody>
      </p:sp>
    </p:spTree>
    <p:extLst>
      <p:ext uri="{BB962C8B-B14F-4D97-AF65-F5344CB8AC3E}">
        <p14:creationId xmlns:p14="http://schemas.microsoft.com/office/powerpoint/2010/main" val="574496902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>
            <a:extLst>
              <a:ext uri="{FF2B5EF4-FFF2-40B4-BE49-F238E27FC236}">
                <a16:creationId xmlns:a16="http://schemas.microsoft.com/office/drawing/2014/main" id="{B3F128BC-EFD9-41B4-B513-7B50904F136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443491" y="152400"/>
            <a:ext cx="6571343" cy="1049235"/>
          </a:xfrm>
        </p:spPr>
        <p:txBody>
          <a:bodyPr/>
          <a:lstStyle/>
          <a:p>
            <a:r>
              <a:rPr lang="en-US" dirty="0"/>
              <a:t>Summary</a:t>
            </a:r>
          </a:p>
        </p:txBody>
      </p:sp>
      <p:sp>
        <p:nvSpPr>
          <p:cNvPr id="2" name="Content Placeholder 1">
            <a:extLst>
              <a:ext uri="{FF2B5EF4-FFF2-40B4-BE49-F238E27FC236}">
                <a16:creationId xmlns:a16="http://schemas.microsoft.com/office/drawing/2014/main" id="{93F556E9-90A7-4885-BA35-5479634E82F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04862" y="1441883"/>
            <a:ext cx="7848600" cy="4648198"/>
          </a:xfrm>
        </p:spPr>
        <p:txBody>
          <a:bodyPr>
            <a:normAutofit/>
          </a:bodyPr>
          <a:lstStyle/>
          <a:p>
            <a:r>
              <a:rPr lang="en-US" dirty="0"/>
              <a:t>Phil 2:12-13 – Individual Accountability</a:t>
            </a:r>
          </a:p>
          <a:p>
            <a:pPr lvl="1"/>
            <a:r>
              <a:rPr lang="en-US" dirty="0"/>
              <a:t>“ye have always obeyed” </a:t>
            </a:r>
          </a:p>
          <a:p>
            <a:pPr lvl="2"/>
            <a:r>
              <a:rPr lang="en-US" dirty="0"/>
              <a:t>yet  “it is God which worketh in you”</a:t>
            </a:r>
          </a:p>
          <a:p>
            <a:pPr lvl="1"/>
            <a:r>
              <a:rPr lang="en-US" dirty="0"/>
              <a:t>“Work out your own salvation”</a:t>
            </a:r>
          </a:p>
          <a:p>
            <a:pPr lvl="2"/>
            <a:r>
              <a:rPr lang="en-US" dirty="0"/>
              <a:t>“With Fear &amp; Trembling”</a:t>
            </a:r>
          </a:p>
          <a:p>
            <a:pPr lvl="3"/>
            <a:r>
              <a:rPr lang="en-US"/>
              <a:t>Wholesome </a:t>
            </a:r>
            <a:r>
              <a:rPr lang="en-US" dirty="0"/>
              <a:t>or serious caution</a:t>
            </a:r>
          </a:p>
        </p:txBody>
      </p:sp>
    </p:spTree>
    <p:extLst>
      <p:ext uri="{BB962C8B-B14F-4D97-AF65-F5344CB8AC3E}">
        <p14:creationId xmlns:p14="http://schemas.microsoft.com/office/powerpoint/2010/main" val="88934691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theme/theme1.xml><?xml version="1.0" encoding="utf-8"?>
<a:theme xmlns:a="http://schemas.openxmlformats.org/drawingml/2006/main" name="Gallery">
  <a:themeElements>
    <a:clrScheme name="Gallery">
      <a:dk1>
        <a:sysClr val="windowText" lastClr="000000"/>
      </a:dk1>
      <a:lt1>
        <a:sysClr val="window" lastClr="FFFFFF"/>
      </a:lt1>
      <a:dk2>
        <a:srgbClr val="454545"/>
      </a:dk2>
      <a:lt2>
        <a:srgbClr val="DFDBD5"/>
      </a:lt2>
      <a:accent1>
        <a:srgbClr val="B71E42"/>
      </a:accent1>
      <a:accent2>
        <a:srgbClr val="DE478E"/>
      </a:accent2>
      <a:accent3>
        <a:srgbClr val="BC72F0"/>
      </a:accent3>
      <a:accent4>
        <a:srgbClr val="795FAF"/>
      </a:accent4>
      <a:accent5>
        <a:srgbClr val="586EA6"/>
      </a:accent5>
      <a:accent6>
        <a:srgbClr val="6892A0"/>
      </a:accent6>
      <a:hlink>
        <a:srgbClr val="FA2B5C"/>
      </a:hlink>
      <a:folHlink>
        <a:srgbClr val="BC658E"/>
      </a:folHlink>
    </a:clrScheme>
    <a:fontScheme name="Gallery">
      <a:majorFont>
        <a:latin typeface="Gill Sans MT" panose="020B0502020104020203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Gill Sans MT" panose="020B0502020104020203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Gallery">
      <a:fillStyleLst>
        <a:solidFill>
          <a:schemeClr val="phClr"/>
        </a:solidFill>
        <a:gradFill rotWithShape="1">
          <a:gsLst>
            <a:gs pos="0">
              <a:schemeClr val="phClr">
                <a:tint val="54000"/>
                <a:alpha val="100000"/>
                <a:satMod val="105000"/>
                <a:lumMod val="110000"/>
              </a:schemeClr>
            </a:gs>
            <a:gs pos="100000">
              <a:schemeClr val="phClr">
                <a:tint val="78000"/>
                <a:alpha val="92000"/>
                <a:satMod val="109000"/>
                <a:lumMod val="10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8000"/>
                <a:satMod val="110000"/>
                <a:lumMod val="104000"/>
              </a:schemeClr>
            </a:gs>
            <a:gs pos="69000">
              <a:schemeClr val="phClr">
                <a:shade val="88000"/>
                <a:satMod val="130000"/>
                <a:lumMod val="92000"/>
              </a:schemeClr>
            </a:gs>
            <a:gs pos="100000">
              <a:schemeClr val="phClr">
                <a:shade val="78000"/>
                <a:satMod val="130000"/>
                <a:lumMod val="92000"/>
              </a:schemeClr>
            </a:gs>
          </a:gsLst>
          <a:lin ang="5400000" scaled="0"/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15875" cap="flat" cmpd="sng" algn="ctr">
          <a:solidFill>
            <a:schemeClr val="phClr"/>
          </a:solidFill>
          <a:prstDash val="solid"/>
        </a:ln>
        <a:ln w="22225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0800" dist="50800" dir="5400000" sx="96000" sy="96000" rotWithShape="0">
              <a:srgbClr val="000000">
                <a:alpha val="48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1080000"/>
            </a:lightRig>
          </a:scene3d>
          <a:sp3d>
            <a:bevelT w="38100" h="12700" prst="softRound"/>
          </a:sp3d>
        </a:effectStyle>
      </a:effectStyleLst>
      <a:bgFillStyleLst>
        <a:solidFill>
          <a:schemeClr val="phClr"/>
        </a:solidFill>
        <a:solidFill>
          <a:schemeClr val="phClr"/>
        </a:solidFill>
        <a:gradFill rotWithShape="1">
          <a:gsLst>
            <a:gs pos="0">
              <a:schemeClr val="phClr">
                <a:tint val="94000"/>
                <a:satMod val="80000"/>
                <a:lumMod val="106000"/>
              </a:schemeClr>
            </a:gs>
            <a:gs pos="100000">
              <a:schemeClr val="phClr">
                <a:shade val="80000"/>
              </a:schemeClr>
            </a:gs>
          </a:gsLst>
          <a:path path="circle">
            <a:fillToRect l="43000" r="43000" b="10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Gallery" id="{BBFCD31E-59A1-489D-B089-A3EAD7CAE12E}" vid="{F5E91637-A7B6-4E27-B710-77DA7014EE1E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Gallery</Template>
  <TotalTime>689</TotalTime>
  <Words>523</Words>
  <Application>Microsoft Office PowerPoint</Application>
  <PresentationFormat>On-screen Show (4:3)</PresentationFormat>
  <Paragraphs>89</Paragraphs>
  <Slides>11</Slides>
  <Notes>10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11</vt:i4>
      </vt:variant>
    </vt:vector>
  </HeadingPairs>
  <TitlesOfParts>
    <vt:vector size="16" baseType="lpstr">
      <vt:lpstr>Arial</vt:lpstr>
      <vt:lpstr>Calibri</vt:lpstr>
      <vt:lpstr>Gill Sans MT</vt:lpstr>
      <vt:lpstr>Wingdings</vt:lpstr>
      <vt:lpstr>Gallery</vt:lpstr>
      <vt:lpstr>PowerPoint Presentation</vt:lpstr>
      <vt:lpstr>Accountable to the Lord</vt:lpstr>
      <vt:lpstr>Accountable to the Lord</vt:lpstr>
      <vt:lpstr>Accountable to the Lord</vt:lpstr>
      <vt:lpstr>Accountable to the Lord</vt:lpstr>
      <vt:lpstr>Accountable to the Lord</vt:lpstr>
      <vt:lpstr>Accountable to the Lord</vt:lpstr>
      <vt:lpstr>Accountable to the Lord</vt:lpstr>
      <vt:lpstr>Accountable to the Lord</vt:lpstr>
      <vt:lpstr>Accountable to the Lord</vt:lpstr>
      <vt:lpstr>Summary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Ross U Ward</dc:creator>
  <cp:lastModifiedBy>Ross Ward</cp:lastModifiedBy>
  <cp:revision>251</cp:revision>
  <dcterms:created xsi:type="dcterms:W3CDTF">2012-02-17T02:53:15Z</dcterms:created>
  <dcterms:modified xsi:type="dcterms:W3CDTF">2021-07-18T13:33:08Z</dcterms:modified>
</cp:coreProperties>
</file>