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16"/>
  </p:notesMasterIdLst>
  <p:handoutMasterIdLst>
    <p:handoutMasterId r:id="rId17"/>
  </p:handoutMasterIdLst>
  <p:sldIdLst>
    <p:sldId id="300" r:id="rId2"/>
    <p:sldId id="301" r:id="rId3"/>
    <p:sldId id="295" r:id="rId4"/>
    <p:sldId id="303" r:id="rId5"/>
    <p:sldId id="329" r:id="rId6"/>
    <p:sldId id="304" r:id="rId7"/>
    <p:sldId id="326" r:id="rId8"/>
    <p:sldId id="324" r:id="rId9"/>
    <p:sldId id="319" r:id="rId10"/>
    <p:sldId id="327" r:id="rId11"/>
    <p:sldId id="320" r:id="rId12"/>
    <p:sldId id="321" r:id="rId13"/>
    <p:sldId id="322" r:id="rId14"/>
    <p:sldId id="330" r:id="rId15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FF3300"/>
    <a:srgbClr val="3333CC"/>
    <a:srgbClr val="6633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71" autoAdjust="0"/>
    <p:restoredTop sz="86400" autoAdjust="0"/>
  </p:normalViewPr>
  <p:slideViewPr>
    <p:cSldViewPr>
      <p:cViewPr varScale="1">
        <p:scale>
          <a:sx n="62" d="100"/>
          <a:sy n="62" d="100"/>
        </p:scale>
        <p:origin x="150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979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</a:t>
            </a:r>
            <a:r>
              <a:rPr lang="en-US" baseline="0" dirty="0"/>
              <a:t> you seen a fig?  Not a fig newton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73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We have skipped the cleaning of the temple, next weeks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475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We have skipped the cleaning of the temple, next weeks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612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676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988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152401" y="6691682"/>
            <a:ext cx="8833104" cy="16061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93522" y="6363385"/>
            <a:ext cx="8532779" cy="326246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057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1752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 userDrawn="1"/>
        </p:nvSpPr>
        <p:spPr>
          <a:xfrm>
            <a:off x="4361688" y="1847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21278"/>
            <a:ext cx="7772400" cy="1431322"/>
          </a:xfrm>
        </p:spPr>
        <p:txBody>
          <a:bodyPr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</a:t>
            </a:r>
          </a:p>
        </p:txBody>
      </p:sp>
      <p:pic>
        <p:nvPicPr>
          <p:cNvPr id="4" name="Picture 3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396" y="2360390"/>
            <a:ext cx="8801210" cy="4322538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155445" y="2362200"/>
            <a:ext cx="8857031" cy="432072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46304" y="3893630"/>
            <a:ext cx="8679997" cy="1836457"/>
          </a:xfrm>
        </p:spPr>
        <p:txBody>
          <a:bodyPr anchor="ctr">
            <a:noAutofit/>
          </a:bodyPr>
          <a:lstStyle>
            <a:lvl1pPr marL="0" indent="0" algn="ctr">
              <a:buNone/>
              <a:defRPr sz="4400" b="1" cap="all" spc="250" baseline="0">
                <a:solidFill>
                  <a:schemeClr val="tx1"/>
                </a:solidFill>
                <a:latin typeface="Copperplate Gothic Bold" panose="020E0705020206020404" pitchFamily="34" charset="0"/>
                <a:cs typeface="Aharoni" panose="02010803020104030203" pitchFamily="2" charset="-79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4114800"/>
          </a:xfrm>
        </p:spPr>
        <p:txBody>
          <a:bodyPr/>
          <a:lstStyle>
            <a:lvl1pPr marL="0" indent="0">
              <a:buClr>
                <a:schemeClr val="tx1"/>
              </a:buClr>
              <a:buSzPct val="75000"/>
              <a:buFont typeface="Wingdings" panose="05000000000000000000" pitchFamily="2" charset="2"/>
              <a:buNone/>
              <a:defRPr sz="3600" b="1"/>
            </a:lvl1pPr>
            <a:lvl2pPr marL="457200" indent="-331788">
              <a:buClr>
                <a:schemeClr val="tx1"/>
              </a:buClr>
              <a:buSzPct val="75000"/>
              <a:buFont typeface="Wingdings" panose="05000000000000000000" pitchFamily="2" charset="2"/>
              <a:buChar char="Ø"/>
              <a:defRPr sz="3200"/>
            </a:lvl2pPr>
            <a:lvl3pPr marL="800100" indent="-338138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2800"/>
            </a:lvl3pPr>
            <a:lvl4pPr marL="1376363" indent="-228600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4pPr>
            <a:lvl5pPr marL="1601788" indent="-23336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Straight Connector 3"/>
          <p:cNvSpPr>
            <a:spLocks noChangeShapeType="1"/>
          </p:cNvSpPr>
          <p:nvPr userDrawn="1"/>
        </p:nvSpPr>
        <p:spPr bwMode="auto">
          <a:xfrm>
            <a:off x="155448" y="19050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4267200" y="16002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4361688" y="16946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76784" y="762000"/>
            <a:ext cx="8796528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219200"/>
          </a:xfrm>
        </p:spPr>
        <p:txBody>
          <a:bodyPr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51536DF3-721F-4749-9BF6-160AD4EA4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8328" y="6310745"/>
            <a:ext cx="711154" cy="365760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fld id="{3ED1C19B-5F8A-4AF9-83D5-8C16E1F9BB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306E19AD-F701-45CE-9A32-DE182DC4B0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58356" y="6235985"/>
            <a:ext cx="2418588" cy="44166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7B3F2E22-8A8E-4538-9275-B40F97E1D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76728" y="6273169"/>
            <a:ext cx="3584448" cy="36576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Content and Pi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187952" y="1923288"/>
            <a:ext cx="4727448" cy="4401312"/>
          </a:xfrm>
        </p:spPr>
        <p:txBody>
          <a:bodyPr/>
          <a:lstStyle>
            <a:lvl1pPr marL="461963" indent="-461963"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3600"/>
            </a:lvl1pPr>
            <a:lvl2pPr marL="796925" indent="-331788">
              <a:buClr>
                <a:schemeClr val="tx1"/>
              </a:buClr>
              <a:buSzPct val="75000"/>
              <a:buFont typeface="Wingdings" panose="05000000000000000000" pitchFamily="2" charset="2"/>
              <a:buChar char="Ø"/>
              <a:defRPr sz="3200"/>
            </a:lvl2pPr>
            <a:lvl3pPr marL="1141413" indent="-338138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2800"/>
            </a:lvl3pPr>
            <a:lvl4pPr marL="1376363" indent="-228600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4pPr>
            <a:lvl5pPr marL="1601788" indent="-23336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76784" y="685800"/>
            <a:ext cx="8796528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838200"/>
          </a:xfrm>
        </p:spPr>
        <p:txBody>
          <a:bodyPr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</a:t>
            </a:r>
          </a:p>
        </p:txBody>
      </p:sp>
      <p:sp>
        <p:nvSpPr>
          <p:cNvPr id="4" name="Straight Connector 3"/>
          <p:cNvSpPr>
            <a:spLocks noChangeShapeType="1"/>
          </p:cNvSpPr>
          <p:nvPr userDrawn="1"/>
        </p:nvSpPr>
        <p:spPr bwMode="auto">
          <a:xfrm>
            <a:off x="155448" y="15240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4267200" y="12192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4361688" y="13136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291203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 marL="274320" indent="-274320">
              <a:buClrTx/>
              <a:buSzPct val="75000"/>
              <a:buFont typeface="Wingdings" panose="05000000000000000000" pitchFamily="2" charset="2"/>
              <a:buChar char="q"/>
              <a:defRPr sz="2500"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 marL="274320" indent="-274320">
              <a:buClrTx/>
              <a:buSzPct val="75000"/>
              <a:buFont typeface="Wingdings" panose="05000000000000000000" pitchFamily="2" charset="2"/>
              <a:buChar char="q"/>
              <a:defRPr sz="2500"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bg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800" b="1" dirty="0" smtClean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800" b="1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>
            <a:lvl1pPr marL="274320" indent="-274320">
              <a:buClrTx/>
              <a:buSzPct val="75000"/>
              <a:buFont typeface="Wingdings" panose="05000000000000000000" pitchFamily="2" charset="2"/>
              <a:buChar char="q"/>
              <a:defRPr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>
            <a:lvl1pPr marL="274320" indent="-274320">
              <a:buClrTx/>
              <a:buSzPct val="75000"/>
              <a:buFont typeface="Wingdings" panose="05000000000000000000" pitchFamily="2" charset="2"/>
              <a:buChar char="q"/>
              <a:defRPr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01752" y="228600"/>
            <a:ext cx="8534400" cy="1219200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</a:t>
            </a:r>
            <a:br>
              <a:rPr kumimoji="0" lang="en-US" dirty="0"/>
            </a:br>
            <a:r>
              <a:rPr kumimoji="0" lang="en-US" dirty="0"/>
              <a:t>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609600"/>
            <a:ext cx="3276600" cy="5867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 anchor="ctr">
            <a:noAutofit/>
          </a:bodyPr>
          <a:lstStyle>
            <a:lvl1pPr algn="ctr">
              <a:buNone/>
              <a:defRPr sz="3200" b="1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6200" y="3389248"/>
            <a:ext cx="3166872" cy="2697163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3200" b="1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152400"/>
            <a:ext cx="9144000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0" y="515112"/>
            <a:ext cx="8985504" cy="18288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600" b="1"/>
            </a:lvl1pPr>
            <a:lvl2pPr marL="354013" indent="-354013">
              <a:buFont typeface="Wingdings" panose="05000000000000000000" pitchFamily="2" charset="2"/>
              <a:buChar char="Ø"/>
              <a:defRPr sz="3200" b="1"/>
            </a:lvl2pPr>
            <a:lvl3pPr marL="687388" indent="-338138">
              <a:defRPr sz="2800" b="0"/>
            </a:lvl3pPr>
            <a:lvl4pPr marL="973138" indent="-287338">
              <a:buSzPct val="100000"/>
              <a:buFont typeface="Courier New" panose="02070309020205020404" pitchFamily="49" charset="0"/>
              <a:buChar char="o"/>
              <a:defRPr sz="2400"/>
            </a:lvl4pPr>
            <a:lvl5pPr marL="1317625" indent="-228600">
              <a:defRPr/>
            </a:lvl5pPr>
          </a:lstStyle>
          <a:p>
            <a:pPr lvl="0" eaLnBrk="1" latinLnBrk="0" hangingPunct="1"/>
            <a:r>
              <a:rPr lang="en-US" dirty="0"/>
              <a:t>Click to edit Master text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0" y="6388385"/>
            <a:ext cx="9144000" cy="30956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Date Placeholder 4">
            <a:extLst>
              <a:ext uri="{FF2B5EF4-FFF2-40B4-BE49-F238E27FC236}">
                <a16:creationId xmlns:a16="http://schemas.microsoft.com/office/drawing/2014/main" id="{7989ADF2-1E8D-463D-A7E1-BFC3150A10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58356" y="6235985"/>
            <a:ext cx="2418588" cy="44166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Footer Placeholder 5">
            <a:extLst>
              <a:ext uri="{FF2B5EF4-FFF2-40B4-BE49-F238E27FC236}">
                <a16:creationId xmlns:a16="http://schemas.microsoft.com/office/drawing/2014/main" id="{F2F27789-DFC7-4A17-AB12-87585D222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76728" y="6273169"/>
            <a:ext cx="3584448" cy="36576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EBCAC4B4-5C0A-49C3-984F-2A8F5D70F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04163" y="6159691"/>
            <a:ext cx="600837" cy="464977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fld id="{3ED1C19B-5F8A-4AF9-83D5-8C16E1F9BB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63419645-DD9B-4701-AA73-9C325A3DD3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1297" y="6305204"/>
            <a:ext cx="711154" cy="365760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fld id="{3ED1C19B-5F8A-4AF9-83D5-8C16E1F9BB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Date Placeholder 4">
            <a:extLst>
              <a:ext uri="{FF2B5EF4-FFF2-40B4-BE49-F238E27FC236}">
                <a16:creationId xmlns:a16="http://schemas.microsoft.com/office/drawing/2014/main" id="{93901B25-2ACC-47C7-A6CD-F764BE2338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58356" y="6235985"/>
            <a:ext cx="2418588" cy="44166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Footer Placeholder 5">
            <a:extLst>
              <a:ext uri="{FF2B5EF4-FFF2-40B4-BE49-F238E27FC236}">
                <a16:creationId xmlns:a16="http://schemas.microsoft.com/office/drawing/2014/main" id="{A5DDE0E8-4CF8-4FAB-9DED-7029B54D02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76728" y="6273169"/>
            <a:ext cx="3584448" cy="36576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72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</p:sldLayoutIdLst>
  <p:transition>
    <p:dissolve/>
  </p:transition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b="1" kern="1200" cap="none" spc="0">
          <a:ln w="0"/>
          <a:solidFill>
            <a:schemeClr val="accent1"/>
          </a:solidFill>
          <a:effectLst>
            <a:outerShdw blurRad="38100" dist="25400" dir="5400000" algn="ctr" rotWithShape="0">
              <a:srgbClr val="6E747A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21278"/>
            <a:ext cx="7772400" cy="1431322"/>
          </a:xfrm>
        </p:spPr>
        <p:txBody>
          <a:bodyPr>
            <a:normAutofit fontScale="90000"/>
          </a:bodyPr>
          <a:lstStyle/>
          <a:p>
            <a:r>
              <a:rPr lang="en-US" dirty="0"/>
              <a:t>Jesus’ Last Week</a:t>
            </a:r>
            <a:br>
              <a:rPr lang="en-US" dirty="0"/>
            </a:br>
            <a:r>
              <a:rPr lang="en-US" dirty="0"/>
              <a:t>A King’s Rejection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46304" y="3893630"/>
            <a:ext cx="8679997" cy="1836457"/>
          </a:xfrm>
        </p:spPr>
        <p:txBody>
          <a:bodyPr/>
          <a:lstStyle/>
          <a:p>
            <a:r>
              <a:rPr lang="en-US" dirty="0"/>
              <a:t>Monday</a:t>
            </a:r>
          </a:p>
          <a:p>
            <a:r>
              <a:rPr lang="en-US" dirty="0"/>
              <a:t>Mk 11:12-14</a:t>
            </a:r>
          </a:p>
          <a:p>
            <a:r>
              <a:rPr lang="en-US" dirty="0"/>
              <a:t>Mk 11:20-26</a:t>
            </a:r>
          </a:p>
        </p:txBody>
      </p:sp>
    </p:spTree>
    <p:extLst>
      <p:ext uri="{BB962C8B-B14F-4D97-AF65-F5344CB8AC3E}">
        <p14:creationId xmlns:p14="http://schemas.microsoft.com/office/powerpoint/2010/main" val="348335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dirty="0"/>
              <a:t>Jesus Travels – Monday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87552"/>
            <a:ext cx="9144000" cy="5870448"/>
          </a:xfrm>
          <a:prstGeom prst="rect">
            <a:avLst/>
          </a:prstGeom>
        </p:spPr>
      </p:pic>
      <p:sp>
        <p:nvSpPr>
          <p:cNvPr id="7" name="Down Arrow 6"/>
          <p:cNvSpPr/>
          <p:nvPr/>
        </p:nvSpPr>
        <p:spPr>
          <a:xfrm rot="10800000">
            <a:off x="8077200" y="5181600"/>
            <a:ext cx="914400" cy="914400"/>
          </a:xfrm>
          <a:prstGeom prst="down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 rot="16200000">
            <a:off x="1110246" y="1988070"/>
            <a:ext cx="1335024" cy="1930884"/>
          </a:xfrm>
          <a:prstGeom prst="down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324600" y="5257800"/>
            <a:ext cx="182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Jesus </a:t>
            </a:r>
          </a:p>
          <a:p>
            <a:r>
              <a:rPr lang="en-US" sz="2000" dirty="0">
                <a:solidFill>
                  <a:schemeClr val="tx1"/>
                </a:solidFill>
              </a:rPr>
              <a:t>Spends Night</a:t>
            </a:r>
          </a:p>
          <a:p>
            <a:r>
              <a:rPr lang="en-US" sz="2000" dirty="0">
                <a:solidFill>
                  <a:schemeClr val="tx1"/>
                </a:solidFill>
              </a:rPr>
              <a:t>Mt 21:17</a:t>
            </a:r>
          </a:p>
        </p:txBody>
      </p:sp>
    </p:spTree>
    <p:extLst>
      <p:ext uri="{BB962C8B-B14F-4D97-AF65-F5344CB8AC3E}">
        <p14:creationId xmlns:p14="http://schemas.microsoft.com/office/powerpoint/2010/main" val="440592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dirty="0"/>
              <a:t>Barren Fig Tree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562251"/>
            <a:ext cx="6781800" cy="529574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70" y="1562251"/>
            <a:ext cx="7141564" cy="529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443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/>
          <a:lstStyle/>
          <a:p>
            <a:r>
              <a:rPr lang="en-US" dirty="0"/>
              <a:t>Monday</a:t>
            </a:r>
            <a:br>
              <a:rPr lang="en-US" dirty="0"/>
            </a:br>
            <a:r>
              <a:rPr lang="en-US" dirty="0"/>
              <a:t>A Day of Rejection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76200" y="3389248"/>
            <a:ext cx="3166872" cy="2697163"/>
          </a:xfrm>
        </p:spPr>
        <p:txBody>
          <a:bodyPr/>
          <a:lstStyle/>
          <a:p>
            <a:r>
              <a:rPr lang="en-US" dirty="0"/>
              <a:t>The Barren Fig Tree</a:t>
            </a:r>
          </a:p>
          <a:p>
            <a:r>
              <a:rPr lang="en-US" dirty="0"/>
              <a:t>Rejected by the King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>
            <a:normAutofit/>
          </a:bodyPr>
          <a:lstStyle/>
          <a:p>
            <a:r>
              <a:rPr lang="en-US" dirty="0"/>
              <a:t>Mk 11:12-13, Jesus Desired Fruit</a:t>
            </a:r>
          </a:p>
          <a:p>
            <a:pPr lvl="1"/>
            <a:r>
              <a:rPr lang="en-US" dirty="0"/>
              <a:t>Hoped For Fruit</a:t>
            </a:r>
          </a:p>
          <a:p>
            <a:pPr lvl="1"/>
            <a:r>
              <a:rPr lang="en-US" dirty="0"/>
              <a:t>Wanted Fruit </a:t>
            </a:r>
          </a:p>
          <a:p>
            <a:pPr lvl="1"/>
            <a:r>
              <a:rPr lang="en-US" dirty="0"/>
              <a:t>Expected Fruit</a:t>
            </a:r>
          </a:p>
          <a:p>
            <a:pPr lvl="1"/>
            <a:r>
              <a:rPr lang="en-US" dirty="0"/>
              <a:t>At a Time Not Expected</a:t>
            </a:r>
          </a:p>
          <a:p>
            <a:pPr lvl="2"/>
            <a:r>
              <a:rPr lang="en-US" dirty="0"/>
              <a:t>Opportunity Had Been Given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8AF3833-AE81-41C7-9A8D-8D9A2085C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65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/>
          <a:lstStyle/>
          <a:p>
            <a:r>
              <a:rPr lang="en-US" dirty="0"/>
              <a:t>Monday </a:t>
            </a:r>
            <a:br>
              <a:rPr lang="en-US" dirty="0"/>
            </a:br>
            <a:r>
              <a:rPr lang="en-US" dirty="0"/>
              <a:t>A Day of Rejection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76200" y="3389248"/>
            <a:ext cx="3166872" cy="2697163"/>
          </a:xfrm>
        </p:spPr>
        <p:txBody>
          <a:bodyPr/>
          <a:lstStyle/>
          <a:p>
            <a:r>
              <a:rPr lang="en-US" dirty="0"/>
              <a:t>The Barren Fig Tree</a:t>
            </a:r>
          </a:p>
          <a:p>
            <a:r>
              <a:rPr lang="en-US" dirty="0"/>
              <a:t>Rejected by the King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>
            <a:normAutofit/>
          </a:bodyPr>
          <a:lstStyle/>
          <a:p>
            <a:r>
              <a:rPr lang="en-US" dirty="0"/>
              <a:t>Mk 11:14, Jesus “Curses” the Tree</a:t>
            </a:r>
          </a:p>
          <a:p>
            <a:pPr lvl="2"/>
            <a:r>
              <a:rPr lang="en-US" dirty="0"/>
              <a:t>Mt 21:19, Fig tree immediately withers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4992F5B-0811-473E-B781-94EF38ECB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30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/>
          <a:lstStyle/>
          <a:p>
            <a:r>
              <a:rPr lang="en-US" dirty="0"/>
              <a:t>Monday </a:t>
            </a:r>
            <a:br>
              <a:rPr lang="en-US" dirty="0"/>
            </a:br>
            <a:r>
              <a:rPr lang="en-US" dirty="0"/>
              <a:t>A Day of Rejection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76200" y="3389248"/>
            <a:ext cx="3166872" cy="2697163"/>
          </a:xfrm>
        </p:spPr>
        <p:txBody>
          <a:bodyPr/>
          <a:lstStyle/>
          <a:p>
            <a:r>
              <a:rPr lang="en-US" dirty="0"/>
              <a:t>The Barren Fig Tree</a:t>
            </a:r>
          </a:p>
          <a:p>
            <a:r>
              <a:rPr lang="en-US" dirty="0"/>
              <a:t>Rejected by the King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>
            <a:normAutofit/>
          </a:bodyPr>
          <a:lstStyle/>
          <a:p>
            <a:r>
              <a:rPr lang="en-US" dirty="0"/>
              <a:t>Lesson to be Learned</a:t>
            </a:r>
          </a:p>
          <a:p>
            <a:pPr lvl="1"/>
            <a:r>
              <a:rPr lang="en-US" dirty="0"/>
              <a:t>Time to “Harvest” “Fruit”</a:t>
            </a:r>
          </a:p>
          <a:p>
            <a:pPr lvl="2"/>
            <a:r>
              <a:rPr lang="en-US" dirty="0"/>
              <a:t>Time for “Judgment”</a:t>
            </a:r>
          </a:p>
          <a:p>
            <a:pPr lvl="2"/>
            <a:r>
              <a:rPr lang="en-US" dirty="0"/>
              <a:t>No More Opportunity</a:t>
            </a:r>
          </a:p>
          <a:p>
            <a:pPr lvl="2"/>
            <a:r>
              <a:rPr lang="en-US" dirty="0"/>
              <a:t>Un-expected and it was not “Prepared” with Fruit</a:t>
            </a:r>
          </a:p>
          <a:p>
            <a:pPr lvl="2"/>
            <a:r>
              <a:rPr lang="en-US" dirty="0"/>
              <a:t>Mt 23:34-39, Judgment: your house is left to you desolate </a:t>
            </a:r>
          </a:p>
          <a:p>
            <a:pPr lvl="2"/>
            <a:r>
              <a:rPr lang="en-US" dirty="0"/>
              <a:t>Mt 24:42-25:13, Parables</a:t>
            </a:r>
          </a:p>
          <a:p>
            <a:pPr lvl="2"/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E000AB1-C7F2-4461-8819-8009FF744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21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/>
          <a:lstStyle/>
          <a:p>
            <a:r>
              <a:rPr lang="en-US" dirty="0"/>
              <a:t>Monday </a:t>
            </a:r>
            <a:br>
              <a:rPr lang="en-US" dirty="0"/>
            </a:br>
            <a:r>
              <a:rPr lang="en-US" dirty="0"/>
              <a:t>A Day of Rejection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76200" y="3389248"/>
            <a:ext cx="3166872" cy="2697163"/>
          </a:xfrm>
        </p:spPr>
        <p:txBody>
          <a:bodyPr/>
          <a:lstStyle/>
          <a:p>
            <a:r>
              <a:rPr lang="en-US" dirty="0"/>
              <a:t>The Barren Fig Tree</a:t>
            </a:r>
          </a:p>
          <a:p>
            <a:r>
              <a:rPr lang="en-US" dirty="0"/>
              <a:t>Rejected by the King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>
            <a:normAutofit fontScale="92500"/>
          </a:bodyPr>
          <a:lstStyle/>
          <a:p>
            <a:r>
              <a:rPr lang="en-US" dirty="0"/>
              <a:t>Application</a:t>
            </a:r>
          </a:p>
          <a:p>
            <a:pPr lvl="1"/>
            <a:r>
              <a:rPr lang="en-US" dirty="0"/>
              <a:t>God Has A Purpose For Us</a:t>
            </a:r>
          </a:p>
          <a:p>
            <a:pPr lvl="1"/>
            <a:r>
              <a:rPr lang="en-US" dirty="0"/>
              <a:t>What Fruit Are We Bearing?</a:t>
            </a:r>
          </a:p>
          <a:p>
            <a:pPr lvl="2"/>
            <a:r>
              <a:rPr lang="en-US" dirty="0"/>
              <a:t>Gal 5:19-26, Put off works of flesh, Bear Fruit of Spirit</a:t>
            </a:r>
          </a:p>
          <a:p>
            <a:pPr lvl="1"/>
            <a:r>
              <a:rPr lang="en-US" dirty="0"/>
              <a:t>Lk 13:6-9, Parable of the Barren Fig Tree</a:t>
            </a:r>
          </a:p>
          <a:p>
            <a:pPr lvl="2"/>
            <a:r>
              <a:rPr lang="en-US" dirty="0"/>
              <a:t>Patience and Effort</a:t>
            </a:r>
          </a:p>
          <a:p>
            <a:pPr lvl="2"/>
            <a:r>
              <a:rPr lang="en-US" dirty="0"/>
              <a:t>Vs. 1-5, repent or perish </a:t>
            </a:r>
          </a:p>
          <a:p>
            <a:pPr lvl="1"/>
            <a:r>
              <a:rPr lang="en-US" dirty="0"/>
              <a:t>The Day Will Come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0E72F77-DF6C-4A0C-983C-95BFFB401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16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dirty="0"/>
              <a:t>Tuesday – Dead Fig Tree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693"/>
            <a:ext cx="9144000" cy="5879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08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/>
          <a:lstStyle/>
          <a:p>
            <a:r>
              <a:rPr lang="en-US" dirty="0"/>
              <a:t>Tuesday </a:t>
            </a:r>
            <a:br>
              <a:rPr lang="en-US" dirty="0"/>
            </a:br>
            <a:r>
              <a:rPr lang="en-US" dirty="0"/>
              <a:t>A Day of Rejection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76200" y="3389248"/>
            <a:ext cx="3166872" cy="2697163"/>
          </a:xfrm>
        </p:spPr>
        <p:txBody>
          <a:bodyPr/>
          <a:lstStyle/>
          <a:p>
            <a:r>
              <a:rPr lang="en-US" dirty="0"/>
              <a:t>Dead Fig Tree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>
            <a:normAutofit/>
          </a:bodyPr>
          <a:lstStyle/>
          <a:p>
            <a:r>
              <a:rPr lang="en-US" dirty="0"/>
              <a:t>Mk 11:20-24</a:t>
            </a:r>
          </a:p>
          <a:p>
            <a:pPr lvl="1"/>
            <a:r>
              <a:rPr lang="en-US" dirty="0"/>
              <a:t>The Next Day (Tuesday) </a:t>
            </a:r>
          </a:p>
          <a:p>
            <a:pPr lvl="1"/>
            <a:r>
              <a:rPr lang="en-US" dirty="0"/>
              <a:t>Vs. 20, The fig tree is Dried up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158549BB-D97E-483F-B8F2-A8277F7CD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83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/>
          <a:lstStyle/>
          <a:p>
            <a:r>
              <a:rPr lang="en-US" dirty="0"/>
              <a:t>Tuesday </a:t>
            </a:r>
            <a:br>
              <a:rPr lang="en-US" dirty="0"/>
            </a:br>
            <a:r>
              <a:rPr lang="en-US" dirty="0"/>
              <a:t>A Day of Rejection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76200" y="3389248"/>
            <a:ext cx="3166872" cy="2697163"/>
          </a:xfrm>
        </p:spPr>
        <p:txBody>
          <a:bodyPr/>
          <a:lstStyle/>
          <a:p>
            <a:r>
              <a:rPr lang="en-US" dirty="0"/>
              <a:t>Dead Fig Tree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>
            <a:normAutofit/>
          </a:bodyPr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Mk 11:20-24, Have Faith in God</a:t>
            </a:r>
          </a:p>
          <a:p>
            <a:pPr lvl="2"/>
            <a:r>
              <a:rPr lang="en-US" dirty="0"/>
              <a:t>Faith To Move Mountains</a:t>
            </a:r>
          </a:p>
          <a:p>
            <a:pPr lvl="2"/>
            <a:r>
              <a:rPr lang="en-US" dirty="0"/>
              <a:t>Disciples had a weak faith</a:t>
            </a:r>
          </a:p>
          <a:p>
            <a:pPr lvl="3"/>
            <a:r>
              <a:rPr lang="en-US" dirty="0"/>
              <a:t>Mt 17:14-21, healing of the son who had a devil</a:t>
            </a:r>
          </a:p>
          <a:p>
            <a:pPr lvl="3"/>
            <a:r>
              <a:rPr lang="en-US" dirty="0"/>
              <a:t>Mt 16:21-23, Peter rebukes Jesus</a:t>
            </a:r>
          </a:p>
          <a:p>
            <a:pPr lvl="3"/>
            <a:r>
              <a:rPr lang="en-US" dirty="0"/>
              <a:t>Mt 26:31, you shall all stumble tonight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45CECD-2376-4774-9C21-3F39C3CD4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69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/>
          <a:lstStyle/>
          <a:p>
            <a:r>
              <a:rPr lang="en-US" dirty="0"/>
              <a:t>Tuesday </a:t>
            </a:r>
            <a:br>
              <a:rPr lang="en-US" dirty="0"/>
            </a:br>
            <a:r>
              <a:rPr lang="en-US" dirty="0"/>
              <a:t>A Day of Rejection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76200" y="3389248"/>
            <a:ext cx="3166872" cy="2697163"/>
          </a:xfrm>
        </p:spPr>
        <p:txBody>
          <a:bodyPr/>
          <a:lstStyle/>
          <a:p>
            <a:r>
              <a:rPr lang="en-US" dirty="0"/>
              <a:t>Dead Fig Tree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>
            <a:normAutofit/>
          </a:bodyPr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Mk 11:25-26, Forgive Others</a:t>
            </a:r>
          </a:p>
          <a:p>
            <a:pPr lvl="2"/>
            <a:r>
              <a:rPr lang="en-US" dirty="0"/>
              <a:t>God forgives those who forgive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437B68-E1D0-44D1-AB81-92B9D4954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124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/>
          <a:lstStyle/>
          <a:p>
            <a:r>
              <a:rPr lang="en-US" dirty="0"/>
              <a:t>Tuesday </a:t>
            </a:r>
            <a:br>
              <a:rPr lang="en-US" dirty="0"/>
            </a:br>
            <a:r>
              <a:rPr lang="en-US" dirty="0"/>
              <a:t>A Day of Rejection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76200" y="3389248"/>
            <a:ext cx="3166872" cy="2697163"/>
          </a:xfrm>
        </p:spPr>
        <p:txBody>
          <a:bodyPr/>
          <a:lstStyle/>
          <a:p>
            <a:r>
              <a:rPr lang="en-US" dirty="0"/>
              <a:t>Dead Fig Tree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>
            <a:normAutofit fontScale="92500"/>
          </a:bodyPr>
          <a:lstStyle/>
          <a:p>
            <a:r>
              <a:rPr lang="en-US" dirty="0"/>
              <a:t>Applications</a:t>
            </a:r>
          </a:p>
          <a:p>
            <a:pPr lvl="1"/>
            <a:r>
              <a:rPr lang="en-US" dirty="0"/>
              <a:t>Faith in Action</a:t>
            </a:r>
          </a:p>
          <a:p>
            <a:pPr lvl="2"/>
            <a:r>
              <a:rPr lang="en-US" dirty="0"/>
              <a:t>Live after the gospel</a:t>
            </a:r>
          </a:p>
          <a:p>
            <a:pPr lvl="2"/>
            <a:r>
              <a:rPr lang="en-US" dirty="0"/>
              <a:t>Put confidence in God</a:t>
            </a:r>
          </a:p>
          <a:p>
            <a:pPr lvl="3"/>
            <a:r>
              <a:rPr lang="en-US" dirty="0"/>
              <a:t>Especially during trials</a:t>
            </a:r>
          </a:p>
          <a:p>
            <a:pPr lvl="1"/>
            <a:r>
              <a:rPr lang="en-US" dirty="0"/>
              <a:t>Faith in Prayer</a:t>
            </a:r>
          </a:p>
          <a:p>
            <a:pPr lvl="2"/>
            <a:r>
              <a:rPr lang="en-US" dirty="0"/>
              <a:t>Jas 1:5-8, ask for wisdom in faith</a:t>
            </a:r>
          </a:p>
          <a:p>
            <a:pPr lvl="2"/>
            <a:r>
              <a:rPr lang="en-US" dirty="0"/>
              <a:t>Jas 5:13-18, example of Elijah </a:t>
            </a:r>
          </a:p>
          <a:p>
            <a:pPr lvl="1"/>
            <a:r>
              <a:rPr lang="en-US" dirty="0"/>
              <a:t>Forgive Others</a:t>
            </a:r>
          </a:p>
          <a:p>
            <a:pPr lvl="2"/>
            <a:r>
              <a:rPr lang="en-US" dirty="0"/>
              <a:t>Mt 18:21-35, Parable of the Unforgiving Servant 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289B6B5-6CC0-42C1-8E19-99BC7F2C3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35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41148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Barren Fig Tree</a:t>
            </a:r>
          </a:p>
          <a:p>
            <a:pPr lvl="1"/>
            <a:r>
              <a:rPr lang="en-US" dirty="0"/>
              <a:t>Event that “Bookends” the events in the Temple (Next lesson)</a:t>
            </a:r>
          </a:p>
          <a:p>
            <a:pPr lvl="1"/>
            <a:r>
              <a:rPr lang="en-US" dirty="0"/>
              <a:t>Opportunity had Past – A Time of Judgment (For Some)</a:t>
            </a:r>
          </a:p>
          <a:p>
            <a:pPr lvl="1"/>
            <a:r>
              <a:rPr lang="en-US" dirty="0"/>
              <a:t>Fulfill God’s Purpose</a:t>
            </a:r>
          </a:p>
          <a:p>
            <a:pPr lvl="2"/>
            <a:r>
              <a:rPr lang="en-US" dirty="0"/>
              <a:t>Bear Fruit – Or be Rejected </a:t>
            </a:r>
          </a:p>
          <a:p>
            <a:pPr lvl="2"/>
            <a:r>
              <a:rPr lang="en-US" dirty="0"/>
              <a:t>Have Faith</a:t>
            </a:r>
          </a:p>
          <a:p>
            <a:pPr lvl="2"/>
            <a:r>
              <a:rPr lang="en-US" dirty="0"/>
              <a:t>Forgive – Or be Rejected</a:t>
            </a:r>
          </a:p>
          <a:p>
            <a:pPr lvl="1"/>
            <a:r>
              <a:rPr lang="en-US" dirty="0"/>
              <a:t>Lk 19:41-46, Jesus wept aloud over Jerusalem  </a:t>
            </a: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219200"/>
          </a:xfrm>
        </p:spPr>
        <p:txBody>
          <a:bodyPr>
            <a:normAutofit fontScale="90000"/>
          </a:bodyPr>
          <a:lstStyle/>
          <a:p>
            <a:r>
              <a:rPr lang="en-US" dirty="0"/>
              <a:t>Monday </a:t>
            </a:r>
            <a:br>
              <a:rPr lang="en-US" dirty="0"/>
            </a:br>
            <a:r>
              <a:rPr lang="en-US" dirty="0"/>
              <a:t>A King’s Rejection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B1DAE3-89C7-4D74-9B7B-F632CCB5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07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4114800"/>
          </a:xfrm>
        </p:spPr>
        <p:txBody>
          <a:bodyPr>
            <a:normAutofit/>
          </a:bodyPr>
          <a:lstStyle/>
          <a:p>
            <a:r>
              <a:rPr lang="en-US" dirty="0"/>
              <a:t>Lk 13:31-35, Jesus' care for the Jews</a:t>
            </a:r>
            <a:r>
              <a:rPr lang="en-US"/>
              <a:t>, Like a Hen to her chicks</a:t>
            </a:r>
            <a:endParaRPr lang="en-US" dirty="0"/>
          </a:p>
          <a:p>
            <a:r>
              <a:rPr lang="en-US" dirty="0"/>
              <a:t>Lk 19:41-46, Jesus wept aloud over Jerusalem  </a:t>
            </a:r>
          </a:p>
          <a:p>
            <a:r>
              <a:rPr lang="en-US" dirty="0"/>
              <a:t>Lk 23:34, Forgive them… </a:t>
            </a: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219200"/>
          </a:xfrm>
        </p:spPr>
        <p:txBody>
          <a:bodyPr>
            <a:normAutofit fontScale="90000"/>
          </a:bodyPr>
          <a:lstStyle/>
          <a:p>
            <a:r>
              <a:rPr lang="en-US" dirty="0"/>
              <a:t>Monday </a:t>
            </a:r>
            <a:br>
              <a:rPr lang="en-US" dirty="0"/>
            </a:br>
            <a:r>
              <a:rPr lang="en-US" dirty="0"/>
              <a:t>A King’s Rejection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B1DAE3-89C7-4D74-9B7B-F632CCB5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30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3476</TotalTime>
  <Words>513</Words>
  <Application>Microsoft Office PowerPoint</Application>
  <PresentationFormat>On-screen Show (4:3)</PresentationFormat>
  <Paragraphs>108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Copperplate Gothic Bold</vt:lpstr>
      <vt:lpstr>Courier New</vt:lpstr>
      <vt:lpstr>Georgia</vt:lpstr>
      <vt:lpstr>Times New Roman</vt:lpstr>
      <vt:lpstr>Wingdings</vt:lpstr>
      <vt:lpstr>Wingdings 2</vt:lpstr>
      <vt:lpstr>Civic</vt:lpstr>
      <vt:lpstr>Jesus’ Last Week A King’s Rejection</vt:lpstr>
      <vt:lpstr>Jesus Travels – Monday</vt:lpstr>
      <vt:lpstr>Barren Fig Tree</vt:lpstr>
      <vt:lpstr>Monday A Day of Rejection</vt:lpstr>
      <vt:lpstr>Monday  A Day of Rejection</vt:lpstr>
      <vt:lpstr>Monday  A Day of Rejection</vt:lpstr>
      <vt:lpstr>Monday  A Day of Rejection</vt:lpstr>
      <vt:lpstr>Tuesday – Dead Fig Tree</vt:lpstr>
      <vt:lpstr>Tuesday  A Day of Rejection</vt:lpstr>
      <vt:lpstr>Tuesday  A Day of Rejection</vt:lpstr>
      <vt:lpstr>Tuesday  A Day of Rejection</vt:lpstr>
      <vt:lpstr>Tuesday  A Day of Rejection</vt:lpstr>
      <vt:lpstr>Monday  A King’s Rejection</vt:lpstr>
      <vt:lpstr>Monday  A King’s Rejection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Mark Hetrick</cp:lastModifiedBy>
  <cp:revision>367</cp:revision>
  <dcterms:created xsi:type="dcterms:W3CDTF">1998-07-07T15:18:40Z</dcterms:created>
  <dcterms:modified xsi:type="dcterms:W3CDTF">2021-07-26T12:03:16Z</dcterms:modified>
</cp:coreProperties>
</file>