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0" r:id="rId3"/>
    <p:sldId id="271" r:id="rId4"/>
    <p:sldId id="269" r:id="rId5"/>
    <p:sldId id="270" r:id="rId6"/>
    <p:sldId id="258" r:id="rId7"/>
    <p:sldId id="261" r:id="rId8"/>
    <p:sldId id="262" r:id="rId9"/>
    <p:sldId id="263" r:id="rId10"/>
    <p:sldId id="272" r:id="rId11"/>
    <p:sldId id="264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7" autoAdjust="0"/>
    <p:restoredTop sz="94660"/>
  </p:normalViewPr>
  <p:slideViewPr>
    <p:cSldViewPr snapToGrid="0">
      <p:cViewPr varScale="1">
        <p:scale>
          <a:sx n="91" d="100"/>
          <a:sy n="91" d="100"/>
        </p:scale>
        <p:origin x="39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ctr">
            <a:normAutofit/>
          </a:bodyPr>
          <a:lstStyle>
            <a:lvl1pPr algn="ctr">
              <a:lnSpc>
                <a:spcPct val="85000"/>
              </a:lnSpc>
              <a:defRPr sz="7200" b="1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ctr">
              <a:buNone/>
              <a:defRPr sz="2800" b="1" cap="all" spc="200" baseline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3528A-807A-44A8-B11C-CE8F39074434}" type="datetimeFigureOut">
              <a:rPr lang="en-US" smtClean="0"/>
              <a:t>6/6/2021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43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68438"/>
          </a:xfrm>
        </p:spPr>
        <p:txBody>
          <a:bodyPr anchor="ctr"/>
          <a:lstStyle>
            <a:lvl1pPr algn="ctr"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558636"/>
            <a:ext cx="7543801" cy="4901150"/>
          </a:xfrm>
        </p:spPr>
        <p:txBody>
          <a:bodyPr/>
          <a:lstStyle>
            <a:lvl1pPr marL="0" indent="0">
              <a:defRPr sz="3600" b="1"/>
            </a:lvl1pPr>
            <a:lvl2pPr marL="685800" indent="-485775">
              <a:buClr>
                <a:schemeClr val="accent2">
                  <a:lumMod val="75000"/>
                </a:schemeClr>
              </a:buClr>
              <a:buSzPct val="85000"/>
              <a:buFont typeface="Wingdings" panose="05000000000000000000" pitchFamily="2" charset="2"/>
              <a:buChar char="v"/>
              <a:defRPr sz="3200"/>
            </a:lvl2pPr>
            <a:lvl3pPr marL="1028700" indent="-349250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  <a:defRPr sz="2400"/>
            </a:lvl3pPr>
            <a:lvl4pPr marL="1257300" indent="-234950">
              <a:buFont typeface="Wingdings" panose="05000000000000000000" pitchFamily="2" charset="2"/>
              <a:buChar char="§"/>
              <a:defRPr sz="2400"/>
            </a:lvl4pPr>
            <a:lvl5pPr marL="1319213" indent="-182563"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3528A-807A-44A8-B11C-CE8F39074434}" type="datetimeFigureOut">
              <a:rPr lang="en-US" smtClean="0"/>
              <a:t>6/6/2021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6733895-F56C-49CE-8B7A-E3019BB3618E}"/>
              </a:ext>
            </a:extLst>
          </p:cNvPr>
          <p:cNvCxnSpPr/>
          <p:nvPr userDrawn="1"/>
        </p:nvCxnSpPr>
        <p:spPr>
          <a:xfrm>
            <a:off x="895149" y="1332596"/>
            <a:ext cx="7475220" cy="0"/>
          </a:xfrm>
          <a:prstGeom prst="line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0359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3528A-807A-44A8-B11C-CE8F39074434}" type="datetimeFigureOut">
              <a:rPr lang="en-US" smtClean="0"/>
              <a:t>6/6/2021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541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3528A-807A-44A8-B11C-CE8F39074434}" type="datetimeFigureOut">
              <a:rPr lang="en-US" smtClean="0"/>
              <a:t>6/6/2021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70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3528A-807A-44A8-B11C-CE8F39074434}" type="datetimeFigureOut">
              <a:rPr lang="en-US" smtClean="0"/>
              <a:t>6/6/2021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058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3528A-807A-44A8-B11C-CE8F39074434}" type="datetimeFigureOut">
              <a:rPr lang="en-US" smtClean="0"/>
              <a:t>6/6/2021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563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2" y="0"/>
            <a:ext cx="231654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94857"/>
            <a:ext cx="3002975" cy="1964427"/>
          </a:xfrm>
        </p:spPr>
        <p:txBody>
          <a:bodyPr anchor="ctr">
            <a:normAutofit/>
          </a:bodyPr>
          <a:lstStyle>
            <a:lvl1pPr>
              <a:defRPr sz="4000" b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49" y="311727"/>
            <a:ext cx="5377295" cy="6513184"/>
          </a:xfrm>
        </p:spPr>
        <p:txBody>
          <a:bodyPr/>
          <a:lstStyle>
            <a:lvl1pPr marL="0" indent="0">
              <a:buNone/>
              <a:defRPr sz="3600" b="1">
                <a:solidFill>
                  <a:schemeClr val="tx1"/>
                </a:solidFill>
              </a:defRPr>
            </a:lvl1pPr>
            <a:lvl2pPr marL="685800" indent="-485775">
              <a:buClr>
                <a:schemeClr val="accent2">
                  <a:lumMod val="75000"/>
                </a:schemeClr>
              </a:buClr>
              <a:buSzPct val="8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</a:defRPr>
            </a:lvl2pPr>
            <a:lvl3pPr marL="1028700" indent="-349250">
              <a:buClr>
                <a:schemeClr val="accent2">
                  <a:lumMod val="75000"/>
                </a:schemeClr>
              </a:buClr>
              <a:buSzPct val="85000"/>
              <a:buFont typeface="Wingdings" panose="05000000000000000000" pitchFamily="2" charset="2"/>
              <a:buChar char="Ø"/>
              <a:defRPr sz="2400">
                <a:solidFill>
                  <a:schemeClr val="tx1"/>
                </a:solidFill>
              </a:defRPr>
            </a:lvl3pPr>
            <a:lvl4pPr marL="1371600" indent="-349250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</a:defRPr>
            </a:lvl4pPr>
            <a:lvl5pPr marL="1600200" indent="-349250"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-2" y="3429000"/>
            <a:ext cx="3002975" cy="2587883"/>
          </a:xfrm>
        </p:spPr>
        <p:txBody>
          <a:bodyPr lIns="91440" rIns="91440" anchor="ctr">
            <a:normAutofit/>
          </a:bodyPr>
          <a:lstStyle>
            <a:lvl1pPr marL="0" indent="0" algn="ctr">
              <a:buNone/>
              <a:defRPr sz="36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180117" y="6459786"/>
            <a:ext cx="1963883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DDD3528A-807A-44A8-B11C-CE8F39074434}" type="datetimeFigureOut">
              <a:rPr lang="en-US" smtClean="0"/>
              <a:pPr/>
              <a:t>6/6/2021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55964" y="6305203"/>
            <a:ext cx="859651" cy="519708"/>
          </a:xfrm>
        </p:spPr>
        <p:txBody>
          <a:bodyPr/>
          <a:lstStyle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fld id="{07D7E5E9-81BA-4A70-AA4D-A4B1EC08160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76D646-D501-4619-B3E2-48309B8A3753}"/>
              </a:ext>
            </a:extLst>
          </p:cNvPr>
          <p:cNvSpPr/>
          <p:nvPr userDrawn="1"/>
        </p:nvSpPr>
        <p:spPr>
          <a:xfrm rot="5400000">
            <a:off x="1429024" y="1449805"/>
            <a:ext cx="259221" cy="311727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46672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8979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DD3528A-807A-44A8-B11C-CE8F39074434}" type="datetimeFigureOut">
              <a:rPr lang="en-US" smtClean="0"/>
              <a:t>6/6/2021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26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8" r:id="rId3"/>
    <p:sldLayoutId id="2147483689" r:id="rId4"/>
    <p:sldLayoutId id="2147483690" r:id="rId5"/>
    <p:sldLayoutId id="2147483691" r:id="rId6"/>
    <p:sldLayoutId id="2147483692" r:id="rId7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D8956-1FB9-400A-9CD2-C6D4CC22C4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>
            <a:noAutofit/>
          </a:bodyPr>
          <a:lstStyle/>
          <a:p>
            <a:r>
              <a:rPr lang="en-US" dirty="0"/>
              <a:t>Abound in Love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7E6A68F-89AD-425C-8262-A1C1AC5155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/>
          <a:lstStyle/>
          <a:p>
            <a:r>
              <a:rPr lang="en-US" dirty="0"/>
              <a:t>Phil 1:9-11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45A4F3-70B5-4743-96FB-C7A34659593D}"/>
              </a:ext>
            </a:extLst>
          </p:cNvPr>
          <p:cNvSpPr txBox="1"/>
          <p:nvPr/>
        </p:nvSpPr>
        <p:spPr>
          <a:xfrm>
            <a:off x="1108053" y="2414779"/>
            <a:ext cx="697361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200" b="1" u="sng" dirty="0"/>
              <a:t>More &amp; More </a:t>
            </a:r>
          </a:p>
        </p:txBody>
      </p:sp>
    </p:spTree>
    <p:extLst>
      <p:ext uri="{BB962C8B-B14F-4D97-AF65-F5344CB8AC3E}">
        <p14:creationId xmlns:p14="http://schemas.microsoft.com/office/powerpoint/2010/main" val="4255414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94857"/>
            <a:ext cx="3002975" cy="1964427"/>
          </a:xfrm>
        </p:spPr>
        <p:txBody>
          <a:bodyPr/>
          <a:lstStyle/>
          <a:p>
            <a:r>
              <a:rPr lang="en-US" dirty="0"/>
              <a:t>Overflow</a:t>
            </a:r>
            <a:br>
              <a:rPr lang="en-US" dirty="0"/>
            </a:br>
            <a:r>
              <a:rPr lang="en-US" dirty="0"/>
              <a:t>in Agape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79F629-88BA-47F9-9078-72C5B5F5DE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449" y="311727"/>
            <a:ext cx="5377295" cy="6513184"/>
          </a:xfrm>
        </p:spPr>
        <p:txBody>
          <a:bodyPr>
            <a:normAutofit/>
          </a:bodyPr>
          <a:lstStyle/>
          <a:p>
            <a:r>
              <a:rPr lang="en-US" dirty="0"/>
              <a:t>Phil 1:9-11, Abound in Love </a:t>
            </a:r>
          </a:p>
          <a:p>
            <a:pPr lvl="1"/>
            <a:r>
              <a:rPr lang="en-US" dirty="0"/>
              <a:t>More and More </a:t>
            </a:r>
          </a:p>
          <a:p>
            <a:pPr lvl="2"/>
            <a:r>
              <a:rPr lang="en-US" dirty="0"/>
              <a:t>i.e. Overflowing</a:t>
            </a:r>
          </a:p>
          <a:p>
            <a:pPr lvl="1"/>
            <a:r>
              <a:rPr lang="en-US" dirty="0"/>
              <a:t>Knowledge</a:t>
            </a:r>
          </a:p>
          <a:p>
            <a:pPr lvl="1"/>
            <a:r>
              <a:rPr lang="en-US" dirty="0"/>
              <a:t>Discernment</a:t>
            </a:r>
          </a:p>
          <a:p>
            <a:pPr lvl="1"/>
            <a:r>
              <a:rPr lang="en-US" dirty="0"/>
              <a:t>A Fruit of Righteousness</a:t>
            </a:r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CCBD8E0-6BF7-4B96-9D68-38844F1DC9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-2" y="3429000"/>
            <a:ext cx="3002975" cy="2587883"/>
          </a:xfrm>
        </p:spPr>
        <p:txBody>
          <a:bodyPr/>
          <a:lstStyle/>
          <a:p>
            <a:r>
              <a:rPr lang="en-US" dirty="0"/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1815426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94857"/>
            <a:ext cx="3002975" cy="1964427"/>
          </a:xfrm>
        </p:spPr>
        <p:txBody>
          <a:bodyPr/>
          <a:lstStyle/>
          <a:p>
            <a:r>
              <a:rPr lang="en-US" dirty="0"/>
              <a:t>Overflow</a:t>
            </a:r>
            <a:br>
              <a:rPr lang="en-US" dirty="0"/>
            </a:br>
            <a:r>
              <a:rPr lang="en-US" dirty="0"/>
              <a:t>in Agape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79F629-88BA-47F9-9078-72C5B5F5DE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449" y="311727"/>
            <a:ext cx="5377295" cy="6513184"/>
          </a:xfrm>
        </p:spPr>
        <p:txBody>
          <a:bodyPr>
            <a:normAutofit/>
          </a:bodyPr>
          <a:lstStyle/>
          <a:p>
            <a:r>
              <a:rPr lang="en-US" dirty="0"/>
              <a:t>Loves of the Greek Language</a:t>
            </a:r>
          </a:p>
          <a:p>
            <a:pPr lvl="1"/>
            <a:r>
              <a:rPr lang="en-US" dirty="0"/>
              <a:t>Eros</a:t>
            </a:r>
          </a:p>
          <a:p>
            <a:pPr lvl="1"/>
            <a:r>
              <a:rPr lang="en-US" dirty="0" err="1"/>
              <a:t>Stergo</a:t>
            </a:r>
            <a:endParaRPr lang="en-US" dirty="0"/>
          </a:p>
          <a:p>
            <a:pPr lvl="1"/>
            <a:r>
              <a:rPr lang="en-US" dirty="0" err="1"/>
              <a:t>Philos</a:t>
            </a:r>
            <a:endParaRPr lang="en-US" dirty="0"/>
          </a:p>
          <a:p>
            <a:pPr lvl="1"/>
            <a:r>
              <a:rPr lang="en-US" dirty="0"/>
              <a:t>Agape</a:t>
            </a:r>
          </a:p>
          <a:p>
            <a:pPr lvl="1"/>
            <a:endParaRPr lang="en-US" dirty="0"/>
          </a:p>
          <a:p>
            <a:r>
              <a:rPr lang="en-US" dirty="0"/>
              <a:t>1 Corinthians 13</a:t>
            </a:r>
          </a:p>
          <a:p>
            <a:pPr lvl="1"/>
            <a:r>
              <a:rPr lang="en-US" dirty="0"/>
              <a:t>Paul Defines Agape Love</a:t>
            </a:r>
          </a:p>
          <a:p>
            <a:pPr lvl="1"/>
            <a:r>
              <a:rPr lang="en-US" dirty="0"/>
              <a:t>Vs. 1-3, Importance</a:t>
            </a:r>
          </a:p>
          <a:p>
            <a:pPr lvl="1"/>
            <a:r>
              <a:rPr lang="en-US" dirty="0"/>
              <a:t>Vs. 4-7, Manifestation</a:t>
            </a:r>
          </a:p>
          <a:p>
            <a:pPr lvl="1"/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CCBD8E0-6BF7-4B96-9D68-38844F1DC9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-2" y="3429000"/>
            <a:ext cx="3002975" cy="2587883"/>
          </a:xfrm>
        </p:spPr>
        <p:txBody>
          <a:bodyPr/>
          <a:lstStyle/>
          <a:p>
            <a:r>
              <a:rPr lang="en-US" dirty="0"/>
              <a:t>Greek “Loves”</a:t>
            </a:r>
          </a:p>
        </p:txBody>
      </p:sp>
    </p:spTree>
    <p:extLst>
      <p:ext uri="{BB962C8B-B14F-4D97-AF65-F5344CB8AC3E}">
        <p14:creationId xmlns:p14="http://schemas.microsoft.com/office/powerpoint/2010/main" val="77119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94857"/>
            <a:ext cx="3002975" cy="1964427"/>
          </a:xfrm>
        </p:spPr>
        <p:txBody>
          <a:bodyPr/>
          <a:lstStyle/>
          <a:p>
            <a:r>
              <a:rPr lang="en-US" dirty="0"/>
              <a:t>Overflow</a:t>
            </a:r>
            <a:br>
              <a:rPr lang="en-US" dirty="0"/>
            </a:br>
            <a:r>
              <a:rPr lang="en-US" dirty="0"/>
              <a:t>in Agape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79F629-88BA-47F9-9078-72C5B5F5DE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449" y="311727"/>
            <a:ext cx="5377295" cy="6513184"/>
          </a:xfrm>
        </p:spPr>
        <p:txBody>
          <a:bodyPr>
            <a:normAutofit/>
          </a:bodyPr>
          <a:lstStyle/>
          <a:p>
            <a:r>
              <a:rPr lang="en-US" dirty="0"/>
              <a:t>Good Work are Worthless</a:t>
            </a:r>
          </a:p>
          <a:p>
            <a:pPr lvl="1"/>
            <a:r>
              <a:rPr lang="en-US" dirty="0"/>
              <a:t>1 Cor 13:1-3</a:t>
            </a:r>
          </a:p>
          <a:p>
            <a:pPr lvl="2"/>
            <a:r>
              <a:rPr lang="en-US" dirty="0"/>
              <a:t>Speaking in Tongues</a:t>
            </a:r>
          </a:p>
          <a:p>
            <a:pPr lvl="2"/>
            <a:r>
              <a:rPr lang="en-US" dirty="0"/>
              <a:t>Prophesy</a:t>
            </a:r>
          </a:p>
          <a:p>
            <a:pPr lvl="2"/>
            <a:r>
              <a:rPr lang="en-US" dirty="0"/>
              <a:t>Give away all possessions </a:t>
            </a:r>
          </a:p>
          <a:p>
            <a:pPr lvl="2"/>
            <a:r>
              <a:rPr lang="en-US" dirty="0"/>
              <a:t>Martyred</a:t>
            </a:r>
          </a:p>
          <a:p>
            <a:pPr lvl="1"/>
            <a:r>
              <a:rPr lang="en-US" dirty="0"/>
              <a:t>1 Cor 12, competition over spiritual gifts</a:t>
            </a:r>
          </a:p>
          <a:p>
            <a:pPr lvl="2"/>
            <a:r>
              <a:rPr lang="en-US" dirty="0"/>
              <a:t>Desire for prominence</a:t>
            </a:r>
          </a:p>
          <a:p>
            <a:pPr lvl="2"/>
            <a:r>
              <a:rPr lang="en-US" dirty="0"/>
              <a:t>Selfish ambition</a:t>
            </a:r>
          </a:p>
          <a:p>
            <a:pPr lvl="2"/>
            <a:r>
              <a:rPr lang="en-US" dirty="0"/>
              <a:t>Lack of respect for others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CCBD8E0-6BF7-4B96-9D68-38844F1DC9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-2" y="3429000"/>
            <a:ext cx="3002975" cy="2587883"/>
          </a:xfrm>
        </p:spPr>
        <p:txBody>
          <a:bodyPr/>
          <a:lstStyle/>
          <a:p>
            <a:r>
              <a:rPr lang="en-US" dirty="0"/>
              <a:t>Importance of Agape</a:t>
            </a:r>
          </a:p>
        </p:txBody>
      </p:sp>
    </p:spTree>
    <p:extLst>
      <p:ext uri="{BB962C8B-B14F-4D97-AF65-F5344CB8AC3E}">
        <p14:creationId xmlns:p14="http://schemas.microsoft.com/office/powerpoint/2010/main" val="1623211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94857"/>
            <a:ext cx="3002975" cy="1964427"/>
          </a:xfrm>
        </p:spPr>
        <p:txBody>
          <a:bodyPr/>
          <a:lstStyle/>
          <a:p>
            <a:r>
              <a:rPr lang="en-US" dirty="0"/>
              <a:t>Overflow</a:t>
            </a:r>
            <a:br>
              <a:rPr lang="en-US" dirty="0"/>
            </a:br>
            <a:r>
              <a:rPr lang="en-US" dirty="0"/>
              <a:t>in Agape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79F629-88BA-47F9-9078-72C5B5F5DE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449" y="311727"/>
            <a:ext cx="5377295" cy="6513184"/>
          </a:xfrm>
        </p:spPr>
        <p:txBody>
          <a:bodyPr>
            <a:normAutofit/>
          </a:bodyPr>
          <a:lstStyle/>
          <a:p>
            <a:r>
              <a:rPr lang="en-US" dirty="0"/>
              <a:t>Good Work are Worthless</a:t>
            </a:r>
          </a:p>
          <a:p>
            <a:pPr lvl="1"/>
            <a:r>
              <a:rPr lang="en-US" dirty="0"/>
              <a:t>Isa 1:2-20, Jews offering Sacrifices</a:t>
            </a:r>
          </a:p>
          <a:p>
            <a:pPr lvl="1"/>
            <a:r>
              <a:rPr lang="en-US" dirty="0"/>
              <a:t>Mt 6:1-18, devoted benevolence, fasting, and Prayer</a:t>
            </a:r>
          </a:p>
          <a:p>
            <a:pPr lvl="1"/>
            <a:r>
              <a:rPr lang="en-US" dirty="0"/>
              <a:t>Sabbath Day’s Journey</a:t>
            </a:r>
          </a:p>
          <a:p>
            <a:pPr lvl="1"/>
            <a:r>
              <a:rPr lang="en-US" dirty="0"/>
              <a:t>Picking and eating Corn on Sabbath</a:t>
            </a:r>
          </a:p>
          <a:p>
            <a:pPr lvl="1"/>
            <a:r>
              <a:rPr lang="en-US" dirty="0"/>
              <a:t>Cleansing rituals</a:t>
            </a:r>
          </a:p>
          <a:p>
            <a:pPr lvl="1"/>
            <a:r>
              <a:rPr lang="en-US" dirty="0"/>
              <a:t>Mt 23, full of external works</a:t>
            </a:r>
          </a:p>
          <a:p>
            <a:pPr lvl="2"/>
            <a:r>
              <a:rPr lang="en-US" dirty="0"/>
              <a:t>looked good on the outside but were rotten on the inside </a:t>
            </a:r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CCBD8E0-6BF7-4B96-9D68-38844F1DC9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-2" y="3429000"/>
            <a:ext cx="3002975" cy="2587883"/>
          </a:xfrm>
        </p:spPr>
        <p:txBody>
          <a:bodyPr/>
          <a:lstStyle/>
          <a:p>
            <a:r>
              <a:rPr lang="en-US" dirty="0"/>
              <a:t>Importance of Agape</a:t>
            </a:r>
          </a:p>
        </p:txBody>
      </p:sp>
    </p:spTree>
    <p:extLst>
      <p:ext uri="{BB962C8B-B14F-4D97-AF65-F5344CB8AC3E}">
        <p14:creationId xmlns:p14="http://schemas.microsoft.com/office/powerpoint/2010/main" val="2748959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94857"/>
            <a:ext cx="3002975" cy="1964427"/>
          </a:xfrm>
        </p:spPr>
        <p:txBody>
          <a:bodyPr/>
          <a:lstStyle/>
          <a:p>
            <a:r>
              <a:rPr lang="en-US" dirty="0"/>
              <a:t>Overflow</a:t>
            </a:r>
            <a:br>
              <a:rPr lang="en-US" dirty="0"/>
            </a:br>
            <a:r>
              <a:rPr lang="en-US" dirty="0"/>
              <a:t>in Agape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79F629-88BA-47F9-9078-72C5B5F5DE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449" y="311727"/>
            <a:ext cx="5377295" cy="6513184"/>
          </a:xfrm>
        </p:spPr>
        <p:txBody>
          <a:bodyPr>
            <a:normAutofit/>
          </a:bodyPr>
          <a:lstStyle/>
          <a:p>
            <a:r>
              <a:rPr lang="en-US" dirty="0"/>
              <a:t>1 John 4:7-8</a:t>
            </a:r>
          </a:p>
          <a:p>
            <a:pPr lvl="1"/>
            <a:r>
              <a:rPr lang="en-US" dirty="0"/>
              <a:t>Agape is from God</a:t>
            </a:r>
          </a:p>
          <a:p>
            <a:pPr lvl="1"/>
            <a:r>
              <a:rPr lang="en-US" dirty="0"/>
              <a:t>God is Agape</a:t>
            </a:r>
          </a:p>
          <a:p>
            <a:pPr lvl="1"/>
            <a:r>
              <a:rPr lang="en-US" dirty="0"/>
              <a:t>A Sacrificing Love</a:t>
            </a:r>
          </a:p>
          <a:p>
            <a:pPr lvl="1"/>
            <a:r>
              <a:rPr lang="en-US" dirty="0"/>
              <a:t>A Serving Love</a:t>
            </a:r>
          </a:p>
          <a:p>
            <a:pPr lvl="1"/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CCBD8E0-6BF7-4B96-9D68-38844F1DC9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-2" y="3429000"/>
            <a:ext cx="3002975" cy="2587883"/>
          </a:xfrm>
        </p:spPr>
        <p:txBody>
          <a:bodyPr/>
          <a:lstStyle/>
          <a:p>
            <a:r>
              <a:rPr lang="en-US" dirty="0"/>
              <a:t>Importance of Agape</a:t>
            </a:r>
          </a:p>
        </p:txBody>
      </p:sp>
    </p:spTree>
    <p:extLst>
      <p:ext uri="{BB962C8B-B14F-4D97-AF65-F5344CB8AC3E}">
        <p14:creationId xmlns:p14="http://schemas.microsoft.com/office/powerpoint/2010/main" val="110024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94857"/>
            <a:ext cx="3002975" cy="1964427"/>
          </a:xfrm>
        </p:spPr>
        <p:txBody>
          <a:bodyPr/>
          <a:lstStyle/>
          <a:p>
            <a:r>
              <a:rPr lang="en-US" dirty="0"/>
              <a:t>Overflow</a:t>
            </a:r>
            <a:br>
              <a:rPr lang="en-US" dirty="0"/>
            </a:br>
            <a:r>
              <a:rPr lang="en-US" dirty="0"/>
              <a:t>in Agape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593D4-98A6-4395-B0AB-83786BEBE1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449" y="311727"/>
            <a:ext cx="5377295" cy="6513184"/>
          </a:xfrm>
        </p:spPr>
        <p:txBody>
          <a:bodyPr>
            <a:normAutofit/>
          </a:bodyPr>
          <a:lstStyle/>
          <a:p>
            <a:r>
              <a:rPr lang="en-US" dirty="0"/>
              <a:t>1 Cor 13:4-7</a:t>
            </a:r>
          </a:p>
          <a:p>
            <a:pPr lvl="1"/>
            <a:r>
              <a:rPr lang="en-US" dirty="0"/>
              <a:t>Long Suffering </a:t>
            </a:r>
          </a:p>
          <a:p>
            <a:pPr lvl="1"/>
            <a:r>
              <a:rPr lang="en-US" dirty="0"/>
              <a:t>Kind</a:t>
            </a:r>
          </a:p>
          <a:p>
            <a:pPr lvl="1"/>
            <a:r>
              <a:rPr lang="en-US" dirty="0"/>
              <a:t>Does Not Envy</a:t>
            </a:r>
          </a:p>
          <a:p>
            <a:pPr lvl="1"/>
            <a:r>
              <a:rPr lang="en-US" dirty="0"/>
              <a:t>Does Not Parade Itself</a:t>
            </a:r>
          </a:p>
          <a:p>
            <a:pPr lvl="1"/>
            <a:r>
              <a:rPr lang="en-US" dirty="0"/>
              <a:t>Is Not Puffed Up</a:t>
            </a:r>
          </a:p>
          <a:p>
            <a:pPr lvl="1"/>
            <a:r>
              <a:rPr lang="en-US" dirty="0"/>
              <a:t>Is Not Rude</a:t>
            </a:r>
          </a:p>
          <a:p>
            <a:pPr lvl="1"/>
            <a:r>
              <a:rPr lang="en-US" dirty="0"/>
              <a:t>Seeks Not Own</a:t>
            </a:r>
          </a:p>
          <a:p>
            <a:pPr lvl="1"/>
            <a:r>
              <a:rPr lang="en-US" dirty="0"/>
              <a:t>Not Provoked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BC3D13D-1439-488C-A89D-05C0D7AFEE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-2" y="3429000"/>
            <a:ext cx="3002975" cy="2587883"/>
          </a:xfrm>
        </p:spPr>
        <p:txBody>
          <a:bodyPr/>
          <a:lstStyle/>
          <a:p>
            <a:r>
              <a:rPr lang="en-US" dirty="0"/>
              <a:t>Interaction with Others</a:t>
            </a:r>
          </a:p>
        </p:txBody>
      </p:sp>
    </p:spTree>
    <p:extLst>
      <p:ext uri="{BB962C8B-B14F-4D97-AF65-F5344CB8AC3E}">
        <p14:creationId xmlns:p14="http://schemas.microsoft.com/office/powerpoint/2010/main" val="1041635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94857"/>
            <a:ext cx="3002975" cy="1964427"/>
          </a:xfrm>
        </p:spPr>
        <p:txBody>
          <a:bodyPr/>
          <a:lstStyle/>
          <a:p>
            <a:r>
              <a:rPr lang="en-US" dirty="0"/>
              <a:t>Overflow</a:t>
            </a:r>
            <a:br>
              <a:rPr lang="en-US" dirty="0"/>
            </a:br>
            <a:r>
              <a:rPr lang="en-US" dirty="0"/>
              <a:t>in Agape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79F629-88BA-47F9-9078-72C5B5F5DE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449" y="311727"/>
            <a:ext cx="5377295" cy="6513184"/>
          </a:xfrm>
        </p:spPr>
        <p:txBody>
          <a:bodyPr>
            <a:normAutofit/>
          </a:bodyPr>
          <a:lstStyle/>
          <a:p>
            <a:r>
              <a:rPr lang="en-US" dirty="0"/>
              <a:t>1 Cor 13:4-7</a:t>
            </a:r>
          </a:p>
          <a:p>
            <a:pPr lvl="1"/>
            <a:r>
              <a:rPr lang="en-US" dirty="0"/>
              <a:t>Thinks no evil</a:t>
            </a:r>
          </a:p>
          <a:p>
            <a:pPr lvl="1"/>
            <a:r>
              <a:rPr lang="en-US" dirty="0"/>
              <a:t>Does not Rejoice in Iniquity</a:t>
            </a:r>
          </a:p>
          <a:p>
            <a:pPr lvl="1"/>
            <a:r>
              <a:rPr lang="en-US" dirty="0"/>
              <a:t>Bears All Things</a:t>
            </a:r>
          </a:p>
          <a:p>
            <a:pPr lvl="1"/>
            <a:r>
              <a:rPr lang="en-US" dirty="0"/>
              <a:t>Believes All Things</a:t>
            </a:r>
          </a:p>
          <a:p>
            <a:pPr lvl="1"/>
            <a:r>
              <a:rPr lang="en-US" dirty="0"/>
              <a:t>Hopes All Things</a:t>
            </a:r>
          </a:p>
          <a:p>
            <a:pPr lvl="1"/>
            <a:r>
              <a:rPr lang="en-US" dirty="0"/>
              <a:t>Endures All Things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D7888E4-BB4F-49E6-AF88-32ACD91D05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-2" y="3429000"/>
            <a:ext cx="3002975" cy="2587883"/>
          </a:xfrm>
        </p:spPr>
        <p:txBody>
          <a:bodyPr/>
          <a:lstStyle/>
          <a:p>
            <a:r>
              <a:rPr lang="en-US" dirty="0"/>
              <a:t>Interaction with Others</a:t>
            </a:r>
          </a:p>
        </p:txBody>
      </p:sp>
    </p:spTree>
    <p:extLst>
      <p:ext uri="{BB962C8B-B14F-4D97-AF65-F5344CB8AC3E}">
        <p14:creationId xmlns:p14="http://schemas.microsoft.com/office/powerpoint/2010/main" val="3006552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94857"/>
            <a:ext cx="3002975" cy="1964427"/>
          </a:xfrm>
        </p:spPr>
        <p:txBody>
          <a:bodyPr/>
          <a:lstStyle/>
          <a:p>
            <a:r>
              <a:rPr lang="en-US" dirty="0"/>
              <a:t>Overflow</a:t>
            </a:r>
            <a:br>
              <a:rPr lang="en-US" dirty="0"/>
            </a:br>
            <a:r>
              <a:rPr lang="en-US" dirty="0"/>
              <a:t>in Agape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79F629-88BA-47F9-9078-72C5B5F5DE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449" y="311727"/>
            <a:ext cx="5377295" cy="6513184"/>
          </a:xfrm>
        </p:spPr>
        <p:txBody>
          <a:bodyPr>
            <a:normAutofit/>
          </a:bodyPr>
          <a:lstStyle/>
          <a:p>
            <a:r>
              <a:rPr lang="en-US" dirty="0"/>
              <a:t>Phil 1:9-11, Overflowing in Agape</a:t>
            </a:r>
          </a:p>
          <a:p>
            <a:pPr lvl="1"/>
            <a:r>
              <a:rPr lang="en-US" dirty="0"/>
              <a:t>Abound More &amp; More</a:t>
            </a:r>
          </a:p>
          <a:p>
            <a:pPr lvl="1"/>
            <a:r>
              <a:rPr lang="en-US" dirty="0"/>
              <a:t>Knowledge</a:t>
            </a:r>
          </a:p>
          <a:p>
            <a:pPr lvl="1"/>
            <a:r>
              <a:rPr lang="en-US" dirty="0"/>
              <a:t>Discernment</a:t>
            </a:r>
          </a:p>
          <a:p>
            <a:pPr lvl="2"/>
            <a:r>
              <a:rPr lang="en-US" dirty="0"/>
              <a:t>Meme: God does not give us discernment to judge another but to help</a:t>
            </a:r>
          </a:p>
          <a:p>
            <a:pPr lvl="1"/>
            <a:r>
              <a:rPr lang="en-US" dirty="0"/>
              <a:t>Gal 5:22-23, A Fruit of Righteousness 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CCBD8E0-6BF7-4B96-9D68-38844F1DC9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-2" y="3429000"/>
            <a:ext cx="3002975" cy="2587883"/>
          </a:xfrm>
        </p:spPr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1895363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94857"/>
            <a:ext cx="3002975" cy="1964427"/>
          </a:xfrm>
        </p:spPr>
        <p:txBody>
          <a:bodyPr/>
          <a:lstStyle/>
          <a:p>
            <a:r>
              <a:rPr lang="en-US" dirty="0"/>
              <a:t>Overflow</a:t>
            </a:r>
            <a:br>
              <a:rPr lang="en-US" dirty="0"/>
            </a:br>
            <a:r>
              <a:rPr lang="en-US" dirty="0"/>
              <a:t>in Agape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79F629-88BA-47F9-9078-72C5B5F5DE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449" y="311727"/>
            <a:ext cx="5377295" cy="6513184"/>
          </a:xfrm>
        </p:spPr>
        <p:txBody>
          <a:bodyPr>
            <a:normAutofit/>
          </a:bodyPr>
          <a:lstStyle/>
          <a:p>
            <a:r>
              <a:rPr lang="en-US" dirty="0"/>
              <a:t>Importance </a:t>
            </a:r>
          </a:p>
          <a:p>
            <a:pPr lvl="1"/>
            <a:r>
              <a:rPr lang="en-US" dirty="0"/>
              <a:t>1 Cor 13, without this Love all is Vanity</a:t>
            </a:r>
          </a:p>
          <a:p>
            <a:pPr lvl="1"/>
            <a:r>
              <a:rPr lang="en-US" dirty="0"/>
              <a:t>1 Jn 4:7-8, Love is of God, God IS Love</a:t>
            </a:r>
          </a:p>
          <a:p>
            <a:pPr lvl="1"/>
            <a:r>
              <a:rPr lang="en-US" dirty="0"/>
              <a:t>1 Jn 4:17-19, Allows Boldness on Judgment Day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CCBD8E0-6BF7-4B96-9D68-38844F1DC9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-2" y="3429000"/>
            <a:ext cx="3002975" cy="2587883"/>
          </a:xfrm>
        </p:spPr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300782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94857"/>
            <a:ext cx="3002975" cy="1964427"/>
          </a:xfrm>
        </p:spPr>
        <p:txBody>
          <a:bodyPr/>
          <a:lstStyle/>
          <a:p>
            <a:r>
              <a:rPr lang="en-US" dirty="0"/>
              <a:t>Overflow</a:t>
            </a:r>
            <a:br>
              <a:rPr lang="en-US" dirty="0"/>
            </a:br>
            <a:r>
              <a:rPr lang="en-US" dirty="0"/>
              <a:t>in Agape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79F629-88BA-47F9-9078-72C5B5F5DE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449" y="311727"/>
            <a:ext cx="5377295" cy="6513184"/>
          </a:xfrm>
        </p:spPr>
        <p:txBody>
          <a:bodyPr>
            <a:normAutofit/>
          </a:bodyPr>
          <a:lstStyle/>
          <a:p>
            <a:r>
              <a:rPr lang="en-US" dirty="0"/>
              <a:t>World Thrives Off Of Ungodliness</a:t>
            </a:r>
          </a:p>
          <a:p>
            <a:pPr lvl="1"/>
            <a:r>
              <a:rPr lang="en-US" dirty="0"/>
              <a:t>Love of Things</a:t>
            </a:r>
          </a:p>
          <a:p>
            <a:pPr lvl="1"/>
            <a:r>
              <a:rPr lang="en-US" dirty="0"/>
              <a:t>Love of Self</a:t>
            </a:r>
          </a:p>
          <a:p>
            <a:pPr lvl="2"/>
            <a:r>
              <a:rPr lang="en-US" dirty="0"/>
              <a:t>Being Served</a:t>
            </a:r>
          </a:p>
          <a:p>
            <a:pPr lvl="2"/>
            <a:r>
              <a:rPr lang="en-US" dirty="0"/>
              <a:t>Pride</a:t>
            </a:r>
          </a:p>
          <a:p>
            <a:pPr lvl="1"/>
            <a:r>
              <a:rPr lang="en-US" dirty="0"/>
              <a:t>Driven By Anger, Contention, Envy, Strife, Hate, Pleasure, &amp; even Comfort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CCBD8E0-6BF7-4B96-9D68-38844F1DC9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-2" y="3429000"/>
            <a:ext cx="3002975" cy="2587883"/>
          </a:xfrm>
        </p:spPr>
        <p:txBody>
          <a:bodyPr/>
          <a:lstStyle/>
          <a:p>
            <a:r>
              <a:rPr lang="en-US" dirty="0"/>
              <a:t>Application</a:t>
            </a:r>
          </a:p>
        </p:txBody>
      </p:sp>
    </p:spTree>
    <p:extLst>
      <p:ext uri="{BB962C8B-B14F-4D97-AF65-F5344CB8AC3E}">
        <p14:creationId xmlns:p14="http://schemas.microsoft.com/office/powerpoint/2010/main" val="3248081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94857"/>
            <a:ext cx="3002975" cy="1964427"/>
          </a:xfrm>
        </p:spPr>
        <p:txBody>
          <a:bodyPr/>
          <a:lstStyle/>
          <a:p>
            <a:r>
              <a:rPr lang="en-US" dirty="0"/>
              <a:t>Overflow</a:t>
            </a:r>
            <a:br>
              <a:rPr lang="en-US" dirty="0"/>
            </a:br>
            <a:r>
              <a:rPr lang="en-US" dirty="0"/>
              <a:t>in Agape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79F629-88BA-47F9-9078-72C5B5F5DE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449" y="311727"/>
            <a:ext cx="5377295" cy="6513184"/>
          </a:xfrm>
        </p:spPr>
        <p:txBody>
          <a:bodyPr>
            <a:normAutofit/>
          </a:bodyPr>
          <a:lstStyle/>
          <a:p>
            <a:r>
              <a:rPr lang="en-US" dirty="0"/>
              <a:t>Agape is of God</a:t>
            </a:r>
          </a:p>
          <a:p>
            <a:pPr lvl="1"/>
            <a:r>
              <a:rPr lang="en-US" dirty="0"/>
              <a:t>Agape Love Is Root Of Relationships </a:t>
            </a:r>
          </a:p>
          <a:p>
            <a:pPr lvl="2"/>
            <a:r>
              <a:rPr lang="en-US" dirty="0"/>
              <a:t>Selfless</a:t>
            </a:r>
          </a:p>
          <a:p>
            <a:pPr lvl="2"/>
            <a:r>
              <a:rPr lang="en-US" dirty="0"/>
              <a:t>Serving</a:t>
            </a:r>
          </a:p>
          <a:p>
            <a:pPr lvl="2"/>
            <a:r>
              <a:rPr lang="en-US" dirty="0"/>
              <a:t>Sacrificing</a:t>
            </a:r>
          </a:p>
          <a:p>
            <a:pPr lvl="2"/>
            <a:r>
              <a:rPr lang="en-US" dirty="0"/>
              <a:t>With Joy </a:t>
            </a:r>
          </a:p>
          <a:p>
            <a:r>
              <a:rPr lang="en-US" dirty="0"/>
              <a:t>God IS Agape</a:t>
            </a:r>
          </a:p>
          <a:p>
            <a:pPr lvl="1"/>
            <a:r>
              <a:rPr lang="en-US" dirty="0"/>
              <a:t>Agape Love Is A Manifestation Of God</a:t>
            </a:r>
          </a:p>
          <a:p>
            <a:pPr lvl="1"/>
            <a:r>
              <a:rPr lang="en-US" dirty="0"/>
              <a:t>Agape Love Is Root Of All Righteousness</a:t>
            </a:r>
          </a:p>
          <a:p>
            <a:pPr lvl="2"/>
            <a:r>
              <a:rPr lang="en-US" dirty="0"/>
              <a:t>Without It, All Is Vain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CCBD8E0-6BF7-4B96-9D68-38844F1DC9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-2" y="3429000"/>
            <a:ext cx="3002975" cy="2587883"/>
          </a:xfrm>
        </p:spPr>
        <p:txBody>
          <a:bodyPr/>
          <a:lstStyle/>
          <a:p>
            <a:r>
              <a:rPr lang="en-US" dirty="0"/>
              <a:t>Application</a:t>
            </a:r>
          </a:p>
        </p:txBody>
      </p:sp>
    </p:spTree>
    <p:extLst>
      <p:ext uri="{BB962C8B-B14F-4D97-AF65-F5344CB8AC3E}">
        <p14:creationId xmlns:p14="http://schemas.microsoft.com/office/powerpoint/2010/main" val="1659403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163</TotalTime>
  <Words>405</Words>
  <Application>Microsoft Office PowerPoint</Application>
  <PresentationFormat>On-screen Show (4:3)</PresentationFormat>
  <Paragraphs>106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Calibri</vt:lpstr>
      <vt:lpstr>Calibri Light</vt:lpstr>
      <vt:lpstr>Wingdings</vt:lpstr>
      <vt:lpstr>Retrospect</vt:lpstr>
      <vt:lpstr>Abound in Love  </vt:lpstr>
      <vt:lpstr>Overflow in Agape</vt:lpstr>
      <vt:lpstr>Overflow in Agape</vt:lpstr>
      <vt:lpstr>Overflow in Agape</vt:lpstr>
      <vt:lpstr>Overflow in Agape</vt:lpstr>
      <vt:lpstr>Overflow in Agape</vt:lpstr>
      <vt:lpstr>Overflow in Agape</vt:lpstr>
      <vt:lpstr>Overflow in Agape</vt:lpstr>
      <vt:lpstr>Overflow in Agape</vt:lpstr>
      <vt:lpstr>Overflow in Agape</vt:lpstr>
      <vt:lpstr>Overflow in Agape</vt:lpstr>
      <vt:lpstr>Overflow in Agape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Super Abound in Love  </dc:title>
  <dc:creator>Ross Ward</dc:creator>
  <cp:lastModifiedBy>Ross Ward</cp:lastModifiedBy>
  <cp:revision>79</cp:revision>
  <dcterms:created xsi:type="dcterms:W3CDTF">2021-06-03T14:59:18Z</dcterms:created>
  <dcterms:modified xsi:type="dcterms:W3CDTF">2021-06-06T11:46:03Z</dcterms:modified>
</cp:coreProperties>
</file>