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1" r:id="rId3"/>
    <p:sldId id="274" r:id="rId4"/>
    <p:sldId id="273" r:id="rId5"/>
    <p:sldId id="260" r:id="rId6"/>
    <p:sldId id="270" r:id="rId7"/>
    <p:sldId id="269" r:id="rId8"/>
    <p:sldId id="262" r:id="rId9"/>
    <p:sldId id="264" r:id="rId10"/>
    <p:sldId id="280" r:id="rId11"/>
    <p:sldId id="272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FCD"/>
    <a:srgbClr val="CEEDCE"/>
    <a:srgbClr val="E9F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 autoAdjust="0"/>
    <p:restoredTop sz="87324" autoAdjust="0"/>
  </p:normalViewPr>
  <p:slideViewPr>
    <p:cSldViewPr>
      <p:cViewPr varScale="1">
        <p:scale>
          <a:sx n="79" d="100"/>
          <a:sy n="79" d="100"/>
        </p:scale>
        <p:origin x="63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6981E-601A-45AD-A539-B45E2F5BB71F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36AB5-D573-4878-9824-FC5612393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444C5-2B36-4CAD-B7BB-043364B564E5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6B170-16A7-47DB-B7EF-FBE7219C2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is nothing in this word that covey's weakness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a woman of moral quality; righteous; though that is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08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Nothing about this coveys weakness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181x it is a term used of physical strength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29x of (Great) wealth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33x </a:t>
            </a:r>
            <a:r>
              <a:rPr lang="en-US" dirty="0" err="1"/>
              <a:t>Misc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2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note of the performance of athletes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8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weak</a:t>
            </a:r>
          </a:p>
          <a:p>
            <a:r>
              <a:rPr lang="en-US" dirty="0"/>
              <a:t>All Boaz’s benevolence created more work for Ruth</a:t>
            </a:r>
          </a:p>
          <a:p>
            <a:r>
              <a:rPr lang="en-US" dirty="0"/>
              <a:t>You can do it; It can be done</a:t>
            </a:r>
          </a:p>
          <a:p>
            <a:r>
              <a:rPr lang="en-US" dirty="0"/>
              <a:t>Farm work is difficult work</a:t>
            </a:r>
          </a:p>
          <a:p>
            <a:r>
              <a:rPr lang="en-US" dirty="0"/>
              <a:t>Briefly touch on sin of Idleness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Many Parallels to Prov 31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6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Lesson is of a Mighty woman Who showed great meekness</a:t>
            </a:r>
          </a:p>
          <a:p>
            <a:r>
              <a:rPr lang="en-US" dirty="0"/>
              <a:t>Meek does not mean weak and feeble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17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 a Daughter for parents, never forsake them; </a:t>
            </a:r>
          </a:p>
          <a:p>
            <a:r>
              <a:rPr lang="en-US" dirty="0"/>
              <a:t>Walter Carter – Daughters will always be there for you.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0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 and Meek; not weak nor feeble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a Rebekah, Delilah, Jezebel, nor Athaliah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13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 and Meek; not weak nor feeble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a Rebekah, Delilah, Jezebel, nor Athaliah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46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07ED70-02BE-4DB0-8A17-2BE782F4D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75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990600"/>
          </a:xfrm>
        </p:spPr>
        <p:txBody>
          <a:bodyPr wrap="none" anchor="t">
            <a:normAutofit/>
          </a:bodyPr>
          <a:lstStyle>
            <a:lvl1pPr>
              <a:defRPr sz="6000" b="1" i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05388"/>
          </a:xfrm>
        </p:spPr>
        <p:txBody>
          <a:bodyPr/>
          <a:lstStyle>
            <a:lvl1pPr marL="0" indent="0">
              <a:buSzPct val="75000"/>
              <a:buFont typeface="Wingdings" panose="05000000000000000000" pitchFamily="2" charset="2"/>
              <a:buNone/>
              <a:defRPr sz="4000" b="1"/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v"/>
              <a:defRPr sz="3200" i="1"/>
            </a:lvl3pPr>
            <a:lvl4pPr marL="1257300" indent="-342900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59ACD2-1910-41E4-A7A9-DA09FD82FE94}"/>
              </a:ext>
            </a:extLst>
          </p:cNvPr>
          <p:cNvCxnSpPr>
            <a:cxnSpLocks/>
          </p:cNvCxnSpPr>
          <p:nvPr userDrawn="1"/>
        </p:nvCxnSpPr>
        <p:spPr>
          <a:xfrm>
            <a:off x="0" y="1371600"/>
            <a:ext cx="914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8AED5-9525-4449-8235-59471DEA16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99118" y="6363861"/>
            <a:ext cx="2133600" cy="365125"/>
          </a:xfrm>
          <a:prstGeom prst="rect">
            <a:avLst/>
          </a:prstGeom>
        </p:spPr>
        <p:txBody>
          <a:bodyPr/>
          <a:lstStyle/>
          <a:p>
            <a:fld id="{A9D2BFB2-F721-476C-8B12-68593FE6340C}" type="datetime1">
              <a:rPr lang="en-US" smtClean="0"/>
              <a:t>5/9/2021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ACF0B-94EC-4405-93D3-86DA0AD61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6DF0105-4BD1-4D49-B491-0AE1003D9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096010"/>
            <a:ext cx="2133600" cy="625468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fld id="{793BA7BA-A0DB-4F80-9EFF-99292D511D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0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 anchor="ctr">
            <a:noAutofit/>
          </a:bodyPr>
          <a:lstStyle>
            <a:lvl1pPr algn="ctr">
              <a:defRPr sz="4000" b="1">
                <a:latin typeface="Copperplate Gothic Bold" panose="020E0705020206020404" pitchFamily="34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  <a:effectLst>
            <a:outerShdw blurRad="76200" dist="50800" dir="5400000" sx="59000" sy="59000" algn="ctr" rotWithShape="0">
              <a:srgbClr val="000000">
                <a:alpha val="56000"/>
              </a:srgbClr>
            </a:outerShdw>
          </a:effectLst>
        </p:spPr>
        <p:txBody>
          <a:bodyPr/>
          <a:lstStyle>
            <a:lvl1pPr marL="0" indent="0">
              <a:buSzPct val="85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600"/>
            </a:lvl2pPr>
            <a:lvl3pPr marL="800100" indent="-342900">
              <a:buSzPct val="85000"/>
              <a:buFont typeface="Wingdings" panose="05000000000000000000" pitchFamily="2" charset="2"/>
              <a:buChar char="§"/>
              <a:defRPr sz="3200" i="1"/>
            </a:lvl3pPr>
            <a:lvl4pPr marL="1143000" indent="-228600">
              <a:defRPr sz="2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434C1F-D99C-4247-BAB7-00D300B4D2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6" r="2146" b="36028"/>
          <a:stretch/>
        </p:blipFill>
        <p:spPr>
          <a:xfrm>
            <a:off x="-1" y="2743200"/>
            <a:ext cx="3463089" cy="41148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  <a:prstGeom prst="roundRect">
            <a:avLst>
              <a:gd name="adj" fmla="val 19928"/>
            </a:avLst>
          </a:prstGeom>
          <a:solidFill>
            <a:schemeClr val="accent6">
              <a:lumMod val="20000"/>
              <a:lumOff val="80000"/>
              <a:alpha val="38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latin typeface="Copperplate Gothic Light" panose="020E0507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861668-4ED2-4CBD-8857-4827545DD42F}"/>
              </a:ext>
            </a:extLst>
          </p:cNvPr>
          <p:cNvCxnSpPr>
            <a:cxnSpLocks/>
          </p:cNvCxnSpPr>
          <p:nvPr userDrawn="1"/>
        </p:nvCxnSpPr>
        <p:spPr>
          <a:xfrm>
            <a:off x="3505200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9B7AF0-94EE-40C2-83EA-51F41127EED6}"/>
              </a:ext>
            </a:extLst>
          </p:cNvPr>
          <p:cNvCxnSpPr>
            <a:cxnSpLocks/>
          </p:cNvCxnSpPr>
          <p:nvPr userDrawn="1"/>
        </p:nvCxnSpPr>
        <p:spPr>
          <a:xfrm>
            <a:off x="0" y="2743200"/>
            <a:ext cx="346309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1C500759-1BF0-4BE5-B606-FFEAAB2471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99118" y="6363861"/>
            <a:ext cx="2133600" cy="365125"/>
          </a:xfrm>
          <a:prstGeom prst="rect">
            <a:avLst/>
          </a:prstGeom>
        </p:spPr>
        <p:txBody>
          <a:bodyPr/>
          <a:lstStyle/>
          <a:p>
            <a:fld id="{1C613168-A4BE-4AF5-90FF-41A835252707}" type="datetime1">
              <a:rPr lang="en-US" smtClean="0"/>
              <a:t>5/9/2021</a:t>
            </a:fld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9032A0D-463E-401F-8F4C-1E27B0CC7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8E98113-BE77-4C24-96AF-14BD06F34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096010"/>
            <a:ext cx="2133600" cy="625468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fld id="{793BA7BA-A0DB-4F80-9EFF-99292D511D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53179F7-DC2E-415E-A54A-885D57BB685B}" type="datetime1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9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5105395"/>
          </a:xfrm>
        </p:spPr>
        <p:txBody>
          <a:bodyPr/>
          <a:lstStyle>
            <a:lvl1pPr marL="342900" indent="-342900">
              <a:buSzPct val="75000"/>
              <a:buFont typeface="Wingdings" panose="05000000000000000000" pitchFamily="2" charset="2"/>
              <a:buChar char="v"/>
              <a:defRPr sz="3600"/>
            </a:lvl1pPr>
            <a:lvl2pPr marL="685800" indent="-338138">
              <a:buSzPct val="75000"/>
              <a:buFont typeface="Wingdings" panose="05000000000000000000" pitchFamily="2" charset="2"/>
              <a:buChar char="Ø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5105389"/>
          </a:xfrm>
        </p:spPr>
        <p:txBody>
          <a:bodyPr/>
          <a:lstStyle>
            <a:lvl1pPr marL="342900" indent="-342900">
              <a:buSzPct val="75000"/>
              <a:buFont typeface="Wingdings" panose="05000000000000000000" pitchFamily="2" charset="2"/>
              <a:buChar char="v"/>
              <a:defRPr sz="3600"/>
            </a:lvl1pPr>
            <a:lvl2pPr marL="633413" indent="-285750">
              <a:buSzPct val="75000"/>
              <a:buFont typeface="Wingdings" panose="05000000000000000000" pitchFamily="2" charset="2"/>
              <a:buChar char="Ø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48F54C-4F0D-4F65-8914-CC54EC8886FB}"/>
              </a:ext>
            </a:extLst>
          </p:cNvPr>
          <p:cNvCxnSpPr>
            <a:cxnSpLocks/>
          </p:cNvCxnSpPr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03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14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C41ECB41-A976-47EC-8668-9DB82092B2BD}" type="datetime1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3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B953E750-E4D9-456A-8B84-64EB9A7C3EEB}" type="datetime1">
              <a:rPr lang="en-US" smtClean="0"/>
              <a:t>5/9/2021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4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82F95DE-AC7E-4CC7-883C-461131300805}" type="datetime1">
              <a:rPr lang="en-US" smtClean="0"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FC8E1F6-34A9-4566-A8EA-BA29CA613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D856D390-D744-4D1A-869F-5722E44B1929}" type="datetime1">
              <a:rPr lang="en-US" smtClean="0"/>
              <a:t>5/9/2021</a:t>
            </a:fld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A755DB8-E760-4F6A-9C3F-ED0A3D0C7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60192FD-7B5F-4464-BD6A-1FFACD924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6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88774CC-3DC8-4407-A448-D6BBE7ED65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Ruth 3:11</a:t>
            </a:r>
          </a:p>
        </p:txBody>
      </p:sp>
    </p:spTree>
    <p:extLst>
      <p:ext uri="{BB962C8B-B14F-4D97-AF65-F5344CB8AC3E}">
        <p14:creationId xmlns:p14="http://schemas.microsoft.com/office/powerpoint/2010/main" val="186414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Virtuous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/>
          </a:bodyPr>
          <a:lstStyle/>
          <a:p>
            <a:r>
              <a:rPr lang="en-US" dirty="0"/>
              <a:t>Virtuous</a:t>
            </a:r>
          </a:p>
          <a:p>
            <a:pPr lvl="1"/>
            <a:r>
              <a:rPr lang="en-US" dirty="0"/>
              <a:t>Brown Driver &amp; Briggs – strength, might, efficiency, wealth, army </a:t>
            </a:r>
          </a:p>
          <a:p>
            <a:pPr lvl="1"/>
            <a:r>
              <a:rPr lang="en-US" dirty="0"/>
              <a:t>Strong’s – probably a force; an army, wealth, virtue, valor, strength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71" y="3048002"/>
            <a:ext cx="3505199" cy="3663085"/>
          </a:xfrm>
        </p:spPr>
        <p:txBody>
          <a:bodyPr/>
          <a:lstStyle/>
          <a:p>
            <a:r>
              <a:rPr lang="en-US" dirty="0"/>
              <a:t>Defining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EAF478-14A7-4ECC-910F-40631299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2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Wealth 10x</a:t>
            </a:r>
          </a:p>
          <a:p>
            <a:r>
              <a:rPr lang="en-US" dirty="0"/>
              <a:t>Power 9x</a:t>
            </a:r>
          </a:p>
          <a:p>
            <a:r>
              <a:rPr lang="en-US" dirty="0"/>
              <a:t>Substance 8x</a:t>
            </a:r>
          </a:p>
          <a:p>
            <a:r>
              <a:rPr lang="en-US" dirty="0"/>
              <a:t>Might 6x</a:t>
            </a:r>
          </a:p>
          <a:p>
            <a:r>
              <a:rPr lang="en-US" dirty="0"/>
              <a:t>Strong 5x</a:t>
            </a:r>
          </a:p>
          <a:p>
            <a:r>
              <a:rPr lang="en-US" dirty="0"/>
              <a:t>Virtuous 4x</a:t>
            </a:r>
          </a:p>
          <a:p>
            <a:r>
              <a:rPr lang="en-US" dirty="0" err="1"/>
              <a:t>Misc</a:t>
            </a:r>
            <a:r>
              <a:rPr lang="en-US" dirty="0"/>
              <a:t> 33x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“Virtuous”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Army 56x</a:t>
            </a:r>
          </a:p>
          <a:p>
            <a:r>
              <a:rPr lang="en-US" dirty="0"/>
              <a:t>Man of valor 37x</a:t>
            </a:r>
          </a:p>
          <a:p>
            <a:r>
              <a:rPr lang="en-US" dirty="0"/>
              <a:t>Host 29x</a:t>
            </a:r>
          </a:p>
          <a:p>
            <a:r>
              <a:rPr lang="en-US" dirty="0"/>
              <a:t>Forces 14x</a:t>
            </a:r>
          </a:p>
          <a:p>
            <a:r>
              <a:rPr lang="en-US" dirty="0"/>
              <a:t>Valiant 13x</a:t>
            </a:r>
          </a:p>
          <a:p>
            <a:r>
              <a:rPr lang="en-US" dirty="0"/>
              <a:t>Strength12x</a:t>
            </a:r>
          </a:p>
          <a:p>
            <a:r>
              <a:rPr lang="en-US" dirty="0"/>
              <a:t>Riches 11x</a:t>
            </a:r>
          </a:p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C78F915-2F2C-4D76-A8F9-BF7FCF8FCBE6}"/>
              </a:ext>
            </a:extLst>
          </p:cNvPr>
          <p:cNvSpPr/>
          <p:nvPr/>
        </p:nvSpPr>
        <p:spPr>
          <a:xfrm>
            <a:off x="381000" y="15240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72ED3F3-E4FF-4B2A-9095-8887A6CB4AF0}"/>
              </a:ext>
            </a:extLst>
          </p:cNvPr>
          <p:cNvSpPr/>
          <p:nvPr/>
        </p:nvSpPr>
        <p:spPr>
          <a:xfrm>
            <a:off x="362712" y="2286000"/>
            <a:ext cx="3447288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330C50A-C33F-41F9-9EDB-FE09F96C0C15}"/>
              </a:ext>
            </a:extLst>
          </p:cNvPr>
          <p:cNvSpPr/>
          <p:nvPr/>
        </p:nvSpPr>
        <p:spPr>
          <a:xfrm>
            <a:off x="381000" y="28956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21487B1-C1F4-495A-8154-1AFF62C612E4}"/>
              </a:ext>
            </a:extLst>
          </p:cNvPr>
          <p:cNvSpPr/>
          <p:nvPr/>
        </p:nvSpPr>
        <p:spPr>
          <a:xfrm>
            <a:off x="417576" y="35052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F52E6F4-9E00-4C0E-8C1F-56886D57A898}"/>
              </a:ext>
            </a:extLst>
          </p:cNvPr>
          <p:cNvSpPr/>
          <p:nvPr/>
        </p:nvSpPr>
        <p:spPr>
          <a:xfrm>
            <a:off x="478536" y="41910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351265C-F663-4F84-AC08-15FCD2E2A841}"/>
              </a:ext>
            </a:extLst>
          </p:cNvPr>
          <p:cNvSpPr/>
          <p:nvPr/>
        </p:nvSpPr>
        <p:spPr>
          <a:xfrm>
            <a:off x="381000" y="4876800"/>
            <a:ext cx="25908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DF6A42-B906-434E-8287-C80F3F4348B1}"/>
              </a:ext>
            </a:extLst>
          </p:cNvPr>
          <p:cNvSpPr/>
          <p:nvPr/>
        </p:nvSpPr>
        <p:spPr>
          <a:xfrm>
            <a:off x="4898136" y="35052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66C3078-1A57-4A70-90D9-AB544B82EF02}"/>
              </a:ext>
            </a:extLst>
          </p:cNvPr>
          <p:cNvSpPr/>
          <p:nvPr/>
        </p:nvSpPr>
        <p:spPr>
          <a:xfrm>
            <a:off x="4934712" y="41910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A1FFDDA-03C8-4632-B32F-37D95CA7DE72}"/>
              </a:ext>
            </a:extLst>
          </p:cNvPr>
          <p:cNvSpPr/>
          <p:nvPr/>
        </p:nvSpPr>
        <p:spPr>
          <a:xfrm>
            <a:off x="4934712" y="2286000"/>
            <a:ext cx="20574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0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Virtuous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“Virtuous”</a:t>
            </a:r>
          </a:p>
          <a:p>
            <a:pPr lvl="1"/>
            <a:r>
              <a:rPr lang="en-US" dirty="0"/>
              <a:t>Ruth 2:1, Boaz was a man  of “wealth” </a:t>
            </a:r>
          </a:p>
          <a:p>
            <a:pPr lvl="2"/>
            <a:r>
              <a:rPr lang="en-US" dirty="0"/>
              <a:t>same word – “Virtue” </a:t>
            </a:r>
          </a:p>
          <a:p>
            <a:pPr lvl="1"/>
            <a:r>
              <a:rPr lang="en-US" dirty="0"/>
              <a:t>Ruth 2:17-18, about 1 ephah</a:t>
            </a:r>
          </a:p>
          <a:p>
            <a:pPr lvl="2"/>
            <a:r>
              <a:rPr lang="en-US" dirty="0"/>
              <a:t>Could be 30-45lbs</a:t>
            </a:r>
          </a:p>
          <a:p>
            <a:pPr lvl="1"/>
            <a:r>
              <a:rPr lang="en-US" dirty="0"/>
              <a:t>Ruth 3:14-18, 6 “measures” of barley</a:t>
            </a:r>
          </a:p>
          <a:p>
            <a:pPr lvl="2"/>
            <a:r>
              <a:rPr lang="en-US" dirty="0"/>
              <a:t>Ephah or </a:t>
            </a:r>
            <a:r>
              <a:rPr lang="en-US" dirty="0" err="1"/>
              <a:t>Seahs</a:t>
            </a:r>
            <a:r>
              <a:rPr lang="en-US" dirty="0"/>
              <a:t>?</a:t>
            </a:r>
          </a:p>
          <a:p>
            <a:pPr lvl="2"/>
            <a:r>
              <a:rPr lang="en-US" dirty="0"/>
              <a:t>Could be 2x or 6x that of 2:17-18</a:t>
            </a:r>
          </a:p>
          <a:p>
            <a:pPr lvl="2"/>
            <a:r>
              <a:rPr lang="en-US" dirty="0"/>
              <a:t>Showing Generosity of Boaz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/>
              <a:t>Of Might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A9DFB3-36F2-423B-81AC-CEBE7F7E9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6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Virtuous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Industrious and Hard Work</a:t>
            </a:r>
          </a:p>
          <a:p>
            <a:pPr lvl="1"/>
            <a:r>
              <a:rPr lang="en-US" dirty="0"/>
              <a:t>Looked for Work</a:t>
            </a:r>
          </a:p>
          <a:p>
            <a:pPr lvl="2"/>
            <a:r>
              <a:rPr lang="en-US" dirty="0"/>
              <a:t>Ruth 2:2-3, Let me now go to the field</a:t>
            </a:r>
          </a:p>
          <a:p>
            <a:pPr lvl="1"/>
            <a:r>
              <a:rPr lang="en-US" dirty="0"/>
              <a:t>Daylight till Dark</a:t>
            </a:r>
          </a:p>
          <a:p>
            <a:pPr lvl="2"/>
            <a:r>
              <a:rPr lang="en-US" dirty="0"/>
              <a:t>Ruth 2:6-7, 15-17</a:t>
            </a:r>
          </a:p>
          <a:p>
            <a:pPr lvl="1"/>
            <a:r>
              <a:rPr lang="en-US" dirty="0"/>
              <a:t>Entire Harvest Season</a:t>
            </a:r>
          </a:p>
          <a:p>
            <a:pPr lvl="2"/>
            <a:r>
              <a:rPr lang="en-US" dirty="0"/>
              <a:t>Ruth 2:23</a:t>
            </a:r>
          </a:p>
          <a:p>
            <a:pPr lvl="1"/>
            <a:r>
              <a:rPr lang="en-US" dirty="0"/>
              <a:t>Provided for her Household</a:t>
            </a:r>
          </a:p>
          <a:p>
            <a:pPr lvl="2"/>
            <a:r>
              <a:rPr lang="en-US" dirty="0"/>
              <a:t>Ruth 2:18, 3:14-18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/>
              <a:t>A Mighty Servant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ABA626-0D38-4A1E-87D4-588AEE2D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30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Virtuous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/>
          </a:bodyPr>
          <a:lstStyle/>
          <a:p>
            <a:r>
              <a:rPr lang="en-US" dirty="0"/>
              <a:t>Meek &amp; Humble</a:t>
            </a:r>
          </a:p>
          <a:p>
            <a:pPr lvl="1"/>
            <a:r>
              <a:rPr lang="en-US" dirty="0"/>
              <a:t>Ruth 1:6-18, Toward Naomi</a:t>
            </a:r>
          </a:p>
          <a:p>
            <a:pPr lvl="1"/>
            <a:r>
              <a:rPr lang="en-US" dirty="0"/>
              <a:t>Ruth 2:10-13, toward Boaz</a:t>
            </a:r>
          </a:p>
          <a:p>
            <a:endParaRPr lang="en-US" dirty="0"/>
          </a:p>
          <a:p>
            <a:r>
              <a:rPr lang="en-US" dirty="0"/>
              <a:t>Lesson </a:t>
            </a:r>
          </a:p>
          <a:p>
            <a:pPr lvl="1"/>
            <a:r>
              <a:rPr lang="en-US" dirty="0"/>
              <a:t>Ruth a Mighty woman who showed great Meekness</a:t>
            </a:r>
          </a:p>
          <a:p>
            <a:pPr lvl="1"/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/>
              <a:t>A Mighty Servant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B8CC27-E288-47B0-89D9-92C14D99E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6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Virtuous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/>
          </a:bodyPr>
          <a:lstStyle/>
          <a:p>
            <a:r>
              <a:rPr lang="en-US" dirty="0"/>
              <a:t>Loving Kindness</a:t>
            </a:r>
          </a:p>
          <a:p>
            <a:pPr lvl="1"/>
            <a:r>
              <a:rPr lang="en-US" dirty="0"/>
              <a:t>Ruth 1:16-18, Intreat me not to leave thee</a:t>
            </a:r>
          </a:p>
          <a:p>
            <a:pPr lvl="1"/>
            <a:r>
              <a:rPr lang="en-US" dirty="0"/>
              <a:t>Ruth 2:18, gave to her that she had reserved </a:t>
            </a:r>
          </a:p>
          <a:p>
            <a:pPr lvl="1"/>
            <a:r>
              <a:rPr lang="en-US" dirty="0"/>
              <a:t>Ruth 3:10-11, shewed more kindness in the latter end than at the beginning</a:t>
            </a:r>
          </a:p>
          <a:p>
            <a:pPr lvl="1"/>
            <a:r>
              <a:rPr lang="en-US" dirty="0"/>
              <a:t>Ruth 4:15, …loveth thee, is better than seven sons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/>
              <a:t>A Mighty Servant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6BD97-B5AE-41E5-88A2-5EF64F94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0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A Virtuous Woman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/>
          <a:lstStyle/>
          <a:p>
            <a:r>
              <a:rPr lang="en-US" dirty="0"/>
              <a:t>Jehovah Her God</a:t>
            </a:r>
          </a:p>
          <a:p>
            <a:pPr lvl="1"/>
            <a:r>
              <a:rPr lang="en-US" dirty="0"/>
              <a:t>Ruth 1:16-17, Jehovah God will be her God</a:t>
            </a:r>
          </a:p>
          <a:p>
            <a:pPr lvl="1"/>
            <a:r>
              <a:rPr lang="en-US" dirty="0"/>
              <a:t>Ruth 2:12, she put her trust in Jehovah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/>
              <a:t>A Mighty Servant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C1ECBE-539E-4A2A-934A-ED5D443A0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2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Ruth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Mighty Servant</a:t>
            </a:r>
          </a:p>
          <a:p>
            <a:pPr lvl="1"/>
            <a:r>
              <a:rPr lang="en-US" dirty="0"/>
              <a:t>Industrious and Hard Worker</a:t>
            </a:r>
          </a:p>
          <a:p>
            <a:pPr lvl="1"/>
            <a:r>
              <a:rPr lang="en-US" dirty="0"/>
              <a:t>Meek and Humble</a:t>
            </a:r>
          </a:p>
          <a:p>
            <a:pPr lvl="1"/>
            <a:r>
              <a:rPr lang="en-US" dirty="0"/>
              <a:t>Loving Kindness</a:t>
            </a:r>
          </a:p>
          <a:p>
            <a:pPr lvl="1"/>
            <a:r>
              <a:rPr lang="en-US" dirty="0"/>
              <a:t>Jehovah Her God</a:t>
            </a:r>
          </a:p>
          <a:p>
            <a:endParaRPr lang="en-US" dirty="0"/>
          </a:p>
          <a:p>
            <a:r>
              <a:rPr lang="en-US" dirty="0"/>
              <a:t>A Mighty woman who showed great Meekness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925B5-9935-49D6-B8AF-AB41A92A0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0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Ruth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Woman to Be Praised</a:t>
            </a:r>
          </a:p>
          <a:p>
            <a:pPr lvl="1"/>
            <a:r>
              <a:rPr lang="en-US" dirty="0"/>
              <a:t>Her Virtues Known to All</a:t>
            </a:r>
          </a:p>
          <a:p>
            <a:pPr lvl="2"/>
            <a:r>
              <a:rPr lang="en-US" dirty="0"/>
              <a:t>Ruth 2:11, Boaz heard of her loyalty </a:t>
            </a:r>
          </a:p>
          <a:p>
            <a:pPr lvl="2"/>
            <a:r>
              <a:rPr lang="en-US" dirty="0"/>
              <a:t>Ruth 3:10-11, by all in the City</a:t>
            </a:r>
          </a:p>
          <a:p>
            <a:pPr lvl="2"/>
            <a:r>
              <a:rPr lang="en-US" dirty="0"/>
              <a:t>Ruth 4:14-15, women of the city</a:t>
            </a:r>
          </a:p>
          <a:p>
            <a:pPr lvl="1"/>
            <a:r>
              <a:rPr lang="en-US" dirty="0"/>
              <a:t>Godliness</a:t>
            </a:r>
          </a:p>
          <a:p>
            <a:pPr lvl="2"/>
            <a:r>
              <a:rPr lang="en-US" dirty="0"/>
              <a:t>Strong &amp; Mighty – Meek &amp; Humble</a:t>
            </a:r>
          </a:p>
          <a:p>
            <a:pPr lvl="2"/>
            <a:r>
              <a:rPr lang="en-US" dirty="0"/>
              <a:t>A Servant Leader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782B6F-615E-4ADF-B78F-3CC768253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2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990600"/>
          </a:xfrm>
        </p:spPr>
        <p:txBody>
          <a:bodyPr vert="horz" wrap="none" lIns="457200" tIns="45720" rIns="457200" bIns="45720" rtlCol="0" anchor="t">
            <a:normAutofit fontScale="90000"/>
          </a:bodyPr>
          <a:lstStyle/>
          <a:p>
            <a:r>
              <a:rPr lang="en-US" dirty="0"/>
              <a:t>A Portrait of Redemption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0538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Boaz Redeemed Ruth</a:t>
            </a:r>
          </a:p>
          <a:p>
            <a:pPr lvl="1"/>
            <a:r>
              <a:rPr lang="en-US" dirty="0"/>
              <a:t>Jesus Redeemed Us</a:t>
            </a:r>
          </a:p>
          <a:p>
            <a:pPr lvl="2"/>
            <a:r>
              <a:rPr lang="en-US" dirty="0"/>
              <a:t>A Boaz</a:t>
            </a:r>
          </a:p>
          <a:p>
            <a:pPr lvl="2"/>
            <a:r>
              <a:rPr lang="en-US" dirty="0"/>
              <a:t>He is Qualified to Redeem us</a:t>
            </a:r>
          </a:p>
          <a:p>
            <a:pPr lvl="2"/>
            <a:r>
              <a:rPr lang="en-US" dirty="0"/>
              <a:t>He Paid the Price</a:t>
            </a:r>
          </a:p>
          <a:p>
            <a:pPr lvl="3"/>
            <a:r>
              <a:rPr lang="en-US" dirty="0"/>
              <a:t>Heb 2:9-15</a:t>
            </a:r>
          </a:p>
          <a:p>
            <a:pPr lvl="3"/>
            <a:r>
              <a:rPr lang="en-US" dirty="0"/>
              <a:t>Heb 10:5-22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23902E-1612-4CC5-A927-F36002B2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A7BA-A0DB-4F80-9EFF-99292D511D7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567</Words>
  <Application>Microsoft Office PowerPoint</Application>
  <PresentationFormat>On-screen Show (4:3)</PresentationFormat>
  <Paragraphs>126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Copperplate Gothic Bold</vt:lpstr>
      <vt:lpstr>Copperplate Gothic Light</vt:lpstr>
      <vt:lpstr>Wingdings</vt:lpstr>
      <vt:lpstr>Office Theme</vt:lpstr>
      <vt:lpstr>PowerPoint Presentation</vt:lpstr>
      <vt:lpstr>Ruth A Virtuous Woman</vt:lpstr>
      <vt:lpstr>Ruth A “Virtuous” Woman</vt:lpstr>
      <vt:lpstr>Ruth A Virtuous Woman</vt:lpstr>
      <vt:lpstr>Ruth A Virtuous Woman</vt:lpstr>
      <vt:lpstr>Ruth A Virtuous Woman</vt:lpstr>
      <vt:lpstr>Ruth A Virtuous Woman</vt:lpstr>
      <vt:lpstr>Ruth A Virtuous Woman</vt:lpstr>
      <vt:lpstr>Ruth</vt:lpstr>
      <vt:lpstr>Ruth</vt:lpstr>
      <vt:lpstr>A Portrait of Redemption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181</cp:revision>
  <cp:lastPrinted>2014-09-23T20:40:27Z</cp:lastPrinted>
  <dcterms:created xsi:type="dcterms:W3CDTF">2014-05-25T20:53:50Z</dcterms:created>
  <dcterms:modified xsi:type="dcterms:W3CDTF">2021-05-09T14:08:34Z</dcterms:modified>
</cp:coreProperties>
</file>