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73" r:id="rId3"/>
    <p:sldId id="262" r:id="rId4"/>
    <p:sldId id="263" r:id="rId5"/>
    <p:sldId id="264" r:id="rId6"/>
    <p:sldId id="266" r:id="rId7"/>
    <p:sldId id="268" r:id="rId8"/>
    <p:sldId id="274" r:id="rId9"/>
    <p:sldId id="265" r:id="rId10"/>
    <p:sldId id="269" r:id="rId11"/>
    <p:sldId id="271" r:id="rId12"/>
    <p:sldId id="270" r:id="rId13"/>
    <p:sldId id="272" r:id="rId1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  <a:srgbClr val="321900"/>
    <a:srgbClr val="FFFFAD"/>
    <a:srgbClr val="422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507" autoAdjust="0"/>
  </p:normalViewPr>
  <p:slideViewPr>
    <p:cSldViewPr>
      <p:cViewPr varScale="1">
        <p:scale>
          <a:sx n="77" d="100"/>
          <a:sy n="77" d="100"/>
        </p:scale>
        <p:origin x="171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808792E-DBA1-4683-A518-08210C8EEED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44783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20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20" charset="0"/>
        <a:ea typeface="ＭＳ Ｐゴシック" pitchFamily="20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20" charset="0"/>
        <a:ea typeface="ＭＳ Ｐゴシック" pitchFamily="20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20" charset="0"/>
        <a:ea typeface="ＭＳ Ｐゴシック" pitchFamily="20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20" charset="0"/>
        <a:ea typeface="ＭＳ Ｐゴシック" pitchFamily="20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6AB25D3A-0CDD-4C55-A74A-AA68731E44CE}" type="slidenum">
              <a:rPr lang="en-US" sz="1200"/>
              <a:pPr eaLnBrk="1" hangingPunct="1"/>
              <a:t>1</a:t>
            </a:fld>
            <a:endParaRPr lang="en-US" sz="120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33746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endParaRPr lang="en-US" dirty="0">
              <a:latin typeface="Times New Roman" panose="02020603050405020304" pitchFamily="18" charset="0"/>
            </a:endParaRPr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1FAB4910-E305-43AE-BD50-F07F74AA12D1}" type="slidenum">
              <a:rPr lang="en-US" sz="1200"/>
              <a:pPr eaLnBrk="1" hangingPunct="1"/>
              <a:t>2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26128563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dirty="0">
                <a:latin typeface="Times New Roman" panose="02020603050405020304" pitchFamily="18" charset="0"/>
              </a:rPr>
              <a:t>Not a glance then turn away but a Dwelt on the fruit; contemplated the ways to desire it</a:t>
            </a:r>
          </a:p>
          <a:p>
            <a:pPr eaLnBrk="1" hangingPunct="1">
              <a:lnSpc>
                <a:spcPct val="90000"/>
              </a:lnSpc>
            </a:pPr>
            <a:r>
              <a:rPr lang="en-US" dirty="0">
                <a:latin typeface="Times New Roman" panose="02020603050405020304" pitchFamily="18" charset="0"/>
              </a:rPr>
              <a:t>Example of David &amp; Bathsheba </a:t>
            </a:r>
          </a:p>
          <a:p>
            <a:pPr eaLnBrk="1" hangingPunct="1">
              <a:lnSpc>
                <a:spcPct val="90000"/>
              </a:lnSpc>
            </a:pPr>
            <a:r>
              <a:rPr lang="en-US" dirty="0">
                <a:latin typeface="Times New Roman" panose="02020603050405020304" pitchFamily="18" charset="0"/>
              </a:rPr>
              <a:t>Mt 5, looking </a:t>
            </a:r>
            <a:r>
              <a:rPr lang="en-US">
                <a:latin typeface="Times New Roman" panose="02020603050405020304" pitchFamily="18" charset="0"/>
              </a:rPr>
              <a:t>to lust</a:t>
            </a:r>
            <a:endParaRPr lang="en-US" dirty="0">
              <a:latin typeface="Times New Roman" panose="02020603050405020304" pitchFamily="18" charset="0"/>
            </a:endParaRPr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1FAB4910-E305-43AE-BD50-F07F74AA12D1}" type="slidenum">
              <a:rPr lang="en-US" sz="1200"/>
              <a:pPr eaLnBrk="1" hangingPunct="1"/>
              <a:t>3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29069634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endParaRPr lang="en-US" dirty="0">
              <a:latin typeface="Times New Roman" panose="02020603050405020304" pitchFamily="18" charset="0"/>
            </a:endParaRPr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1FAB4910-E305-43AE-BD50-F07F74AA12D1}" type="slidenum">
              <a:rPr lang="en-US" sz="1200"/>
              <a:pPr eaLnBrk="1" hangingPunct="1"/>
              <a:t>4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34655233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Times New Roman" panose="02020603050405020304" pitchFamily="18" charset="0"/>
              </a:rPr>
              <a:t>Flip Wilson, the devil made me do it</a:t>
            </a:r>
          </a:p>
          <a:p>
            <a:pPr eaLnBrk="1" hangingPunct="1">
              <a:lnSpc>
                <a:spcPct val="90000"/>
              </a:lnSpc>
            </a:pPr>
            <a:endParaRPr lang="en-US" dirty="0">
              <a:latin typeface="Times New Roman" panose="02020603050405020304" pitchFamily="18" charset="0"/>
            </a:endParaRPr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1FAB4910-E305-43AE-BD50-F07F74AA12D1}" type="slidenum">
              <a:rPr lang="en-US" sz="1200"/>
              <a:pPr eaLnBrk="1" hangingPunct="1"/>
              <a:t>5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27344245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endParaRPr lang="en-US" dirty="0">
              <a:latin typeface="Times New Roman" panose="02020603050405020304" pitchFamily="18" charset="0"/>
            </a:endParaRPr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1FAB4910-E305-43AE-BD50-F07F74AA12D1}" type="slidenum">
              <a:rPr lang="en-US" sz="1200"/>
              <a:pPr eaLnBrk="1" hangingPunct="1"/>
              <a:t>6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23528543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endParaRPr lang="en-US" dirty="0">
              <a:latin typeface="Times New Roman" panose="02020603050405020304" pitchFamily="18" charset="0"/>
            </a:endParaRPr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1FAB4910-E305-43AE-BD50-F07F74AA12D1}" type="slidenum">
              <a:rPr lang="en-US" sz="1200"/>
              <a:pPr eaLnBrk="1" hangingPunct="1"/>
              <a:t>7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9553631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Times New Roman" panose="02020603050405020304" pitchFamily="18" charset="0"/>
              </a:rPr>
              <a:t>Flip Wilson, the devil made me do it</a:t>
            </a:r>
          </a:p>
          <a:p>
            <a:pPr eaLnBrk="1" hangingPunct="1">
              <a:lnSpc>
                <a:spcPct val="90000"/>
              </a:lnSpc>
            </a:pPr>
            <a:endParaRPr lang="en-US" dirty="0">
              <a:latin typeface="Times New Roman" panose="02020603050405020304" pitchFamily="18" charset="0"/>
            </a:endParaRPr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1FAB4910-E305-43AE-BD50-F07F74AA12D1}" type="slidenum">
              <a:rPr lang="en-US" sz="1200"/>
              <a:pPr eaLnBrk="1" hangingPunct="1"/>
              <a:t>8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26302042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endParaRPr lang="en-US" dirty="0">
              <a:latin typeface="Times New Roman" panose="02020603050405020304" pitchFamily="18" charset="0"/>
            </a:endParaRPr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1FAB4910-E305-43AE-BD50-F07F74AA12D1}" type="slidenum">
              <a:rPr lang="en-US" sz="1200"/>
              <a:pPr eaLnBrk="1" hangingPunct="1"/>
              <a:t>9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7902798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There are always consequences for sin</a:t>
            </a:r>
          </a:p>
          <a:p>
            <a:pPr marL="285750" marR="0" lvl="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Some short term</a:t>
            </a:r>
          </a:p>
          <a:p>
            <a:pPr marL="285750" marR="0" lvl="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Some long term</a:t>
            </a:r>
          </a:p>
          <a:p>
            <a:pPr marL="285750" marR="0" lvl="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 designed to deter, some to punish, </a:t>
            </a:r>
          </a:p>
          <a:p>
            <a:pPr marL="685800" marR="0" lvl="1" indent="-22860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But it is for out good</a:t>
            </a:r>
          </a:p>
          <a:p>
            <a:pPr marL="685800" marR="0" lvl="1" indent="-22860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 do not want to be blessed when we do bad</a:t>
            </a:r>
          </a:p>
          <a:p>
            <a:pPr eaLnBrk="1" hangingPunct="1">
              <a:lnSpc>
                <a:spcPct val="90000"/>
              </a:lnSpc>
            </a:pPr>
            <a:endParaRPr lang="en-US" dirty="0">
              <a:latin typeface="Times New Roman" panose="02020603050405020304" pitchFamily="18" charset="0"/>
            </a:endParaRPr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1FAB4910-E305-43AE-BD50-F07F74AA12D1}" type="slidenum">
              <a:rPr lang="en-US" sz="1200"/>
              <a:pPr eaLnBrk="1" hangingPunct="1"/>
              <a:t>10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4919856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endParaRPr lang="en-US" dirty="0">
              <a:latin typeface="Times New Roman" panose="02020603050405020304" pitchFamily="18" charset="0"/>
            </a:endParaRPr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1FAB4910-E305-43AE-BD50-F07F74AA12D1}" type="slidenum">
              <a:rPr lang="en-US" sz="1200"/>
              <a:pPr eaLnBrk="1" hangingPunct="1"/>
              <a:t>11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5665637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endParaRPr lang="en-US" dirty="0">
              <a:latin typeface="Times New Roman" panose="02020603050405020304" pitchFamily="18" charset="0"/>
            </a:endParaRPr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1FAB4910-E305-43AE-BD50-F07F74AA12D1}" type="slidenum">
              <a:rPr lang="en-US" sz="1200"/>
              <a:pPr eaLnBrk="1" hangingPunct="1"/>
              <a:t>12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42582249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dirty="0">
                <a:latin typeface="Times New Roman" panose="02020603050405020304" pitchFamily="18" charset="0"/>
              </a:rPr>
              <a:t>Hope </a:t>
            </a:r>
            <a:r>
              <a:rPr lang="en-US">
                <a:latin typeface="Times New Roman" panose="02020603050405020304" pitchFamily="18" charset="0"/>
              </a:rPr>
              <a:t>of Mankind</a:t>
            </a:r>
            <a:endParaRPr lang="en-US" dirty="0">
              <a:latin typeface="Times New Roman" panose="02020603050405020304" pitchFamily="18" charset="0"/>
            </a:endParaRPr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1FAB4910-E305-43AE-BD50-F07F74AA12D1}" type="slidenum">
              <a:rPr lang="en-US" sz="1200"/>
              <a:pPr eaLnBrk="1" hangingPunct="1"/>
              <a:t>13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31105595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7851834"/>
      </p:ext>
    </p:extLst>
  </p:cSld>
  <p:clrMapOvr>
    <a:masterClrMapping/>
  </p:clrMapOvr>
  <p:transition>
    <p:pu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50422" y="685800"/>
            <a:ext cx="5867400" cy="1470025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66900" y="3048000"/>
            <a:ext cx="5410200" cy="801576"/>
          </a:xfrm>
        </p:spPr>
        <p:txBody>
          <a:bodyPr/>
          <a:lstStyle>
            <a:lvl1pPr marL="0" indent="0" algn="ctr">
              <a:buNone/>
              <a:defRPr sz="400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978CD1-73A4-4BB7-B746-79585F24E8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28155"/>
          <a:stretch/>
        </p:blipFill>
        <p:spPr>
          <a:xfrm>
            <a:off x="24245" y="4216127"/>
            <a:ext cx="9119755" cy="264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182698"/>
      </p:ext>
    </p:extLst>
  </p:cSld>
  <p:clrMapOvr>
    <a:masterClrMapping/>
  </p:clrMapOvr>
  <p:transition>
    <p:pu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ub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50422" y="685800"/>
            <a:ext cx="5867400" cy="1470025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76350" y="3048000"/>
            <a:ext cx="6591300" cy="2362200"/>
          </a:xfrm>
        </p:spPr>
        <p:txBody>
          <a:bodyPr/>
          <a:lstStyle>
            <a:lvl1pPr marL="0" indent="0" algn="ctr">
              <a:buNone/>
              <a:defRPr sz="400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/>
              <a:t>Click to edit Master</a:t>
            </a:r>
          </a:p>
        </p:txBody>
      </p:sp>
    </p:spTree>
    <p:extLst>
      <p:ext uri="{BB962C8B-B14F-4D97-AF65-F5344CB8AC3E}">
        <p14:creationId xmlns:p14="http://schemas.microsoft.com/office/powerpoint/2010/main" val="3377434166"/>
      </p:ext>
    </p:extLst>
  </p:cSld>
  <p:clrMapOvr>
    <a:masterClrMapping/>
  </p:clrMapOvr>
  <p:transition>
    <p:pu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457200" indent="-457200">
              <a:buSzPct val="85000"/>
              <a:buFont typeface="Wingdings" panose="05000000000000000000" pitchFamily="2" charset="2"/>
              <a:buChar char="v"/>
              <a:defRPr sz="3600"/>
            </a:lvl1pPr>
            <a:lvl2pPr marL="914400" indent="-457200">
              <a:buSzPct val="85000"/>
              <a:buFont typeface="Wingdings" panose="05000000000000000000" pitchFamily="2" charset="2"/>
              <a:buChar char="Ø"/>
              <a:defRPr sz="3200" b="0"/>
            </a:lvl2pPr>
            <a:lvl3pPr marL="1257300" indent="-342900">
              <a:buFont typeface="Wingdings" panose="05000000000000000000" pitchFamily="2" charset="2"/>
              <a:buChar char="§"/>
              <a:defRPr sz="2800" b="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1CD0464-597B-429C-ABC6-A3831C6C63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8600" y="6324600"/>
            <a:ext cx="7620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0" b="1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2356407"/>
      </p:ext>
    </p:extLst>
  </p:cSld>
  <p:clrMapOvr>
    <a:masterClrMapping/>
  </p:clrMapOvr>
  <p:transition>
    <p:pu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0" y="381000"/>
            <a:ext cx="5334000" cy="762000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 dirty="0"/>
              <a:t>Click to edit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880439"/>
            <a:ext cx="7391400" cy="3927925"/>
          </a:xfrm>
        </p:spPr>
        <p:txBody>
          <a:bodyPr>
            <a:normAutofit/>
          </a:bodyPr>
          <a:lstStyle>
            <a:lvl1pPr marL="0" indent="0">
              <a:buFont typeface="Wingdings" panose="05000000000000000000" pitchFamily="2" charset="2"/>
              <a:buNone/>
              <a:defRPr sz="3600"/>
            </a:lvl1pPr>
            <a:lvl2pPr marL="457200" indent="-457200">
              <a:buFont typeface="Wingdings" panose="05000000000000000000" pitchFamily="2" charset="2"/>
              <a:buChar char="Ø"/>
              <a:defRPr sz="3200"/>
            </a:lvl2pPr>
            <a:lvl3pPr marL="685800" indent="-228600">
              <a:defRPr sz="3200" b="0"/>
            </a:lvl3pPr>
            <a:lvl4pPr marL="1143000" indent="-228600">
              <a:defRPr/>
            </a:lvl4pPr>
          </a:lstStyle>
          <a:p>
            <a:pPr lvl="0"/>
            <a:r>
              <a:rPr lang="en-US" dirty="0"/>
              <a:t>Click to edit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4148227" y="1474365"/>
            <a:ext cx="4767173" cy="1150911"/>
          </a:xfrm>
        </p:spPr>
        <p:txBody>
          <a:bodyPr/>
          <a:lstStyle>
            <a:lvl1pPr marL="0" indent="0" algn="ctr">
              <a:buNone/>
              <a:defRPr sz="3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defRPr>
            </a:lvl1pPr>
          </a:lstStyle>
          <a:p>
            <a:pPr lvl="0"/>
            <a:r>
              <a:rPr lang="en-US" dirty="0"/>
              <a:t>Click to edit</a:t>
            </a:r>
          </a:p>
        </p:txBody>
      </p:sp>
      <p:cxnSp>
        <p:nvCxnSpPr>
          <p:cNvPr id="8" name="Straight Connector 7"/>
          <p:cNvCxnSpPr>
            <a:cxnSpLocks/>
          </p:cNvCxnSpPr>
          <p:nvPr userDrawn="1"/>
        </p:nvCxnSpPr>
        <p:spPr>
          <a:xfrm>
            <a:off x="3881529" y="1219200"/>
            <a:ext cx="5262471" cy="0"/>
          </a:xfrm>
          <a:prstGeom prst="line">
            <a:avLst/>
          </a:prstGeom>
          <a:ln w="63500" cmpd="dbl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</p:cNvCxnSpPr>
          <p:nvPr userDrawn="1"/>
        </p:nvCxnSpPr>
        <p:spPr>
          <a:xfrm flipV="1">
            <a:off x="38100" y="2819397"/>
            <a:ext cx="9105900" cy="3"/>
          </a:xfrm>
          <a:prstGeom prst="line">
            <a:avLst/>
          </a:prstGeom>
          <a:ln w="76200" cmpd="sng">
            <a:solidFill>
              <a:srgbClr val="6633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294132F0-CA4D-431D-AE38-40F23A2A7C0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100" y="49635"/>
            <a:ext cx="3843429" cy="2590801"/>
          </a:xfrm>
          <a:prstGeom prst="rect">
            <a:avLst/>
          </a:prstGeom>
          <a:solidFill>
            <a:srgbClr val="663300"/>
          </a:solidFill>
          <a:ln w="88900" cap="sq">
            <a:solidFill>
              <a:srgbClr val="6633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19DC816-BA4C-4BA9-B75D-EE6B3B97E6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8600" y="6324600"/>
            <a:ext cx="7620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0" b="1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9535334"/>
      </p:ext>
    </p:extLst>
  </p:cSld>
  <p:clrMapOvr>
    <a:masterClrMapping/>
  </p:clrMapOvr>
  <p:transition>
    <p:pu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25244B3-2052-4B86-8D24-6BCF70C2C0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8600" y="6324600"/>
            <a:ext cx="7620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0" b="1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3507317"/>
      </p:ext>
    </p:extLst>
  </p:cSld>
  <p:clrMapOvr>
    <a:masterClrMapping/>
  </p:clrMapOvr>
  <p:transition>
    <p:pu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27038"/>
            <a:ext cx="8229600" cy="868362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639762"/>
          </a:xfrm>
        </p:spPr>
        <p:txBody>
          <a:bodyPr anchor="ctr"/>
          <a:lstStyle>
            <a:lvl1pPr marL="0" indent="0" algn="ctr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 sz="32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 sz="32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6279677-D693-4147-BA68-4113B5666D5B}"/>
              </a:ext>
            </a:extLst>
          </p:cNvPr>
          <p:cNvCxnSpPr>
            <a:cxnSpLocks/>
          </p:cNvCxnSpPr>
          <p:nvPr userDrawn="1"/>
        </p:nvCxnSpPr>
        <p:spPr>
          <a:xfrm flipV="1">
            <a:off x="38100" y="2133600"/>
            <a:ext cx="9105900" cy="3"/>
          </a:xfrm>
          <a:prstGeom prst="line">
            <a:avLst/>
          </a:prstGeom>
          <a:ln w="76200" cmpd="sng">
            <a:solidFill>
              <a:srgbClr val="6633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5604B38-2974-4BA6-918D-DA13303F59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28600" y="6324600"/>
            <a:ext cx="7620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0" b="1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817844"/>
      </p:ext>
    </p:extLst>
  </p:cSld>
  <p:clrMapOvr>
    <a:masterClrMapping/>
  </p:clrMapOvr>
  <p:transition>
    <p:pu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9027058"/>
      </p:ext>
    </p:extLst>
  </p:cSld>
  <p:clrMapOvr>
    <a:masterClrMapping/>
  </p:clrMapOvr>
  <p:transition>
    <p:pu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87532704"/>
      </p:ext>
    </p:extLst>
  </p:cSld>
  <p:clrMapOvr>
    <a:masterClrMapping/>
  </p:clrMapOvr>
  <p:transition>
    <p:pu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71785536"/>
      </p:ext>
    </p:extLst>
  </p:cSld>
  <p:clrMapOvr>
    <a:masterClrMapping/>
  </p:clrMapOvr>
  <p:transition>
    <p:pu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17961" dir="2700000" algn="ctr" rotWithShape="0">
              <a:srgbClr val="FFFFAD">
                <a:alpha val="50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E142A7-7142-4D84-BA6E-BCF919DBC3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772500" y="6477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B6A6A1-32BD-4976-A30D-49B2A67363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2402" y="6477000"/>
            <a:ext cx="65438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B5597C-2C3C-4890-BFB6-87E5CED211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48900" y="6477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2" r:id="rId3"/>
    <p:sldLayoutId id="2147483650" r:id="rId4"/>
    <p:sldLayoutId id="2147483661" r:id="rId5"/>
    <p:sldLayoutId id="2147483652" r:id="rId6"/>
    <p:sldLayoutId id="2147483653" r:id="rId7"/>
    <p:sldLayoutId id="2147483663" r:id="rId8"/>
    <p:sldLayoutId id="2147483654" r:id="rId9"/>
    <p:sldLayoutId id="2147483656" r:id="rId10"/>
  </p:sldLayoutIdLst>
  <p:transition>
    <p:push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422100"/>
          </a:solidFill>
          <a:latin typeface="+mj-lt"/>
          <a:ea typeface="ＭＳ Ｐゴシック" panose="020B0600070205080204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422100"/>
          </a:solidFill>
          <a:latin typeface="Times New Roman" pitchFamily="20" charset="0"/>
          <a:ea typeface="ＭＳ Ｐゴシック" panose="020B0600070205080204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422100"/>
          </a:solidFill>
          <a:latin typeface="Times New Roman" pitchFamily="20" charset="0"/>
          <a:ea typeface="ＭＳ Ｐゴシック" panose="020B0600070205080204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422100"/>
          </a:solidFill>
          <a:latin typeface="Times New Roman" pitchFamily="20" charset="0"/>
          <a:ea typeface="ＭＳ Ｐゴシック" panose="020B0600070205080204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422100"/>
          </a:solidFill>
          <a:latin typeface="Times New Roman" pitchFamily="20" charset="0"/>
          <a:ea typeface="ＭＳ Ｐゴシック" panose="020B0600070205080204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rgbClr val="422100"/>
          </a:solidFill>
          <a:latin typeface="Times New Roman" pitchFamily="20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rgbClr val="422100"/>
          </a:solidFill>
          <a:latin typeface="Times New Roman" pitchFamily="20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rgbClr val="422100"/>
          </a:solidFill>
          <a:latin typeface="Times New Roman" pitchFamily="20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rgbClr val="422100"/>
          </a:solidFill>
          <a:latin typeface="Times New Roman" pitchFamily="20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b="1">
          <a:solidFill>
            <a:srgbClr val="422100"/>
          </a:solidFill>
          <a:latin typeface="+mn-lt"/>
          <a:ea typeface="ＭＳ Ｐゴシック" panose="020B0600070205080204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b="1">
          <a:solidFill>
            <a:srgbClr val="422100"/>
          </a:solidFill>
          <a:latin typeface="+mn-lt"/>
          <a:ea typeface="ＭＳ Ｐゴシック" pitchFamily="20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b="1">
          <a:solidFill>
            <a:srgbClr val="422100"/>
          </a:solidFill>
          <a:latin typeface="+mn-lt"/>
          <a:ea typeface="ＭＳ Ｐゴシック" pitchFamily="20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b="1">
          <a:solidFill>
            <a:srgbClr val="422100"/>
          </a:solidFill>
          <a:latin typeface="+mn-lt"/>
          <a:ea typeface="ＭＳ Ｐゴシック" pitchFamily="20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rgbClr val="422100"/>
          </a:solidFill>
          <a:latin typeface="+mn-lt"/>
          <a:ea typeface="ＭＳ Ｐゴシック" pitchFamily="20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rgbClr val="422100"/>
          </a:solidFill>
          <a:latin typeface="+mn-lt"/>
          <a:ea typeface="ＭＳ Ｐゴシック" pitchFamily="20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rgbClr val="422100"/>
          </a:solidFill>
          <a:latin typeface="+mn-lt"/>
          <a:ea typeface="ＭＳ Ｐゴシック" pitchFamily="20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rgbClr val="422100"/>
          </a:solidFill>
          <a:latin typeface="+mn-lt"/>
          <a:ea typeface="ＭＳ Ｐゴシック" pitchFamily="20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rgbClr val="422100"/>
          </a:solidFill>
          <a:latin typeface="+mn-lt"/>
          <a:ea typeface="ＭＳ Ｐゴシック" pitchFamily="20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50422" y="685800"/>
            <a:ext cx="5867400" cy="1470025"/>
          </a:xfrm>
        </p:spPr>
        <p:txBody>
          <a:bodyPr/>
          <a:lstStyle/>
          <a:p>
            <a:r>
              <a:rPr lang="en-US" dirty="0"/>
              <a:t>Eve</a:t>
            </a:r>
            <a:br>
              <a:rPr lang="en-US" dirty="0"/>
            </a:br>
            <a:r>
              <a:rPr lang="en-US" dirty="0"/>
              <a:t>Road to Sin</a:t>
            </a: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ABB5F6FC-909E-4E6C-9953-4F58E09CF1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66900" y="3048000"/>
            <a:ext cx="5410200" cy="801576"/>
          </a:xfrm>
        </p:spPr>
        <p:txBody>
          <a:bodyPr/>
          <a:lstStyle/>
          <a:p>
            <a:r>
              <a:rPr lang="en-US" dirty="0"/>
              <a:t>Gen 3:1-7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C7D4A49-7D94-43BF-BF99-A6EF1963A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0" y="381000"/>
            <a:ext cx="5334000" cy="762000"/>
          </a:xfrm>
        </p:spPr>
        <p:txBody>
          <a:bodyPr/>
          <a:lstStyle/>
          <a:p>
            <a:r>
              <a:rPr lang="en-US" dirty="0"/>
              <a:t>Road to Sin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C4A1D8-5D81-4152-B4E1-F32DA6D3A0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880439"/>
            <a:ext cx="7391400" cy="3927925"/>
          </a:xfrm>
        </p:spPr>
        <p:txBody>
          <a:bodyPr>
            <a:normAutofit/>
          </a:bodyPr>
          <a:lstStyle/>
          <a:p>
            <a:r>
              <a:rPr lang="en-US" dirty="0"/>
              <a:t>Knew Truth</a:t>
            </a:r>
          </a:p>
          <a:p>
            <a:pPr lvl="1"/>
            <a:r>
              <a:rPr lang="en-US" dirty="0"/>
              <a:t>Gen 2:17, 3:2-3, 17, Do not eat of the Tree of Knowledge</a:t>
            </a:r>
          </a:p>
          <a:p>
            <a:r>
              <a:rPr lang="en-US" dirty="0"/>
              <a:t>Was Told Different</a:t>
            </a:r>
          </a:p>
          <a:p>
            <a:pPr lvl="1"/>
            <a:r>
              <a:rPr lang="en-US" dirty="0"/>
              <a:t>Gen 3:4, you will be like gods and will not die</a:t>
            </a: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07F7D4-30BB-40A5-AFC3-F11A95F6E9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48227" y="1474365"/>
            <a:ext cx="4767173" cy="1150911"/>
          </a:xfrm>
        </p:spPr>
        <p:txBody>
          <a:bodyPr/>
          <a:lstStyle/>
          <a:p>
            <a:r>
              <a:rPr lang="en-US" dirty="0"/>
              <a:t>A Progression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4A32278-2A9F-429C-80A9-7BDA34F07E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8600" y="6324600"/>
            <a:ext cx="762000" cy="457200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3511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C7D4A49-7D94-43BF-BF99-A6EF1963A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0" y="381000"/>
            <a:ext cx="5334000" cy="762000"/>
          </a:xfrm>
        </p:spPr>
        <p:txBody>
          <a:bodyPr/>
          <a:lstStyle/>
          <a:p>
            <a:r>
              <a:rPr lang="en-US" dirty="0"/>
              <a:t>Road to Sin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C4A1D8-5D81-4152-B4E1-F32DA6D3A0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880439"/>
            <a:ext cx="7391400" cy="392792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Saw</a:t>
            </a:r>
          </a:p>
          <a:p>
            <a:pPr lvl="1"/>
            <a:r>
              <a:rPr lang="en-US" dirty="0"/>
              <a:t>Gen 3:6, Looked at the fruit</a:t>
            </a:r>
          </a:p>
          <a:p>
            <a:r>
              <a:rPr lang="en-US" dirty="0"/>
              <a:t>Desire</a:t>
            </a:r>
          </a:p>
          <a:p>
            <a:pPr lvl="1"/>
            <a:r>
              <a:rPr lang="en-US" dirty="0"/>
              <a:t>Gen 3:6, Desired it</a:t>
            </a:r>
          </a:p>
          <a:p>
            <a:pPr lvl="2"/>
            <a:r>
              <a:rPr lang="en-US" dirty="0"/>
              <a:t>Good to Eat</a:t>
            </a:r>
          </a:p>
          <a:p>
            <a:pPr lvl="2"/>
            <a:r>
              <a:rPr lang="en-US" dirty="0"/>
              <a:t>Good Appearance</a:t>
            </a:r>
          </a:p>
          <a:p>
            <a:pPr lvl="2"/>
            <a:r>
              <a:rPr lang="en-US" dirty="0"/>
              <a:t>Desired Wisdom</a:t>
            </a: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07F7D4-30BB-40A5-AFC3-F11A95F6E9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48227" y="1474365"/>
            <a:ext cx="4767173" cy="1150911"/>
          </a:xfrm>
        </p:spPr>
        <p:txBody>
          <a:bodyPr/>
          <a:lstStyle/>
          <a:p>
            <a:r>
              <a:rPr lang="en-US" dirty="0"/>
              <a:t>A Progression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5625C47-43FB-4ED1-9D77-2E45BDF39D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8600" y="6324600"/>
            <a:ext cx="762000" cy="457200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C7D4A49-7D94-43BF-BF99-A6EF1963A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0" y="381000"/>
            <a:ext cx="5334000" cy="762000"/>
          </a:xfrm>
        </p:spPr>
        <p:txBody>
          <a:bodyPr/>
          <a:lstStyle/>
          <a:p>
            <a:r>
              <a:rPr lang="en-US" dirty="0"/>
              <a:t>Road to Sin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C4A1D8-5D81-4152-B4E1-F32DA6D3A0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880439"/>
            <a:ext cx="7391400" cy="3927925"/>
          </a:xfrm>
        </p:spPr>
        <p:txBody>
          <a:bodyPr>
            <a:normAutofit/>
          </a:bodyPr>
          <a:lstStyle/>
          <a:p>
            <a:r>
              <a:rPr lang="en-US" dirty="0"/>
              <a:t>Enticed Others</a:t>
            </a:r>
          </a:p>
          <a:p>
            <a:pPr lvl="1"/>
            <a:r>
              <a:rPr lang="en-US" dirty="0"/>
              <a:t>Gen 3:6, Gave to Adam</a:t>
            </a:r>
          </a:p>
          <a:p>
            <a:r>
              <a:rPr lang="en-US" dirty="0"/>
              <a:t>Shame</a:t>
            </a:r>
          </a:p>
          <a:p>
            <a:pPr lvl="1"/>
            <a:r>
              <a:rPr lang="en-US" dirty="0"/>
              <a:t>Gen 3:7-8, Hid from God</a:t>
            </a: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07F7D4-30BB-40A5-AFC3-F11A95F6E9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48227" y="1474365"/>
            <a:ext cx="4767173" cy="1150911"/>
          </a:xfrm>
        </p:spPr>
        <p:txBody>
          <a:bodyPr/>
          <a:lstStyle/>
          <a:p>
            <a:r>
              <a:rPr lang="en-US" dirty="0"/>
              <a:t>A Progression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4C5AA10-A362-4B62-A36D-1D2FB54795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8600" y="6324600"/>
            <a:ext cx="762000" cy="457200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069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C7D4A49-7D94-43BF-BF99-A6EF1963A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0" y="381000"/>
            <a:ext cx="5334000" cy="762000"/>
          </a:xfrm>
        </p:spPr>
        <p:txBody>
          <a:bodyPr/>
          <a:lstStyle/>
          <a:p>
            <a:r>
              <a:rPr lang="en-US" dirty="0"/>
              <a:t>Road to Sin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C4A1D8-5D81-4152-B4E1-F32DA6D3A0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880439"/>
            <a:ext cx="7391400" cy="392792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Confronted for Their Sin</a:t>
            </a:r>
          </a:p>
          <a:p>
            <a:pPr lvl="1"/>
            <a:r>
              <a:rPr lang="en-US" dirty="0"/>
              <a:t>Gen 3:9-11, who told you?</a:t>
            </a:r>
          </a:p>
          <a:p>
            <a:r>
              <a:rPr lang="en-US" dirty="0"/>
              <a:t>Blame</a:t>
            </a:r>
          </a:p>
          <a:p>
            <a:pPr lvl="1"/>
            <a:r>
              <a:rPr lang="en-US" dirty="0"/>
              <a:t>Gen 3:12-13</a:t>
            </a:r>
          </a:p>
          <a:p>
            <a:pPr lvl="2"/>
            <a:r>
              <a:rPr lang="en-US" dirty="0"/>
              <a:t>Eve – Satan</a:t>
            </a:r>
          </a:p>
          <a:p>
            <a:pPr lvl="2"/>
            <a:r>
              <a:rPr lang="en-US" dirty="0"/>
              <a:t>Adam – Eve &amp; God</a:t>
            </a:r>
          </a:p>
          <a:p>
            <a:pPr lvl="1"/>
            <a:r>
              <a:rPr lang="en-US" dirty="0"/>
              <a:t>Jas 1:13-15, Man is at fault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07F7D4-30BB-40A5-AFC3-F11A95F6E9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48227" y="1474365"/>
            <a:ext cx="4767173" cy="1150911"/>
          </a:xfrm>
        </p:spPr>
        <p:txBody>
          <a:bodyPr/>
          <a:lstStyle/>
          <a:p>
            <a:r>
              <a:rPr lang="en-US" dirty="0"/>
              <a:t>A Progression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C8386D1-8A61-44FA-984B-C4C58C9AB5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8600" y="6324600"/>
            <a:ext cx="762000" cy="457200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6895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C7D4A49-7D94-43BF-BF99-A6EF1963A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0" y="381000"/>
            <a:ext cx="5334000" cy="762000"/>
          </a:xfrm>
        </p:spPr>
        <p:txBody>
          <a:bodyPr/>
          <a:lstStyle/>
          <a:p>
            <a:r>
              <a:rPr lang="en-US" dirty="0"/>
              <a:t>Road to Sin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C4A1D8-5D81-4152-B4E1-F32DA6D3A0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880439"/>
            <a:ext cx="7391400" cy="3927925"/>
          </a:xfrm>
        </p:spPr>
        <p:txBody>
          <a:bodyPr>
            <a:normAutofit fontScale="92500" lnSpcReduction="10000"/>
          </a:bodyPr>
          <a:lstStyle/>
          <a:p>
            <a:pPr lvl="1"/>
            <a:r>
              <a:rPr lang="en-US" dirty="0"/>
              <a:t>Real</a:t>
            </a:r>
          </a:p>
          <a:p>
            <a:pPr lvl="2"/>
            <a:r>
              <a:rPr lang="en-US" dirty="0"/>
              <a:t>Gen 3:1, serpent </a:t>
            </a:r>
          </a:p>
          <a:p>
            <a:pPr lvl="2"/>
            <a:r>
              <a:rPr lang="en-US" dirty="0"/>
              <a:t>2 Cor 11:3, serpent beguiled Eve</a:t>
            </a:r>
          </a:p>
          <a:p>
            <a:pPr lvl="2"/>
            <a:r>
              <a:rPr lang="en-US" dirty="0"/>
              <a:t>Rev 12:9, 20:2, that old serpent the Devil/Satan </a:t>
            </a:r>
          </a:p>
          <a:p>
            <a:pPr lvl="2"/>
            <a:r>
              <a:rPr lang="en-US" dirty="0"/>
              <a:t>Jn 8:44, they were of their father the Devil, a murder from the beginning and a liar</a:t>
            </a: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07F7D4-30BB-40A5-AFC3-F11A95F6E9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48227" y="1474365"/>
            <a:ext cx="4767173" cy="1150911"/>
          </a:xfrm>
        </p:spPr>
        <p:txBody>
          <a:bodyPr/>
          <a:lstStyle/>
          <a:p>
            <a:r>
              <a:rPr lang="en-US" dirty="0"/>
              <a:t>Satan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ADF4E3F-6BA9-4CE0-A4E0-595BA03282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8600" y="6324600"/>
            <a:ext cx="762000" cy="457200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5695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C7D4A49-7D94-43BF-BF99-A6EF1963A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0" y="381000"/>
            <a:ext cx="5334000" cy="762000"/>
          </a:xfrm>
        </p:spPr>
        <p:txBody>
          <a:bodyPr/>
          <a:lstStyle/>
          <a:p>
            <a:r>
              <a:rPr lang="en-US" dirty="0"/>
              <a:t>Road to Sin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C4A1D8-5D81-4152-B4E1-F32DA6D3A0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880439"/>
            <a:ext cx="7391400" cy="3927925"/>
          </a:xfrm>
        </p:spPr>
        <p:txBody>
          <a:bodyPr>
            <a:normAutofit/>
          </a:bodyPr>
          <a:lstStyle/>
          <a:p>
            <a:pPr lvl="1"/>
            <a:r>
              <a:rPr lang="en-US" dirty="0"/>
              <a:t>Our Adversary</a:t>
            </a:r>
          </a:p>
          <a:p>
            <a:pPr lvl="2"/>
            <a:r>
              <a:rPr lang="en-US" dirty="0"/>
              <a:t>1 Pet 5:8-9, Roaring Lion</a:t>
            </a:r>
          </a:p>
          <a:p>
            <a:pPr lvl="1"/>
            <a:r>
              <a:rPr lang="en-US" dirty="0"/>
              <a:t>Limited in Power </a:t>
            </a:r>
          </a:p>
          <a:p>
            <a:pPr lvl="2"/>
            <a:r>
              <a:rPr lang="en-US" dirty="0"/>
              <a:t>1 Cor 10:13, a way of escape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07F7D4-30BB-40A5-AFC3-F11A95F6E9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48227" y="1474365"/>
            <a:ext cx="4767173" cy="1150911"/>
          </a:xfrm>
        </p:spPr>
        <p:txBody>
          <a:bodyPr/>
          <a:lstStyle/>
          <a:p>
            <a:r>
              <a:rPr lang="en-US" dirty="0"/>
              <a:t>Satan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FB8C21D-FBCD-4B81-BBCE-E78ACE34B5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8600" y="6324600"/>
            <a:ext cx="762000" cy="457200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6552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C7D4A49-7D94-43BF-BF99-A6EF1963A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0" y="381000"/>
            <a:ext cx="5334000" cy="762000"/>
          </a:xfrm>
        </p:spPr>
        <p:txBody>
          <a:bodyPr/>
          <a:lstStyle/>
          <a:p>
            <a:r>
              <a:rPr lang="en-US" dirty="0"/>
              <a:t>Road to Sin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C4A1D8-5D81-4152-B4E1-F32DA6D3A0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880439"/>
            <a:ext cx="7391400" cy="3927925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Overcoming</a:t>
            </a:r>
          </a:p>
          <a:p>
            <a:pPr lvl="1"/>
            <a:r>
              <a:rPr lang="en-US" dirty="0"/>
              <a:t>1 Pet 5:8-9</a:t>
            </a:r>
          </a:p>
          <a:p>
            <a:pPr lvl="2"/>
            <a:r>
              <a:rPr lang="en-US" dirty="0"/>
              <a:t>Sober </a:t>
            </a:r>
          </a:p>
          <a:p>
            <a:pPr lvl="2"/>
            <a:r>
              <a:rPr lang="en-US" dirty="0"/>
              <a:t>Vigilant</a:t>
            </a:r>
          </a:p>
          <a:p>
            <a:pPr lvl="2"/>
            <a:r>
              <a:rPr lang="en-US" dirty="0"/>
              <a:t>Resist</a:t>
            </a:r>
          </a:p>
          <a:p>
            <a:pPr lvl="2"/>
            <a:r>
              <a:rPr lang="en-US" dirty="0"/>
              <a:t>Steadfast in the faith</a:t>
            </a:r>
          </a:p>
          <a:p>
            <a:pPr lvl="2"/>
            <a:r>
              <a:rPr lang="en-US" dirty="0"/>
              <a:t>Brethren suffer too</a:t>
            </a:r>
          </a:p>
          <a:p>
            <a:pPr lvl="1"/>
            <a:r>
              <a:rPr lang="en-US" dirty="0"/>
              <a:t>Jas 4:7, Resist and he will flee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07F7D4-30BB-40A5-AFC3-F11A95F6E9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48227" y="1474365"/>
            <a:ext cx="4767173" cy="1150911"/>
          </a:xfrm>
        </p:spPr>
        <p:txBody>
          <a:bodyPr/>
          <a:lstStyle/>
          <a:p>
            <a:r>
              <a:rPr lang="en-US" dirty="0"/>
              <a:t>Satan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5E3E43CB-1220-4777-A21A-0FEC0BACC2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8600" y="6324600"/>
            <a:ext cx="762000" cy="457200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2204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C7D4A49-7D94-43BF-BF99-A6EF1963A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27038"/>
            <a:ext cx="8229600" cy="868362"/>
          </a:xfrm>
        </p:spPr>
        <p:txBody>
          <a:bodyPr/>
          <a:lstStyle/>
          <a:p>
            <a:r>
              <a:rPr lang="en-US" dirty="0"/>
              <a:t>Road to Sin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07F7D4-30BB-40A5-AFC3-F11A95F6E9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639762"/>
          </a:xfrm>
        </p:spPr>
        <p:txBody>
          <a:bodyPr/>
          <a:lstStyle/>
          <a:p>
            <a:r>
              <a:rPr lang="en-US" dirty="0"/>
              <a:t>Summary – Progression to Sin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C4A1D8-5D81-4152-B4E1-F32DA6D3A0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>
            <a:normAutofit/>
          </a:bodyPr>
          <a:lstStyle/>
          <a:p>
            <a:r>
              <a:rPr lang="en-US" dirty="0"/>
              <a:t>Knowledge</a:t>
            </a:r>
          </a:p>
          <a:p>
            <a:r>
              <a:rPr lang="en-US" dirty="0"/>
              <a:t>Deceived </a:t>
            </a:r>
          </a:p>
          <a:p>
            <a:r>
              <a:rPr lang="en-US" dirty="0"/>
              <a:t>Saw</a:t>
            </a:r>
          </a:p>
          <a:p>
            <a:r>
              <a:rPr lang="en-US" dirty="0"/>
              <a:t>Desired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B10D3C94-CCD7-4CB6-8A8D-54A45B9512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/>
          <a:p>
            <a:r>
              <a:rPr lang="en-US" dirty="0"/>
              <a:t>Ate</a:t>
            </a:r>
          </a:p>
          <a:p>
            <a:r>
              <a:rPr lang="en-US" dirty="0"/>
              <a:t>Enticed Others</a:t>
            </a:r>
          </a:p>
          <a:p>
            <a:r>
              <a:rPr lang="en-US" dirty="0"/>
              <a:t>Shame</a:t>
            </a:r>
          </a:p>
          <a:p>
            <a:r>
              <a:rPr lang="en-US" dirty="0"/>
              <a:t>Blame</a:t>
            </a:r>
          </a:p>
          <a:p>
            <a:r>
              <a:rPr lang="en-US" dirty="0"/>
              <a:t>Consequences</a:t>
            </a:r>
          </a:p>
        </p:txBody>
      </p: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A7B9E30E-8DD0-4924-A04A-77F54BF2AF2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28600" y="6324600"/>
            <a:ext cx="762000" cy="457200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540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C7D4A49-7D94-43BF-BF99-A6EF1963A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0" y="381000"/>
            <a:ext cx="5334000" cy="762000"/>
          </a:xfrm>
        </p:spPr>
        <p:txBody>
          <a:bodyPr/>
          <a:lstStyle/>
          <a:p>
            <a:r>
              <a:rPr lang="en-US" dirty="0"/>
              <a:t>Road to Sin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C4A1D8-5D81-4152-B4E1-F32DA6D3A0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880439"/>
            <a:ext cx="7391400" cy="3927925"/>
          </a:xfrm>
        </p:spPr>
        <p:txBody>
          <a:bodyPr>
            <a:normAutofit/>
          </a:bodyPr>
          <a:lstStyle/>
          <a:p>
            <a:r>
              <a:rPr lang="en-US" dirty="0"/>
              <a:t>Consequences of Sin</a:t>
            </a:r>
          </a:p>
          <a:p>
            <a:pPr lvl="1"/>
            <a:r>
              <a:rPr lang="en-US" dirty="0"/>
              <a:t>Gen 3:22-24</a:t>
            </a:r>
          </a:p>
          <a:p>
            <a:pPr lvl="2"/>
            <a:r>
              <a:rPr lang="en-US" dirty="0"/>
              <a:t>Death</a:t>
            </a:r>
          </a:p>
          <a:p>
            <a:pPr lvl="2"/>
            <a:r>
              <a:rPr lang="en-US" dirty="0"/>
              <a:t>Cast out of the Garden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07F7D4-30BB-40A5-AFC3-F11A95F6E9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48227" y="1474365"/>
            <a:ext cx="4767173" cy="1150911"/>
          </a:xfrm>
        </p:spPr>
        <p:txBody>
          <a:bodyPr/>
          <a:lstStyle/>
          <a:p>
            <a:r>
              <a:rPr lang="en-US" dirty="0"/>
              <a:t>Lesson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88CF578-263D-418B-9FB6-5EF4FA85E8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8600" y="6324600"/>
            <a:ext cx="762000" cy="457200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125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C7D4A49-7D94-43BF-BF99-A6EF1963A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0" y="381000"/>
            <a:ext cx="5334000" cy="762000"/>
          </a:xfrm>
        </p:spPr>
        <p:txBody>
          <a:bodyPr/>
          <a:lstStyle/>
          <a:p>
            <a:r>
              <a:rPr lang="en-US" dirty="0"/>
              <a:t>Road to Sin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C4A1D8-5D81-4152-B4E1-F32DA6D3A0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880439"/>
            <a:ext cx="7391400" cy="3927925"/>
          </a:xfrm>
        </p:spPr>
        <p:txBody>
          <a:bodyPr>
            <a:normAutofit/>
          </a:bodyPr>
          <a:lstStyle/>
          <a:p>
            <a:r>
              <a:rPr lang="en-US" dirty="0"/>
              <a:t>Consequences of Sin</a:t>
            </a:r>
          </a:p>
          <a:p>
            <a:pPr lvl="1"/>
            <a:r>
              <a:rPr lang="en-US" dirty="0"/>
              <a:t>Gen 3:16, Eve</a:t>
            </a:r>
          </a:p>
          <a:p>
            <a:pPr lvl="2"/>
            <a:r>
              <a:rPr lang="en-US" dirty="0"/>
              <a:t>Sorrow in bearing children</a:t>
            </a:r>
          </a:p>
          <a:p>
            <a:pPr lvl="2"/>
            <a:r>
              <a:rPr lang="en-US" dirty="0"/>
              <a:t>Husband shall be over her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07F7D4-30BB-40A5-AFC3-F11A95F6E9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48227" y="1474365"/>
            <a:ext cx="4767173" cy="1150911"/>
          </a:xfrm>
        </p:spPr>
        <p:txBody>
          <a:bodyPr/>
          <a:lstStyle/>
          <a:p>
            <a:r>
              <a:rPr lang="en-US" dirty="0"/>
              <a:t>Lesson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C3221FC-123C-45C2-9E02-A44F641817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8600" y="6324600"/>
            <a:ext cx="762000" cy="457200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0521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C7D4A49-7D94-43BF-BF99-A6EF1963A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0" y="381000"/>
            <a:ext cx="5334000" cy="762000"/>
          </a:xfrm>
        </p:spPr>
        <p:txBody>
          <a:bodyPr/>
          <a:lstStyle/>
          <a:p>
            <a:r>
              <a:rPr lang="en-US" dirty="0"/>
              <a:t>Road to Sin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C4A1D8-5D81-4152-B4E1-F32DA6D3A0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880439"/>
            <a:ext cx="7391400" cy="3927925"/>
          </a:xfrm>
        </p:spPr>
        <p:txBody>
          <a:bodyPr>
            <a:normAutofit/>
          </a:bodyPr>
          <a:lstStyle/>
          <a:p>
            <a:r>
              <a:rPr lang="en-US" dirty="0"/>
              <a:t>Consequences of Sin</a:t>
            </a:r>
          </a:p>
          <a:p>
            <a:pPr lvl="1"/>
            <a:r>
              <a:rPr lang="en-US" dirty="0"/>
              <a:t>Gen 3:17-19, Adam</a:t>
            </a:r>
          </a:p>
          <a:p>
            <a:pPr lvl="2"/>
            <a:r>
              <a:rPr lang="en-US" dirty="0"/>
              <a:t>Ground cursed</a:t>
            </a:r>
          </a:p>
          <a:p>
            <a:pPr lvl="2"/>
            <a:r>
              <a:rPr lang="en-US" dirty="0"/>
              <a:t>In sorrow partake of the fruit of the ground</a:t>
            </a:r>
          </a:p>
          <a:p>
            <a:pPr lvl="3"/>
            <a:r>
              <a:rPr lang="en-US" dirty="0"/>
              <a:t>Thorns, thistles</a:t>
            </a:r>
          </a:p>
          <a:p>
            <a:pPr lvl="2"/>
            <a:r>
              <a:rPr lang="en-US" dirty="0"/>
              <a:t>Sweat of his face</a:t>
            </a:r>
          </a:p>
          <a:p>
            <a:pPr lvl="1"/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07F7D4-30BB-40A5-AFC3-F11A95F6E9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48227" y="1474365"/>
            <a:ext cx="4767173" cy="1150911"/>
          </a:xfrm>
        </p:spPr>
        <p:txBody>
          <a:bodyPr/>
          <a:lstStyle/>
          <a:p>
            <a:r>
              <a:rPr lang="en-US" dirty="0"/>
              <a:t>Lesson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3725DA8-DA25-424D-B93B-C6F78E6D6E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8600" y="6324600"/>
            <a:ext cx="762000" cy="457200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167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C7D4A49-7D94-43BF-BF99-A6EF1963A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dirty="0"/>
              <a:t>Redemption of Mankind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C4A1D8-5D81-4152-B4E1-F32DA6D3A0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</p:spPr>
        <p:txBody>
          <a:bodyPr>
            <a:normAutofit/>
          </a:bodyPr>
          <a:lstStyle/>
          <a:p>
            <a:r>
              <a:rPr lang="en-US" dirty="0"/>
              <a:t>Rev 22:1-3</a:t>
            </a:r>
          </a:p>
          <a:p>
            <a:pPr lvl="1"/>
            <a:r>
              <a:rPr lang="en-US" dirty="0"/>
              <a:t>A New “Garden” </a:t>
            </a:r>
          </a:p>
          <a:p>
            <a:pPr lvl="1"/>
            <a:r>
              <a:rPr lang="en-US" dirty="0"/>
              <a:t>A Tree of Life</a:t>
            </a:r>
          </a:p>
          <a:p>
            <a:pPr lvl="1"/>
            <a:r>
              <a:rPr lang="en-US" dirty="0"/>
              <a:t>Mankind living in harmony with God</a:t>
            </a:r>
          </a:p>
          <a:p>
            <a:pPr lvl="1"/>
            <a:r>
              <a:rPr lang="en-US" dirty="0"/>
              <a:t>Gen 3:22-24, a pattern from life in the Garden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49A2731-6513-4048-B1AC-81AB5B5F1F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8600" y="6324600"/>
            <a:ext cx="762000" cy="457200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718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1992</TotalTime>
  <Words>446</Words>
  <Application>Microsoft Office PowerPoint</Application>
  <PresentationFormat>On-screen Show (4:3)</PresentationFormat>
  <Paragraphs>129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Bookman Old Style</vt:lpstr>
      <vt:lpstr>Calibri</vt:lpstr>
      <vt:lpstr>Times New Roman</vt:lpstr>
      <vt:lpstr>Wingdings</vt:lpstr>
      <vt:lpstr>Default Design</vt:lpstr>
      <vt:lpstr>Eve Road to Sin</vt:lpstr>
      <vt:lpstr>Road to Sin</vt:lpstr>
      <vt:lpstr>Road to Sin</vt:lpstr>
      <vt:lpstr>Road to Sin</vt:lpstr>
      <vt:lpstr>Road to Sin</vt:lpstr>
      <vt:lpstr>Road to Sin</vt:lpstr>
      <vt:lpstr>Road to Sin</vt:lpstr>
      <vt:lpstr>Road to Sin</vt:lpstr>
      <vt:lpstr>Road to Sin</vt:lpstr>
      <vt:lpstr>Road to Sin</vt:lpstr>
      <vt:lpstr>Road to Sin</vt:lpstr>
      <vt:lpstr>Road to Sin</vt:lpstr>
      <vt:lpstr>Redemption of Mankind 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Esther: Queen of Susa</dc:title>
  <dc:creator>CountryBoy</dc:creator>
  <cp:lastModifiedBy>Ross Ward</cp:lastModifiedBy>
  <cp:revision>209</cp:revision>
  <dcterms:created xsi:type="dcterms:W3CDTF">2008-06-20T16:07:54Z</dcterms:created>
  <dcterms:modified xsi:type="dcterms:W3CDTF">2021-05-02T18:44:43Z</dcterms:modified>
</cp:coreProperties>
</file>