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734" r:id="rId1"/>
  </p:sldMasterIdLst>
  <p:notesMasterIdLst>
    <p:notesMasterId r:id="rId14"/>
  </p:notesMasterIdLst>
  <p:handoutMasterIdLst>
    <p:handoutMasterId r:id="rId15"/>
  </p:handoutMasterIdLst>
  <p:sldIdLst>
    <p:sldId id="283" r:id="rId2"/>
    <p:sldId id="337" r:id="rId3"/>
    <p:sldId id="345" r:id="rId4"/>
    <p:sldId id="323" r:id="rId5"/>
    <p:sldId id="347" r:id="rId6"/>
    <p:sldId id="338" r:id="rId7"/>
    <p:sldId id="348" r:id="rId8"/>
    <p:sldId id="350" r:id="rId9"/>
    <p:sldId id="351" r:id="rId10"/>
    <p:sldId id="352" r:id="rId11"/>
    <p:sldId id="349" r:id="rId12"/>
    <p:sldId id="353" r:id="rId13"/>
  </p:sldIdLst>
  <p:sldSz cx="9144000" cy="6858000" type="screen4x3"/>
  <p:notesSz cx="9388475" cy="7102475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ss Ward" initials="RW" lastIdx="1" clrIdx="0">
    <p:extLst>
      <p:ext uri="{19B8F6BF-5375-455C-9EA6-DF929625EA0E}">
        <p15:presenceInfo xmlns:p15="http://schemas.microsoft.com/office/powerpoint/2012/main" userId="2f48b51bce87bb3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66FFFF"/>
    <a:srgbClr val="FF3300"/>
    <a:srgbClr val="3333CC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74" autoAdjust="0"/>
    <p:restoredTop sz="92571" autoAdjust="0"/>
  </p:normalViewPr>
  <p:slideViewPr>
    <p:cSldViewPr>
      <p:cViewPr varScale="1">
        <p:scale>
          <a:sx n="84" d="100"/>
          <a:sy n="84" d="100"/>
        </p:scale>
        <p:origin x="438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0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66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068339" cy="355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320136" y="0"/>
            <a:ext cx="4068339" cy="355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819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747351"/>
            <a:ext cx="4068339" cy="355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19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320136" y="6747351"/>
            <a:ext cx="4068339" cy="355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A9AB22E-3F9F-4E82-B630-ED7A8106FC18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79289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068339" cy="355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320136" y="0"/>
            <a:ext cx="4068339" cy="355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809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19413" y="533400"/>
            <a:ext cx="3549650" cy="26622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09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51797" y="3373676"/>
            <a:ext cx="6884882" cy="31961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09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747351"/>
            <a:ext cx="4068339" cy="355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09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320136" y="6747351"/>
            <a:ext cx="4068339" cy="355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6CD0EDE-A35E-4F54-80C3-5C71B125864E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27231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B048C6-F51A-4832-AD01-00EDCF00B456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Putting Religion into practice: Pure and Genuine Religion</a:t>
            </a:r>
          </a:p>
          <a:p>
            <a:r>
              <a:rPr lang="en-US" dirty="0"/>
              <a:t>True for the Jew (Especially the Pharisee), True for all Christians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38959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7372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28363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77360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59777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Long fence lines are held steadfast by properly designed corner post setup</a:t>
            </a:r>
          </a:p>
          <a:p>
            <a:r>
              <a:rPr lang="en-US" dirty="0"/>
              <a:t>Set deep and braced.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23331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46867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James seems to take on the roll of cheerleader here.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05751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Are persecutions blessings?</a:t>
            </a:r>
          </a:p>
          <a:p>
            <a:r>
              <a:rPr lang="en-US" dirty="0"/>
              <a:t>Trials are said to be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3898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51335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32252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7377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3200" cap="all" spc="200" baseline="0">
                <a:solidFill>
                  <a:schemeClr val="tx2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5038" y="1524000"/>
            <a:ext cx="7543800" cy="822961"/>
          </a:xfrm>
        </p:spPr>
        <p:txBody>
          <a:bodyPr anchor="t">
            <a:no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03134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Diagonal Corner Rectangle 10">
            <a:extLst>
              <a:ext uri="{FF2B5EF4-FFF2-40B4-BE49-F238E27FC236}">
                <a16:creationId xmlns:a16="http://schemas.microsoft.com/office/drawing/2014/main" id="{539ECC92-AB8F-4704-AFFB-4D6350AD4FC8}"/>
              </a:ext>
            </a:extLst>
          </p:cNvPr>
          <p:cNvSpPr/>
          <p:nvPr userDrawn="1"/>
        </p:nvSpPr>
        <p:spPr>
          <a:xfrm>
            <a:off x="533400" y="1"/>
            <a:ext cx="8077200" cy="1131406"/>
          </a:xfrm>
          <a:prstGeom prst="round2DiagRect">
            <a:avLst>
              <a:gd name="adj1" fmla="val 40044"/>
              <a:gd name="adj2" fmla="val 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7" name="Round Diagonal Corner Rectangle 6"/>
          <p:cNvSpPr/>
          <p:nvPr userDrawn="1"/>
        </p:nvSpPr>
        <p:spPr>
          <a:xfrm>
            <a:off x="609600" y="1524001"/>
            <a:ext cx="8534400" cy="4724400"/>
          </a:xfrm>
          <a:prstGeom prst="round2DiagRect">
            <a:avLst>
              <a:gd name="adj1" fmla="val 20689"/>
              <a:gd name="adj2" fmla="val 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lvl1pPr algn="ctr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5359" y="1828800"/>
            <a:ext cx="8016241" cy="4040294"/>
          </a:xfrm>
        </p:spPr>
        <p:txBody>
          <a:bodyPr/>
          <a:lstStyle>
            <a:lvl1pPr marL="0" indent="0">
              <a:defRPr>
                <a:solidFill>
                  <a:schemeClr val="bg1"/>
                </a:solidFill>
              </a:defRPr>
            </a:lvl1pPr>
            <a:lvl2pPr marL="685800" indent="-496888">
              <a:buClr>
                <a:schemeClr val="bg1"/>
              </a:buClr>
              <a:buSzPct val="85000"/>
              <a:buFont typeface="Wingdings" panose="05000000000000000000" pitchFamily="2" charset="2"/>
              <a:buChar char="Ø"/>
              <a:defRPr sz="3600">
                <a:solidFill>
                  <a:schemeClr val="bg1"/>
                </a:solidFill>
              </a:defRPr>
            </a:lvl2pPr>
            <a:lvl3pPr marL="914400" indent="-349250">
              <a:buClr>
                <a:schemeClr val="bg1"/>
              </a:buClr>
              <a:buSzPct val="65000"/>
              <a:buFont typeface="Wingdings" panose="05000000000000000000" pitchFamily="2" charset="2"/>
              <a:buChar char="q"/>
              <a:defRPr sz="3200" i="1">
                <a:solidFill>
                  <a:schemeClr val="bg1"/>
                </a:solidFill>
              </a:defRPr>
            </a:lvl3pPr>
            <a:lvl4pPr marL="1090613" indent="-182563">
              <a:buClr>
                <a:schemeClr val="bg1"/>
              </a:buClr>
              <a:defRPr sz="2800">
                <a:solidFill>
                  <a:schemeClr val="bg1"/>
                </a:solidFill>
              </a:defRPr>
            </a:lvl4pPr>
            <a:lvl5pPr marL="1319213" indent="-182563">
              <a:buClr>
                <a:schemeClr val="bg1"/>
              </a:buClr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356619" y="6459786"/>
            <a:ext cx="185420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98297" y="6459786"/>
            <a:ext cx="361710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81000" y="6416675"/>
            <a:ext cx="984019" cy="365125"/>
          </a:xfrm>
        </p:spPr>
        <p:txBody>
          <a:bodyPr/>
          <a:lstStyle>
            <a:lvl1pPr algn="ctr">
              <a:defRPr sz="4000"/>
            </a:lvl1pPr>
          </a:lstStyle>
          <a:p>
            <a:pPr algn="ctr"/>
            <a:fld id="{028E3F4F-51B2-42EE-AFA2-40C4572185C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8647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5791200"/>
            <a:ext cx="9144000" cy="1066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 Diagonal Corner Rectangle 8"/>
          <p:cNvSpPr/>
          <p:nvPr userDrawn="1"/>
        </p:nvSpPr>
        <p:spPr>
          <a:xfrm>
            <a:off x="457200" y="2057400"/>
            <a:ext cx="4038600" cy="4800599"/>
          </a:xfrm>
          <a:prstGeom prst="round2DiagRect">
            <a:avLst>
              <a:gd name="adj1" fmla="val 8471"/>
              <a:gd name="adj2" fmla="val 872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10" name="Round Diagonal Corner Rectangle 9"/>
          <p:cNvSpPr/>
          <p:nvPr userDrawn="1"/>
        </p:nvSpPr>
        <p:spPr>
          <a:xfrm>
            <a:off x="4775907" y="2053207"/>
            <a:ext cx="4038600" cy="4800598"/>
          </a:xfrm>
          <a:prstGeom prst="round2DiagRect">
            <a:avLst>
              <a:gd name="adj1" fmla="val 8471"/>
              <a:gd name="adj2" fmla="val 872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70560" y="152400"/>
            <a:ext cx="7543800" cy="932596"/>
          </a:xfrm>
        </p:spPr>
        <p:txBody>
          <a:bodyPr>
            <a:no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0560" y="2053207"/>
            <a:ext cx="3703320" cy="480479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 marL="182563" indent="-182563">
              <a:buClr>
                <a:schemeClr val="bg1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07280" y="2057400"/>
            <a:ext cx="3703320" cy="479640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 marL="182563" indent="-182563">
              <a:buClr>
                <a:schemeClr val="bg1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E241A7F-4806-48A5-B05C-D1D18C0AE998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24840" y="1295400"/>
            <a:ext cx="7909560" cy="736282"/>
          </a:xfrm>
        </p:spPr>
        <p:txBody>
          <a:bodyPr lIns="91440" rIns="91440" anchor="ctr">
            <a:normAutofit/>
          </a:bodyPr>
          <a:lstStyle>
            <a:lvl1pPr marL="0" indent="0" algn="ctr">
              <a:buNone/>
              <a:defRPr sz="40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93138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Diagonal Corner Rectangle 10"/>
          <p:cNvSpPr/>
          <p:nvPr userDrawn="1"/>
        </p:nvSpPr>
        <p:spPr>
          <a:xfrm>
            <a:off x="609600" y="2582334"/>
            <a:ext cx="4038600" cy="4203660"/>
          </a:xfrm>
          <a:prstGeom prst="round2DiagRect">
            <a:avLst>
              <a:gd name="adj1" fmla="val 8471"/>
              <a:gd name="adj2" fmla="val 872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12" name="Round Diagonal Corner Rectangle 11"/>
          <p:cNvSpPr/>
          <p:nvPr userDrawn="1"/>
        </p:nvSpPr>
        <p:spPr>
          <a:xfrm>
            <a:off x="4928307" y="2582334"/>
            <a:ext cx="4038600" cy="4199466"/>
          </a:xfrm>
          <a:prstGeom prst="round2DiagRect">
            <a:avLst>
              <a:gd name="adj1" fmla="val 8471"/>
              <a:gd name="adj2" fmla="val 872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0" y="2656840"/>
            <a:ext cx="3703320" cy="32867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5400" y="2656840"/>
            <a:ext cx="3703320" cy="32867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286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191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5484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2" y="0"/>
            <a:ext cx="12234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 anchor="t">
            <a:noAutofit/>
          </a:bodyPr>
          <a:lstStyle>
            <a:lvl1pPr algn="ctr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/>
          <a:lstStyle>
            <a:lvl1pPr marL="0" indent="0">
              <a:buNone/>
              <a:defRPr sz="3600" b="1">
                <a:solidFill>
                  <a:schemeClr val="tx1"/>
                </a:solidFill>
              </a:defRPr>
            </a:lvl1pPr>
            <a:lvl2pPr marL="457200" indent="-457200">
              <a:buClrTx/>
              <a:buSzPct val="75000"/>
              <a:buFont typeface="Wingdings" panose="05000000000000000000" pitchFamily="2" charset="2"/>
              <a:buChar char="v"/>
              <a:defRPr sz="3600" b="0">
                <a:solidFill>
                  <a:schemeClr val="tx1"/>
                </a:solidFill>
              </a:defRPr>
            </a:lvl2pPr>
            <a:lvl3pPr marL="914400" indent="-466725">
              <a:lnSpc>
                <a:spcPct val="100000"/>
              </a:lnSpc>
              <a:buClrTx/>
              <a:buSzPct val="85000"/>
              <a:buFont typeface="Wingdings" panose="05000000000000000000" pitchFamily="2" charset="2"/>
              <a:buChar char="Ø"/>
              <a:defRPr sz="3200" b="0">
                <a:solidFill>
                  <a:schemeClr val="tx1"/>
                </a:solidFill>
              </a:defRPr>
            </a:lvl3pPr>
            <a:lvl4pPr marL="1257300" indent="-349250">
              <a:lnSpc>
                <a:spcPct val="100000"/>
              </a:lnSpc>
              <a:buClrTx/>
              <a:buSzPct val="65000"/>
              <a:buFont typeface="Wingdings" panose="05000000000000000000" pitchFamily="2" charset="2"/>
              <a:buChar char="q"/>
              <a:defRPr sz="2800" b="0">
                <a:solidFill>
                  <a:schemeClr val="tx1"/>
                </a:solidFill>
              </a:defRPr>
            </a:lvl4pPr>
            <a:lvl5pPr marL="1600200" indent="-349250">
              <a:lnSpc>
                <a:spcPct val="100000"/>
              </a:lnSpc>
              <a:buClr>
                <a:schemeClr val="tx1"/>
              </a:buClr>
              <a:buFont typeface="Wingdings" panose="05000000000000000000" pitchFamily="2" charset="2"/>
              <a:buChar char="§"/>
              <a:defRPr sz="28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 lIns="91440" rIns="91440">
            <a:noAutofit/>
          </a:bodyPr>
          <a:lstStyle>
            <a:lvl1pPr marL="0" indent="0" algn="ctr">
              <a:buNone/>
              <a:defRPr sz="4400" b="1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B8B11B-D5C5-4D74-8986-B17AE403AD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948046" y="6459786"/>
            <a:ext cx="185420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1CF3CE-B057-4B91-9F87-52E17253D5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25D9C6-4F30-447C-A564-24B9E6682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7610" y="6096001"/>
            <a:ext cx="984019" cy="597448"/>
          </a:xfrm>
        </p:spPr>
        <p:txBody>
          <a:bodyPr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9743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3150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Diagonal Corner Rectangle 10"/>
          <p:cNvSpPr/>
          <p:nvPr userDrawn="1"/>
        </p:nvSpPr>
        <p:spPr>
          <a:xfrm>
            <a:off x="533400" y="1"/>
            <a:ext cx="8077200" cy="1131406"/>
          </a:xfrm>
          <a:prstGeom prst="round2DiagRect">
            <a:avLst>
              <a:gd name="adj1" fmla="val 40044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76200"/>
            <a:ext cx="7543800" cy="10450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470578"/>
            <a:ext cx="7543801" cy="4398516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219200"/>
            <a:ext cx="7475220" cy="0"/>
          </a:xfrm>
          <a:prstGeom prst="line">
            <a:avLst/>
          </a:prstGeom>
          <a:ln w="88900" cmpd="dbl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6447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3600" b="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3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>
            <a:normAutofit/>
          </a:bodyPr>
          <a:lstStyle/>
          <a:p>
            <a:r>
              <a:rPr lang="en-US" dirty="0"/>
              <a:t>Steadfast – </a:t>
            </a:r>
            <a:r>
              <a:rPr lang="en-US" sz="3200" dirty="0"/>
              <a:t>Jas 5:7-11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5038" y="1524000"/>
            <a:ext cx="7543800" cy="822961"/>
          </a:xfrm>
        </p:spPr>
        <p:txBody>
          <a:bodyPr/>
          <a:lstStyle/>
          <a:p>
            <a:r>
              <a:rPr lang="en-US" dirty="0"/>
              <a:t>Pure &amp; Genuine Religion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/>
              <a:t>Pure &amp; Genuine Religion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n-US" dirty="0"/>
              <a:t>James &amp; Suffering</a:t>
            </a:r>
          </a:p>
          <a:p>
            <a:pPr lvl="1"/>
            <a:r>
              <a:rPr lang="en-US" dirty="0"/>
              <a:t>1:2-18, Blessing of Trials</a:t>
            </a:r>
          </a:p>
          <a:p>
            <a:pPr lvl="1"/>
            <a:r>
              <a:rPr lang="en-US" dirty="0"/>
              <a:t>5:7-11, be Anchored and Strong in face of Persecution</a:t>
            </a:r>
          </a:p>
          <a:p>
            <a:pPr lvl="2"/>
            <a:r>
              <a:rPr lang="en-US" dirty="0"/>
              <a:t>Seems to indicate something more severe than trials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Context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7C6170-89C7-4238-8674-A454E4D6B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7610" y="6096001"/>
            <a:ext cx="984019" cy="597448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1332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/>
              <a:t>Pure &amp; Genuine Religion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n-US" dirty="0"/>
              <a:t>Persecution of the Christian</a:t>
            </a:r>
          </a:p>
          <a:p>
            <a:pPr lvl="1"/>
            <a:r>
              <a:rPr lang="en-US" dirty="0"/>
              <a:t>Oppression of the Rich</a:t>
            </a:r>
          </a:p>
          <a:p>
            <a:pPr lvl="2"/>
            <a:r>
              <a:rPr lang="en-US" dirty="0"/>
              <a:t>Jas 5:4-6 Withheld wages from labors, condemned and killed the just</a:t>
            </a:r>
          </a:p>
          <a:p>
            <a:pPr lvl="2"/>
            <a:r>
              <a:rPr lang="en-US" dirty="0"/>
              <a:t>Jas 2:6-7, In Synagogues </a:t>
            </a:r>
          </a:p>
          <a:p>
            <a:pPr lvl="3"/>
            <a:r>
              <a:rPr lang="en-US" dirty="0"/>
              <a:t>Beaten</a:t>
            </a:r>
          </a:p>
          <a:p>
            <a:pPr lvl="3"/>
            <a:r>
              <a:rPr lang="en-US" dirty="0"/>
              <a:t>Put out of the synagogues </a:t>
            </a:r>
          </a:p>
          <a:p>
            <a:pPr lvl="3"/>
            <a:r>
              <a:rPr lang="en-US" dirty="0"/>
              <a:t>Even killed</a:t>
            </a:r>
          </a:p>
          <a:p>
            <a:pPr lvl="3"/>
            <a:r>
              <a:rPr lang="en-US" dirty="0"/>
              <a:t>Mt 10:17, Mt 23:34, prophecy by Jesus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Context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7C6170-89C7-4238-8674-A454E4D6B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7610" y="6096001"/>
            <a:ext cx="984019" cy="597448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9647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/>
              <a:t>Pure &amp; Genuine Religion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n-US" dirty="0"/>
              <a:t>Christian Response</a:t>
            </a:r>
          </a:p>
          <a:p>
            <a:pPr lvl="1"/>
            <a:r>
              <a:rPr lang="en-US" dirty="0"/>
              <a:t>Vs. 8, Patient </a:t>
            </a:r>
          </a:p>
          <a:p>
            <a:pPr lvl="2"/>
            <a:r>
              <a:rPr lang="en-US" dirty="0"/>
              <a:t>Thayer</a:t>
            </a:r>
          </a:p>
          <a:p>
            <a:pPr lvl="3"/>
            <a:r>
              <a:rPr lang="en-US" dirty="0"/>
              <a:t>1a) to persevere patiently and bravely in enduring misfortunes and troubles</a:t>
            </a:r>
          </a:p>
          <a:p>
            <a:pPr lvl="3"/>
            <a:r>
              <a:rPr lang="en-US" dirty="0"/>
              <a:t>1b) to be patient in bearing the offenses and injuries of others</a:t>
            </a:r>
          </a:p>
          <a:p>
            <a:pPr lvl="2"/>
            <a:r>
              <a:rPr lang="en-US" dirty="0"/>
              <a:t>Bear Up Under</a:t>
            </a:r>
          </a:p>
          <a:p>
            <a:pPr lvl="2"/>
            <a:r>
              <a:rPr lang="en-US" dirty="0"/>
              <a:t>Vs. 7, Like the Farmer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Be Steadfast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7C6170-89C7-4238-8674-A454E4D6B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7610" y="6096001"/>
            <a:ext cx="984019" cy="597448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4</a:t>
            </a:fld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AEE6FD9-7DF1-4835-BD4A-A9EC069828CC}"/>
              </a:ext>
            </a:extLst>
          </p:cNvPr>
          <p:cNvCxnSpPr>
            <a:cxnSpLocks/>
          </p:cNvCxnSpPr>
          <p:nvPr/>
        </p:nvCxnSpPr>
        <p:spPr>
          <a:xfrm>
            <a:off x="5334000" y="2667000"/>
            <a:ext cx="274320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9D40D8D-6168-4FDB-AF69-646C496A66ED}"/>
              </a:ext>
            </a:extLst>
          </p:cNvPr>
          <p:cNvCxnSpPr>
            <a:cxnSpLocks/>
          </p:cNvCxnSpPr>
          <p:nvPr/>
        </p:nvCxnSpPr>
        <p:spPr>
          <a:xfrm>
            <a:off x="5867400" y="4038600"/>
            <a:ext cx="243840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D9BEA24-201F-4A83-B06B-D922A1C94415}"/>
              </a:ext>
            </a:extLst>
          </p:cNvPr>
          <p:cNvCxnSpPr>
            <a:cxnSpLocks/>
          </p:cNvCxnSpPr>
          <p:nvPr/>
        </p:nvCxnSpPr>
        <p:spPr>
          <a:xfrm>
            <a:off x="4457700" y="3124200"/>
            <a:ext cx="102870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5193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/>
              <a:t>Pure &amp; Genuine Religion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n-US" dirty="0"/>
              <a:t>Christian Response</a:t>
            </a:r>
          </a:p>
          <a:p>
            <a:pPr lvl="1"/>
            <a:r>
              <a:rPr lang="en-US" dirty="0"/>
              <a:t>Vs. 8, Established Heart</a:t>
            </a:r>
          </a:p>
          <a:p>
            <a:pPr lvl="2"/>
            <a:r>
              <a:rPr lang="en-US" dirty="0"/>
              <a:t>Thayer</a:t>
            </a:r>
          </a:p>
          <a:p>
            <a:pPr lvl="3"/>
            <a:r>
              <a:rPr lang="en-US" dirty="0"/>
              <a:t>1) to make stable, place firmly, set fast, fix</a:t>
            </a:r>
          </a:p>
          <a:p>
            <a:pPr lvl="2"/>
            <a:r>
              <a:rPr lang="en-US" dirty="0"/>
              <a:t>Strength of Mind</a:t>
            </a:r>
          </a:p>
          <a:p>
            <a:pPr lvl="3"/>
            <a:r>
              <a:rPr lang="en-US" dirty="0"/>
              <a:t>Anchored deep and braced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Be Steadfast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7C6170-89C7-4238-8674-A454E4D6B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7610" y="6096001"/>
            <a:ext cx="984019" cy="597448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960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9EDDB0-D544-4F56-8077-1275ABE45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6</a:t>
            </a:fld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8" name="Picture 7" descr="A picture containing grass, outdoor, tree, field&#10;&#10;Description automatically generated">
            <a:extLst>
              <a:ext uri="{FF2B5EF4-FFF2-40B4-BE49-F238E27FC236}">
                <a16:creationId xmlns:a16="http://schemas.microsoft.com/office/drawing/2014/main" id="{5647A610-1945-4543-9923-3C736CB6DE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8600" y="1"/>
            <a:ext cx="98552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8807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/>
              <a:t>Pure &amp; Genuine Religion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n-US" dirty="0"/>
              <a:t>Christian Response</a:t>
            </a:r>
          </a:p>
          <a:p>
            <a:pPr lvl="1"/>
            <a:r>
              <a:rPr lang="en-US" dirty="0"/>
              <a:t>Vs. 9, do not Grudge </a:t>
            </a:r>
          </a:p>
          <a:p>
            <a:pPr lvl="2"/>
            <a:r>
              <a:rPr lang="en-US" dirty="0"/>
              <a:t>Thayer, 1) a sigh, to groan</a:t>
            </a:r>
          </a:p>
          <a:p>
            <a:pPr lvl="2"/>
            <a:r>
              <a:rPr lang="en-US" dirty="0"/>
              <a:t>Murmur, complain</a:t>
            </a:r>
          </a:p>
          <a:p>
            <a:pPr lvl="2"/>
            <a:r>
              <a:rPr lang="en-US" dirty="0"/>
              <a:t>Lest you be condemned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Be Steadfast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7C6170-89C7-4238-8674-A454E4D6B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7610" y="6096001"/>
            <a:ext cx="984019" cy="597448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0088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/>
              <a:t>Pure &amp; Genuine Religion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n-US" dirty="0"/>
              <a:t>Encouragement </a:t>
            </a:r>
          </a:p>
          <a:p>
            <a:pPr lvl="1"/>
            <a:r>
              <a:rPr lang="en-US" dirty="0"/>
              <a:t>Persevere till “Your Day”</a:t>
            </a:r>
          </a:p>
          <a:p>
            <a:pPr lvl="2"/>
            <a:r>
              <a:rPr lang="en-US" dirty="0"/>
              <a:t>Vs. 7, Coming of the Lord</a:t>
            </a:r>
          </a:p>
          <a:p>
            <a:pPr lvl="2"/>
            <a:r>
              <a:rPr lang="en-US" dirty="0"/>
              <a:t>Vs. 8, Coming of the Lord is near</a:t>
            </a:r>
          </a:p>
          <a:p>
            <a:pPr lvl="2"/>
            <a:r>
              <a:rPr lang="en-US" dirty="0"/>
              <a:t>Vs. 9, Coming of the Lord is Very Near</a:t>
            </a:r>
          </a:p>
          <a:p>
            <a:pPr lvl="3"/>
            <a:r>
              <a:rPr lang="en-US" dirty="0"/>
              <a:t>Judge is at the door</a:t>
            </a:r>
          </a:p>
          <a:p>
            <a:pPr lvl="2"/>
            <a:r>
              <a:rPr lang="en-US" dirty="0"/>
              <a:t>Hang on, you are almost there</a:t>
            </a:r>
          </a:p>
          <a:p>
            <a:pPr lvl="3"/>
            <a:r>
              <a:rPr lang="en-US" dirty="0"/>
              <a:t>Vindication will soon come</a:t>
            </a:r>
          </a:p>
          <a:p>
            <a:pPr lvl="3"/>
            <a:r>
              <a:rPr lang="en-US" dirty="0"/>
              <a:t>Warning to get house in order</a:t>
            </a:r>
          </a:p>
          <a:p>
            <a:pPr lvl="2"/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Be Steadfast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7C6170-89C7-4238-8674-A454E4D6B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7610" y="6096001"/>
            <a:ext cx="984019" cy="597448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3394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/>
              <a:t>Pure &amp; Genuine Religion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n-US" dirty="0"/>
              <a:t>Encouragement </a:t>
            </a:r>
          </a:p>
          <a:p>
            <a:pPr lvl="1"/>
            <a:r>
              <a:rPr lang="en-US" dirty="0"/>
              <a:t>Blessings of God</a:t>
            </a:r>
          </a:p>
          <a:p>
            <a:pPr lvl="2"/>
            <a:r>
              <a:rPr lang="en-US" dirty="0"/>
              <a:t>Vs. 11, we count them blessed</a:t>
            </a:r>
          </a:p>
          <a:p>
            <a:pPr lvl="3"/>
            <a:r>
              <a:rPr lang="en-US" dirty="0"/>
              <a:t>Mt 5:10-12, Blessed are those persecuted for righteousness sake…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Be Steadfast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7C6170-89C7-4238-8674-A454E4D6B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7610" y="6096001"/>
            <a:ext cx="984019" cy="597448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1506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/>
              <a:t>Pure &amp; Genuine Religion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n-US" dirty="0"/>
              <a:t>Encouragement </a:t>
            </a:r>
          </a:p>
          <a:p>
            <a:pPr lvl="1"/>
            <a:r>
              <a:rPr lang="en-US" dirty="0"/>
              <a:t>Blessings of God</a:t>
            </a:r>
          </a:p>
          <a:p>
            <a:pPr lvl="2"/>
            <a:r>
              <a:rPr lang="en-US" dirty="0"/>
              <a:t>Vs. 11, “the end of the Lord” </a:t>
            </a:r>
          </a:p>
          <a:p>
            <a:pPr lvl="3"/>
            <a:r>
              <a:rPr lang="en-US" dirty="0"/>
              <a:t>conclusion brought</a:t>
            </a:r>
          </a:p>
          <a:p>
            <a:pPr lvl="2"/>
            <a:r>
              <a:rPr lang="en-US" dirty="0"/>
              <a:t>Vs. 11, Lord is very pitiful, and of tender mercy</a:t>
            </a:r>
          </a:p>
          <a:p>
            <a:pPr lvl="3"/>
            <a:r>
              <a:rPr lang="en-US" dirty="0"/>
              <a:t>In feeling &amp; action</a:t>
            </a:r>
          </a:p>
          <a:p>
            <a:pPr lvl="3"/>
            <a:r>
              <a:rPr lang="en-US" dirty="0"/>
              <a:t>Job 42:12-13, So the LORD blessed the latter end of Job more than his beginning: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Be Steadfast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7C6170-89C7-4238-8674-A454E4D6B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7610" y="6096001"/>
            <a:ext cx="984019" cy="597448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8195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/>
              <a:t>Pure &amp; Genuine Religion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Persecution</a:t>
            </a:r>
          </a:p>
          <a:p>
            <a:pPr lvl="1"/>
            <a:r>
              <a:rPr lang="en-US" dirty="0"/>
              <a:t>2 Tim 3:12, Yea, and all that will live godly in Christ Jesus shall suffer persecution</a:t>
            </a:r>
          </a:p>
          <a:p>
            <a:pPr lvl="3"/>
            <a:endParaRPr lang="en-US" dirty="0"/>
          </a:p>
          <a:p>
            <a:r>
              <a:rPr lang="en-US" dirty="0"/>
              <a:t>Christian Response</a:t>
            </a:r>
          </a:p>
          <a:p>
            <a:pPr lvl="1"/>
            <a:r>
              <a:rPr lang="en-US" dirty="0"/>
              <a:t>Vs. 8, Patient (Bear up Under)</a:t>
            </a:r>
          </a:p>
          <a:p>
            <a:pPr lvl="1"/>
            <a:r>
              <a:rPr lang="en-US" dirty="0"/>
              <a:t>Vs. 8, Established Heart</a:t>
            </a:r>
          </a:p>
          <a:p>
            <a:pPr lvl="1"/>
            <a:r>
              <a:rPr lang="en-US" dirty="0"/>
              <a:t>Vs. 9, Do not Grudge </a:t>
            </a:r>
          </a:p>
          <a:p>
            <a:pPr lvl="3"/>
            <a:endParaRPr lang="en-US" dirty="0"/>
          </a:p>
          <a:p>
            <a:r>
              <a:rPr lang="en-US" dirty="0"/>
              <a:t>Encouragement </a:t>
            </a:r>
          </a:p>
          <a:p>
            <a:pPr lvl="1"/>
            <a:r>
              <a:rPr lang="en-US" dirty="0"/>
              <a:t>Vindication is soon</a:t>
            </a:r>
          </a:p>
          <a:p>
            <a:pPr lvl="1"/>
            <a:r>
              <a:rPr lang="en-US" dirty="0"/>
              <a:t>God Blesses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Summary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7C6170-89C7-4238-8674-A454E4D6B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7610" y="6096001"/>
            <a:ext cx="984019" cy="597448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952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/>
              <a:t>Pure &amp; Genuine Religion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n-US" dirty="0"/>
              <a:t>Blessings of Discipleship</a:t>
            </a:r>
          </a:p>
          <a:p>
            <a:pPr lvl="1"/>
            <a:r>
              <a:rPr lang="en-US" dirty="0"/>
              <a:t>Jas 5:13-20, Power in Brotherly Love</a:t>
            </a:r>
          </a:p>
          <a:p>
            <a:pPr lvl="2"/>
            <a:r>
              <a:rPr lang="en-US" dirty="0"/>
              <a:t>Rejoice &amp; Pray Together</a:t>
            </a:r>
          </a:p>
          <a:p>
            <a:pPr lvl="2"/>
            <a:r>
              <a:rPr lang="en-US" dirty="0"/>
              <a:t>Lift each other up</a:t>
            </a:r>
          </a:p>
          <a:p>
            <a:pPr lvl="1"/>
            <a:r>
              <a:rPr lang="en-US" dirty="0"/>
              <a:t>Power in Prayer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7C6170-89C7-4238-8674-A454E4D6B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7610" y="6096001"/>
            <a:ext cx="984019" cy="597448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5999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Retrospect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4595</TotalTime>
  <Words>514</Words>
  <Application>Microsoft Office PowerPoint</Application>
  <PresentationFormat>On-screen Show (4:3)</PresentationFormat>
  <Paragraphs>118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Wingdings</vt:lpstr>
      <vt:lpstr>Retrospect</vt:lpstr>
      <vt:lpstr>Pure &amp; Genuine Religion</vt:lpstr>
      <vt:lpstr>Pure &amp; Genuine Religion</vt:lpstr>
      <vt:lpstr>Pure &amp; Genuine Religion</vt:lpstr>
      <vt:lpstr>Pure &amp; Genuine Religion</vt:lpstr>
      <vt:lpstr>Pure &amp; Genuine Religion</vt:lpstr>
      <vt:lpstr>PowerPoint Presentation</vt:lpstr>
      <vt:lpstr>Pure &amp; Genuine Religion</vt:lpstr>
      <vt:lpstr>Pure &amp; Genuine Religion</vt:lpstr>
      <vt:lpstr>Pure &amp; Genuine Religion</vt:lpstr>
      <vt:lpstr>Pure &amp; Genuine Religion</vt:lpstr>
      <vt:lpstr>Pure &amp; Genuine Religion</vt:lpstr>
      <vt:lpstr>Pure &amp; Genuine Religion</vt:lpstr>
    </vt:vector>
  </TitlesOfParts>
  <Company>EVANGELIST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rdward</dc:creator>
  <cp:lastModifiedBy>Ross Ward</cp:lastModifiedBy>
  <cp:revision>943</cp:revision>
  <cp:lastPrinted>2019-12-08T15:01:03Z</cp:lastPrinted>
  <dcterms:created xsi:type="dcterms:W3CDTF">1998-07-07T15:18:40Z</dcterms:created>
  <dcterms:modified xsi:type="dcterms:W3CDTF">2021-04-11T12:57:00Z</dcterms:modified>
</cp:coreProperties>
</file>