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5"/>
  </p:notesMasterIdLst>
  <p:handoutMasterIdLst>
    <p:handoutMasterId r:id="rId16"/>
  </p:handoutMasterIdLst>
  <p:sldIdLst>
    <p:sldId id="319" r:id="rId2"/>
    <p:sldId id="283" r:id="rId3"/>
    <p:sldId id="312" r:id="rId4"/>
    <p:sldId id="333" r:id="rId5"/>
    <p:sldId id="334" r:id="rId6"/>
    <p:sldId id="332" r:id="rId7"/>
    <p:sldId id="336" r:id="rId8"/>
    <p:sldId id="339" r:id="rId9"/>
    <p:sldId id="340" r:id="rId10"/>
    <p:sldId id="341" r:id="rId11"/>
    <p:sldId id="342" r:id="rId12"/>
    <p:sldId id="328" r:id="rId13"/>
    <p:sldId id="331" r:id="rId14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r>
              <a:rPr lang="en-US" dirty="0"/>
              <a:t>This lesson outline focuses on expanding from previous lesson on loving mercy, it is one illustration James uses here to make his point about an active faith.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Faith being alone save him</a:t>
            </a:r>
          </a:p>
          <a:p>
            <a:r>
              <a:rPr lang="en-US" dirty="0"/>
              <a:t>Illustration – lets pretend</a:t>
            </a:r>
          </a:p>
          <a:p>
            <a:r>
              <a:rPr lang="en-US" dirty="0"/>
              <a:t>Example – look at Abraham, Rahab, Demons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25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Lets continue the previous topic, as James brings the teaching forward ad applies to faith and works of a Christian. </a:t>
            </a:r>
          </a:p>
          <a:p>
            <a:r>
              <a:rPr lang="en-US" dirty="0"/>
              <a:t>An illustration of faith and works, of Genuine religion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65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 purpose beyond enriching ourselves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9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Socialism not practiced nor taught either</a:t>
            </a:r>
          </a:p>
          <a:p>
            <a:r>
              <a:rPr lang="en-US" dirty="0"/>
              <a:t>We must all have purpose in life</a:t>
            </a:r>
          </a:p>
          <a:p>
            <a:r>
              <a:rPr lang="en-US" dirty="0"/>
              <a:t>Young, old, man, woman, child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3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destitute were neglected in judgment </a:t>
            </a:r>
          </a:p>
          <a:p>
            <a:pPr lvl="0"/>
            <a:r>
              <a:rPr lang="en-US" dirty="0"/>
              <a:t>Orphans &amp; Widows</a:t>
            </a:r>
          </a:p>
          <a:p>
            <a:pPr lvl="0"/>
            <a:r>
              <a:rPr lang="en-US" dirty="0"/>
              <a:t>The Poor were despised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The Righteous Do?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11, David’s Psalm</a:t>
            </a:r>
          </a:p>
          <a:p>
            <a:pPr lvl="1"/>
            <a:r>
              <a:rPr lang="en-US" dirty="0"/>
              <a:t>Vs. 3, If the foundations be destroyed, what can the righteous do? </a:t>
            </a:r>
          </a:p>
          <a:p>
            <a:pPr lvl="1"/>
            <a:r>
              <a:rPr lang="en-US" dirty="0"/>
              <a:t>Vs. 7, For the righteous LORD loveth righteousness; his countenance doth behold the upright.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63C889-33A3-4C43-AA9F-75DFB1529B5A}"/>
              </a:ext>
            </a:extLst>
          </p:cNvPr>
          <p:cNvSpPr/>
          <p:nvPr/>
        </p:nvSpPr>
        <p:spPr>
          <a:xfrm>
            <a:off x="685800" y="3124200"/>
            <a:ext cx="8016241" cy="213360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Faith at work – Jas 2:14-26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n-US" dirty="0"/>
              <a:t>Outline (Jas 2:14-26)</a:t>
            </a:r>
          </a:p>
          <a:p>
            <a:pPr lvl="1"/>
            <a:r>
              <a:rPr lang="en-US" dirty="0"/>
              <a:t>Vs. 14, Statement of Doctrine</a:t>
            </a:r>
          </a:p>
          <a:p>
            <a:pPr lvl="2"/>
            <a:r>
              <a:rPr lang="en-US" dirty="0"/>
              <a:t>Can faith being alone save him?</a:t>
            </a:r>
          </a:p>
          <a:p>
            <a:pPr lvl="1"/>
            <a:r>
              <a:rPr lang="en-US" dirty="0"/>
              <a:t>Vs. 15-16, Illustration – Caring for the Destitute </a:t>
            </a:r>
          </a:p>
          <a:p>
            <a:pPr lvl="1"/>
            <a:r>
              <a:rPr lang="en-US" dirty="0"/>
              <a:t>Vs. 17-18, Conclusion – Faith Absent of Works is Dead</a:t>
            </a:r>
          </a:p>
          <a:p>
            <a:pPr lvl="1"/>
            <a:r>
              <a:rPr lang="en-US" dirty="0"/>
              <a:t>Vs. 19-20, Example – Demons</a:t>
            </a:r>
          </a:p>
          <a:p>
            <a:pPr lvl="1"/>
            <a:r>
              <a:rPr lang="en-US" dirty="0"/>
              <a:t>Vs. 21-24, Example – Abraham </a:t>
            </a:r>
          </a:p>
          <a:p>
            <a:pPr lvl="1"/>
            <a:r>
              <a:rPr lang="en-US" dirty="0"/>
              <a:t>Vs. 25, Example – Rahab</a:t>
            </a:r>
          </a:p>
          <a:p>
            <a:pPr lvl="1"/>
            <a:r>
              <a:rPr lang="en-US" dirty="0"/>
              <a:t>Vs. 26, Illustration – Body Absent Spirit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BA82FF-6050-4366-BA13-B8CEE6C1DDF3}"/>
              </a:ext>
            </a:extLst>
          </p:cNvPr>
          <p:cNvSpPr/>
          <p:nvPr/>
        </p:nvSpPr>
        <p:spPr>
          <a:xfrm>
            <a:off x="2915753" y="1752600"/>
            <a:ext cx="6152047" cy="13716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14-16, Illustration – Faith without Generosity</a:t>
            </a:r>
          </a:p>
          <a:p>
            <a:pPr lvl="1"/>
            <a:r>
              <a:rPr lang="en-US" dirty="0"/>
              <a:t>Vs. 15, If a Christian be naked, and destitute of daily food</a:t>
            </a:r>
          </a:p>
          <a:p>
            <a:pPr lvl="1"/>
            <a:r>
              <a:rPr lang="en-US" dirty="0"/>
              <a:t>Vs. 16, …Depart in peace, be ye warmed and filled</a:t>
            </a:r>
          </a:p>
          <a:p>
            <a:pPr lvl="1"/>
            <a:r>
              <a:rPr lang="en-US" dirty="0"/>
              <a:t>Marie Antoinette,1789, “Let them eat cake”</a:t>
            </a:r>
          </a:p>
          <a:p>
            <a:pPr lvl="1"/>
            <a:r>
              <a:rPr lang="en-US" dirty="0"/>
              <a:t>Synonymous Ideas </a:t>
            </a:r>
          </a:p>
          <a:p>
            <a:pPr lvl="2"/>
            <a:r>
              <a:rPr lang="en-US" dirty="0"/>
              <a:t>Mercy &amp; Grace</a:t>
            </a:r>
          </a:p>
          <a:p>
            <a:pPr lvl="2"/>
            <a:r>
              <a:rPr lang="en-US" dirty="0"/>
              <a:t>Benevolence</a:t>
            </a:r>
          </a:p>
          <a:p>
            <a:pPr lvl="2"/>
            <a:r>
              <a:rPr lang="en-US" dirty="0"/>
              <a:t>Generosity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</a:t>
            </a:r>
          </a:p>
          <a:p>
            <a:r>
              <a:rPr lang="en-US" dirty="0"/>
              <a:t>(Mercy)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3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Generosity </a:t>
            </a:r>
          </a:p>
          <a:p>
            <a:pPr lvl="1"/>
            <a:r>
              <a:rPr lang="en-US" dirty="0"/>
              <a:t>Identity of the Righteous</a:t>
            </a:r>
          </a:p>
          <a:p>
            <a:pPr lvl="1"/>
            <a:r>
              <a:rPr lang="en-US" dirty="0"/>
              <a:t>1 Jn 3:17-18, But whoso hath this world's good, and sees his brother have need, and shuts up his bowels of compassion from him, how dwelleth the love of God in him?</a:t>
            </a:r>
          </a:p>
          <a:p>
            <a:pPr lvl="1"/>
            <a:r>
              <a:rPr lang="en-US" dirty="0"/>
              <a:t>Mt 25:14-30, Righteous are known for their generosity (Mercy)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Generosity </a:t>
            </a:r>
          </a:p>
          <a:p>
            <a:pPr lvl="1"/>
            <a:r>
              <a:rPr lang="en-US" dirty="0"/>
              <a:t>Eph 4:28, labor… to give to him that needs</a:t>
            </a:r>
          </a:p>
          <a:p>
            <a:pPr lvl="1"/>
            <a:r>
              <a:rPr lang="en-US" dirty="0"/>
              <a:t>Act 20:35, laboring ye ought to support the weak… “It is more blessed to give than to receive.”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8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n-US" dirty="0"/>
              <a:t>Responsibility to Work</a:t>
            </a:r>
          </a:p>
          <a:p>
            <a:pPr lvl="1"/>
            <a:r>
              <a:rPr lang="en-US" dirty="0"/>
              <a:t>2 Thes 3:8-10, we commanded you, that if any would not work, neither should he eat.</a:t>
            </a:r>
          </a:p>
          <a:p>
            <a:pPr lvl="1"/>
            <a:r>
              <a:rPr lang="en-US" dirty="0"/>
              <a:t>1 Tim 5:11-14, But the younger widow's refuse: </a:t>
            </a:r>
          </a:p>
          <a:p>
            <a:pPr lvl="2"/>
            <a:r>
              <a:rPr lang="en-US" dirty="0"/>
              <a:t>Idle</a:t>
            </a:r>
          </a:p>
          <a:p>
            <a:pPr lvl="2"/>
            <a:r>
              <a:rPr lang="en-US" dirty="0"/>
              <a:t>Wandering about from house to house</a:t>
            </a:r>
          </a:p>
          <a:p>
            <a:pPr lvl="2"/>
            <a:r>
              <a:rPr lang="en-US" dirty="0"/>
              <a:t>Tattlers </a:t>
            </a:r>
          </a:p>
          <a:p>
            <a:pPr lvl="2"/>
            <a:r>
              <a:rPr lang="en-US" dirty="0"/>
              <a:t>Busybodies</a:t>
            </a:r>
          </a:p>
          <a:p>
            <a:pPr lvl="2"/>
            <a:r>
              <a:rPr lang="en-US" dirty="0"/>
              <a:t>Marry, bear children, guide the house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9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Christian Fellowship</a:t>
            </a:r>
          </a:p>
          <a:p>
            <a:pPr lvl="1"/>
            <a:r>
              <a:rPr lang="en-US" dirty="0"/>
              <a:t>Religious Organizations</a:t>
            </a:r>
          </a:p>
          <a:p>
            <a:pPr lvl="2"/>
            <a:r>
              <a:rPr lang="en-US" dirty="0"/>
              <a:t>1 Cor 10:16-21, Fellowship of Worship</a:t>
            </a:r>
          </a:p>
          <a:p>
            <a:pPr lvl="2"/>
            <a:r>
              <a:rPr lang="en-US" dirty="0"/>
              <a:t>2 Jn 7-11, For he that bids him God speed is partaker (fellowship) of his evil deeds.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8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Where Do We Give</a:t>
            </a:r>
          </a:p>
          <a:p>
            <a:pPr lvl="1"/>
            <a:r>
              <a:rPr lang="en-US" dirty="0"/>
              <a:t>Family </a:t>
            </a:r>
          </a:p>
          <a:p>
            <a:pPr lvl="2"/>
            <a:r>
              <a:rPr lang="en-US" dirty="0"/>
              <a:t>1 Tim 5:3-10, Family first </a:t>
            </a:r>
          </a:p>
          <a:p>
            <a:pPr lvl="2"/>
            <a:r>
              <a:rPr lang="en-US" dirty="0"/>
              <a:t>Mt 15:1-9, condemned for not supporting father and mother</a:t>
            </a:r>
          </a:p>
          <a:p>
            <a:pPr lvl="1"/>
            <a:r>
              <a:rPr lang="en-US" dirty="0"/>
              <a:t>Spiritual Causes</a:t>
            </a:r>
          </a:p>
          <a:p>
            <a:pPr lvl="2"/>
            <a:r>
              <a:rPr lang="en-US" dirty="0"/>
              <a:t>1 Cor 16:1, collection for the saints</a:t>
            </a:r>
          </a:p>
          <a:p>
            <a:pPr lvl="2"/>
            <a:r>
              <a:rPr lang="en-US" dirty="0"/>
              <a:t>2 Cor 9:1-7, collection for the saints</a:t>
            </a:r>
          </a:p>
          <a:p>
            <a:pPr lvl="2"/>
            <a:r>
              <a:rPr lang="en-US" dirty="0"/>
              <a:t>Numerous direct evangelism examples</a:t>
            </a:r>
          </a:p>
          <a:p>
            <a:pPr lvl="3"/>
            <a:r>
              <a:rPr lang="en-US" dirty="0"/>
              <a:t>Housing &amp; Food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06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Where Do We Give (Organizations)</a:t>
            </a:r>
          </a:p>
          <a:p>
            <a:pPr lvl="1"/>
            <a:r>
              <a:rPr lang="en-US" dirty="0"/>
              <a:t>Adoption</a:t>
            </a:r>
          </a:p>
          <a:p>
            <a:pPr lvl="2"/>
            <a:r>
              <a:rPr lang="en-US" dirty="0"/>
              <a:t>Sacred Selections</a:t>
            </a:r>
          </a:p>
          <a:p>
            <a:pPr lvl="1"/>
            <a:r>
              <a:rPr lang="en-US" dirty="0"/>
              <a:t>The Needy</a:t>
            </a:r>
          </a:p>
          <a:p>
            <a:pPr lvl="2"/>
            <a:r>
              <a:rPr lang="en-US" dirty="0"/>
              <a:t>Food banks, clothes closets, coats, cars</a:t>
            </a:r>
          </a:p>
          <a:p>
            <a:pPr lvl="1"/>
            <a:r>
              <a:rPr lang="en-US" dirty="0"/>
              <a:t>Health Related Charities</a:t>
            </a:r>
          </a:p>
          <a:p>
            <a:pPr lvl="2"/>
            <a:r>
              <a:rPr lang="en-US" dirty="0"/>
              <a:t>Children’s Hospitals</a:t>
            </a:r>
          </a:p>
          <a:p>
            <a:pPr lvl="3"/>
            <a:r>
              <a:rPr lang="en-US" dirty="0"/>
              <a:t>Ronald McDonald House, St. Jude</a:t>
            </a:r>
          </a:p>
          <a:p>
            <a:pPr lvl="2"/>
            <a:r>
              <a:rPr lang="en-US" dirty="0"/>
              <a:t>American lung association, Spina Bifida, Cancer societies, diabetes, Alzheimer’s, </a:t>
            </a:r>
          </a:p>
          <a:p>
            <a:pPr lvl="2"/>
            <a:r>
              <a:rPr lang="en-US" dirty="0"/>
              <a:t>Veteran's organizations</a:t>
            </a:r>
          </a:p>
          <a:p>
            <a:pPr lvl="2"/>
            <a:r>
              <a:rPr lang="en-US" dirty="0"/>
              <a:t>Special Olympics </a:t>
            </a:r>
          </a:p>
          <a:p>
            <a:pPr lvl="2"/>
            <a:r>
              <a:rPr lang="en-US" dirty="0"/>
              <a:t>Make-a-wish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Where Do We Give </a:t>
            </a:r>
          </a:p>
          <a:p>
            <a:r>
              <a:rPr lang="en-US" dirty="0"/>
              <a:t>(Volunteer Work)</a:t>
            </a:r>
          </a:p>
          <a:p>
            <a:pPr lvl="1"/>
            <a:r>
              <a:rPr lang="en-US" dirty="0"/>
              <a:t>Especially Youth Causes</a:t>
            </a:r>
          </a:p>
          <a:p>
            <a:pPr lvl="2"/>
            <a:r>
              <a:rPr lang="en-US" dirty="0"/>
              <a:t>Extracurricular Clubs</a:t>
            </a:r>
          </a:p>
          <a:p>
            <a:pPr lvl="3"/>
            <a:r>
              <a:rPr lang="en-US" dirty="0"/>
              <a:t>FFA, Band, Sports… </a:t>
            </a:r>
          </a:p>
          <a:p>
            <a:pPr lvl="3"/>
            <a:r>
              <a:rPr lang="en-US" dirty="0"/>
              <a:t>Parents look for their kids to learn life skills</a:t>
            </a:r>
          </a:p>
          <a:p>
            <a:pPr lvl="2"/>
            <a:r>
              <a:rPr lang="en-US" dirty="0"/>
              <a:t>4H, Boy Scouts, YMCA</a:t>
            </a:r>
          </a:p>
          <a:p>
            <a:pPr lvl="1"/>
            <a:r>
              <a:rPr lang="en-US" dirty="0"/>
              <a:t>Adoption/Life Causes</a:t>
            </a:r>
          </a:p>
          <a:p>
            <a:pPr lvl="1"/>
            <a:r>
              <a:rPr lang="en-US" dirty="0"/>
              <a:t>Feeding Hungry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Faith at Work (Mercy)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Generosity – Faith at Work</a:t>
            </a:r>
          </a:p>
          <a:p>
            <a:endParaRPr lang="en-US" dirty="0"/>
          </a:p>
          <a:p>
            <a:r>
              <a:rPr lang="en-US" dirty="0"/>
              <a:t>Joy in Mercy</a:t>
            </a:r>
          </a:p>
          <a:p>
            <a:pPr lvl="1"/>
            <a:r>
              <a:rPr lang="en-US" dirty="0"/>
              <a:t>Rom 12:8, he that gives, let him do it with simplicity; …he that shews mercy, with cheerfulness.</a:t>
            </a:r>
          </a:p>
          <a:p>
            <a:pPr lvl="1"/>
            <a:r>
              <a:rPr lang="en-US" dirty="0"/>
              <a:t>Gal 6:9, let us not be weary in well doing: for in due season we shall reap, if we faint not. </a:t>
            </a:r>
          </a:p>
          <a:p>
            <a:pPr lvl="2"/>
            <a:r>
              <a:rPr lang="en-US" dirty="0"/>
              <a:t>Abuses of Generosity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Mercy – Faith at Work</a:t>
            </a:r>
          </a:p>
          <a:p>
            <a:pPr lvl="1"/>
            <a:r>
              <a:rPr lang="en-US" dirty="0"/>
              <a:t>Attribute of the Godly</a:t>
            </a:r>
          </a:p>
          <a:p>
            <a:pPr lvl="2"/>
            <a:r>
              <a:rPr lang="en-US" dirty="0"/>
              <a:t>1 Jn 3:15-18, Compassion for the needy</a:t>
            </a:r>
          </a:p>
          <a:p>
            <a:pPr lvl="2"/>
            <a:r>
              <a:rPr lang="en-US" dirty="0"/>
              <a:t>Mt 25:34-40, Benevolent toward others</a:t>
            </a:r>
          </a:p>
          <a:p>
            <a:pPr lvl="1"/>
            <a:r>
              <a:rPr lang="en-US" dirty="0"/>
              <a:t>Waste Wealth</a:t>
            </a:r>
          </a:p>
          <a:p>
            <a:pPr lvl="2"/>
            <a:r>
              <a:rPr lang="en-US" dirty="0"/>
              <a:t>Jas 5:1-6, rich lived in luxury, while wealth was wasted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3862</TotalTime>
  <Words>845</Words>
  <Application>Microsoft Office PowerPoint</Application>
  <PresentationFormat>On-screen Show (4:3)</PresentationFormat>
  <Paragraphs>141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Retrospect</vt:lpstr>
      <vt:lpstr>What Can The Righteous Do? 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689</cp:revision>
  <cp:lastPrinted>2019-12-08T15:01:03Z</cp:lastPrinted>
  <dcterms:created xsi:type="dcterms:W3CDTF">1998-07-07T15:18:40Z</dcterms:created>
  <dcterms:modified xsi:type="dcterms:W3CDTF">2021-02-21T13:52:13Z</dcterms:modified>
</cp:coreProperties>
</file>