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4" r:id="rId1"/>
  </p:sldMasterIdLst>
  <p:notesMasterIdLst>
    <p:notesMasterId r:id="rId11"/>
  </p:notesMasterIdLst>
  <p:handoutMasterIdLst>
    <p:handoutMasterId r:id="rId12"/>
  </p:handoutMasterIdLst>
  <p:sldIdLst>
    <p:sldId id="283" r:id="rId2"/>
    <p:sldId id="285" r:id="rId3"/>
    <p:sldId id="314" r:id="rId4"/>
    <p:sldId id="310" r:id="rId5"/>
    <p:sldId id="311" r:id="rId6"/>
    <p:sldId id="312" r:id="rId7"/>
    <p:sldId id="313" r:id="rId8"/>
    <p:sldId id="309" r:id="rId9"/>
    <p:sldId id="297" r:id="rId10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66FFFF"/>
    <a:srgbClr val="FF3300"/>
    <a:srgbClr val="3333CC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88732" autoAdjust="0"/>
  </p:normalViewPr>
  <p:slideViewPr>
    <p:cSldViewPr>
      <p:cViewPr varScale="1">
        <p:scale>
          <a:sx n="81" d="100"/>
          <a:sy n="81" d="100"/>
        </p:scale>
        <p:origin x="159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895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Bible claims to be the Words of God</a:t>
            </a:r>
          </a:p>
          <a:p>
            <a:r>
              <a:rPr lang="en-US"/>
              <a:t>Exclusively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970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God is visible all around us, we see his work in creation, his great power</a:t>
            </a:r>
          </a:p>
          <a:p>
            <a:r>
              <a:rPr lang="en-US" dirty="0"/>
              <a:t>We do not see his truth, revelation, nor can we understand his nature by looking at creation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044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Apostles and prophets existed in the Early Church.</a:t>
            </a:r>
          </a:p>
          <a:p>
            <a:r>
              <a:rPr lang="en-US" dirty="0"/>
              <a:t>Luke, Mark, (Maybe James &amp; Jude) were prophets, not apostles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2164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the Holy Spirit (Jesus) knows the mind of God and can reveal it to others</a:t>
            </a:r>
          </a:p>
          <a:p>
            <a:r>
              <a:rPr lang="en-US" dirty="0"/>
              <a:t>Even Angels do not know the mind of God</a:t>
            </a:r>
          </a:p>
          <a:p>
            <a:r>
              <a:rPr lang="en-US" dirty="0"/>
              <a:t>Neither does man know the mind of another person unless they reveal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9524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Divine revelation occurred through spoken word and through written word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3727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not just Jesus’ teachings that Judge us</a:t>
            </a:r>
          </a:p>
          <a:p>
            <a:r>
              <a:rPr lang="en-US" dirty="0"/>
              <a:t>It is all the apostles </a:t>
            </a:r>
            <a:r>
              <a:rPr lang="en-US"/>
              <a:t>and prophets' </a:t>
            </a:r>
            <a:r>
              <a:rPr lang="en-US" dirty="0"/>
              <a:t>teachings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800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096956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4800"/>
            <a:ext cx="8153400" cy="1447800"/>
          </a:xfrm>
        </p:spPr>
        <p:txBody>
          <a:bodyPr>
            <a:normAutofit/>
          </a:bodyPr>
          <a:lstStyle>
            <a:lvl1pPr>
              <a:defRPr sz="5400"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7" name="Round Diagonal Corner Rectangle 6"/>
          <p:cNvSpPr/>
          <p:nvPr userDrawn="1"/>
        </p:nvSpPr>
        <p:spPr>
          <a:xfrm>
            <a:off x="609600" y="2133601"/>
            <a:ext cx="8534400" cy="4724400"/>
          </a:xfrm>
          <a:prstGeom prst="round2DiagRect">
            <a:avLst>
              <a:gd name="adj1" fmla="val 20689"/>
              <a:gd name="adj2" fmla="val 0"/>
            </a:avLst>
          </a:prstGeom>
          <a:gradFill>
            <a:gsLst>
              <a:gs pos="0">
                <a:schemeClr val="bg2">
                  <a:alpha val="50000"/>
                </a:schemeClr>
              </a:gs>
              <a:gs pos="86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2362200"/>
            <a:ext cx="7962900" cy="4191000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  <a:lvl2pPr>
              <a:defRPr sz="4000"/>
            </a:lvl2pPr>
            <a:lvl3pPr>
              <a:defRPr sz="3600"/>
            </a:lvl3pPr>
            <a:lvl4pPr>
              <a:defRPr sz="3600"/>
            </a:lvl4pPr>
            <a:lvl5pPr>
              <a:defRPr sz="3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D6C8E2-2E5C-431A-9AB2-7861381842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48000" y="6172924"/>
            <a:ext cx="2438401" cy="39687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fld id="{E9A618E4-F688-481D-99BA-8FBF3B947626}" type="datetime1">
              <a:rPr lang="en-US" smtClean="0"/>
              <a:t>1/10/2021</a:t>
            </a:fld>
            <a:endParaRPr lang="en-US" sz="28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4FDCC2-3842-497F-9D92-36DB42837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15000" y="6111151"/>
            <a:ext cx="3086100" cy="45864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endParaRPr lang="en-US" sz="2800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D9BA8182-B9E1-401E-BA7D-21250E321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" y="6111151"/>
            <a:ext cx="976744" cy="670648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fld id="{435DF923-D5F5-4BD1-8F46-CFFB7561346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67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Round Diagonal Corner Rectangle 7"/>
          <p:cNvSpPr/>
          <p:nvPr userDrawn="1"/>
        </p:nvSpPr>
        <p:spPr>
          <a:xfrm>
            <a:off x="609600" y="2057401"/>
            <a:ext cx="4038600" cy="4648200"/>
          </a:xfrm>
          <a:prstGeom prst="round2DiagRect">
            <a:avLst>
              <a:gd name="adj1" fmla="val 8471"/>
              <a:gd name="adj2" fmla="val 8725"/>
            </a:avLst>
          </a:prstGeom>
          <a:gradFill>
            <a:gsLst>
              <a:gs pos="0">
                <a:schemeClr val="bg2"/>
              </a:gs>
              <a:gs pos="86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231263"/>
            <a:ext cx="3886200" cy="4169537"/>
          </a:xfrm>
          <a:prstGeom prst="rect">
            <a:avLst/>
          </a:prstGeom>
        </p:spPr>
        <p:txBody>
          <a:bodyPr/>
          <a:lstStyle>
            <a:lvl1pPr>
              <a:defRPr sz="3200" baseline="0">
                <a:solidFill>
                  <a:schemeClr val="tx2"/>
                </a:solidFill>
              </a:defRPr>
            </a:lvl1pPr>
            <a:lvl2pPr>
              <a:defRPr sz="3200" baseline="0">
                <a:solidFill>
                  <a:schemeClr val="tx2"/>
                </a:solidFill>
              </a:defRPr>
            </a:lvl2pPr>
            <a:lvl3pPr>
              <a:defRPr sz="2800" baseline="0">
                <a:solidFill>
                  <a:schemeClr val="tx2"/>
                </a:solidFill>
              </a:defRPr>
            </a:lvl3pPr>
            <a:lvl4pPr>
              <a:defRPr sz="2800" baseline="0">
                <a:solidFill>
                  <a:schemeClr val="tx2"/>
                </a:solidFill>
              </a:defRPr>
            </a:lvl4pPr>
            <a:lvl5pPr>
              <a:defRPr sz="2400"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ound Diagonal Corner Rectangle 8"/>
          <p:cNvSpPr/>
          <p:nvPr userDrawn="1"/>
        </p:nvSpPr>
        <p:spPr>
          <a:xfrm>
            <a:off x="4928307" y="2053207"/>
            <a:ext cx="4038600" cy="4648200"/>
          </a:xfrm>
          <a:prstGeom prst="round2DiagRect">
            <a:avLst>
              <a:gd name="adj1" fmla="val 8471"/>
              <a:gd name="adj2" fmla="val 8725"/>
            </a:avLst>
          </a:prstGeom>
          <a:gradFill>
            <a:gsLst>
              <a:gs pos="0">
                <a:schemeClr val="bg2"/>
              </a:gs>
              <a:gs pos="86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2318129"/>
            <a:ext cx="3810000" cy="4082672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tx2"/>
                </a:solidFill>
              </a:defRPr>
            </a:lvl1pPr>
            <a:lvl2pPr>
              <a:defRPr sz="3200">
                <a:solidFill>
                  <a:schemeClr val="tx2"/>
                </a:solidFill>
              </a:defRPr>
            </a:lvl2pPr>
            <a:lvl3pPr>
              <a:defRPr sz="2800">
                <a:solidFill>
                  <a:schemeClr val="tx2"/>
                </a:solidFill>
              </a:defRPr>
            </a:lvl3pPr>
            <a:lvl4pPr>
              <a:defRPr sz="2800">
                <a:solidFill>
                  <a:schemeClr val="tx2"/>
                </a:solidFill>
              </a:defRPr>
            </a:lvl4pPr>
            <a:lvl5pPr>
              <a:defRPr sz="2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1115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Diagonal Corner Rectangle 9"/>
          <p:cNvSpPr/>
          <p:nvPr userDrawn="1"/>
        </p:nvSpPr>
        <p:spPr>
          <a:xfrm>
            <a:off x="609600" y="2814636"/>
            <a:ext cx="4038600" cy="3971358"/>
          </a:xfrm>
          <a:prstGeom prst="round2DiagRect">
            <a:avLst>
              <a:gd name="adj1" fmla="val 8471"/>
              <a:gd name="adj2" fmla="val 8725"/>
            </a:avLst>
          </a:prstGeom>
          <a:gradFill>
            <a:gsLst>
              <a:gs pos="0">
                <a:schemeClr val="bg2"/>
              </a:gs>
              <a:gs pos="86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 Diagonal Corner Rectangle 10"/>
          <p:cNvSpPr/>
          <p:nvPr userDrawn="1"/>
        </p:nvSpPr>
        <p:spPr>
          <a:xfrm>
            <a:off x="4928307" y="2810442"/>
            <a:ext cx="4038600" cy="3971358"/>
          </a:xfrm>
          <a:prstGeom prst="round2DiagRect">
            <a:avLst>
              <a:gd name="adj1" fmla="val 8471"/>
              <a:gd name="adj2" fmla="val 8725"/>
            </a:avLst>
          </a:prstGeom>
          <a:gradFill>
            <a:gsLst>
              <a:gs pos="0">
                <a:schemeClr val="bg2"/>
              </a:gs>
              <a:gs pos="86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304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1981200"/>
            <a:ext cx="3335840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2946177"/>
            <a:ext cx="3335839" cy="3652089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1990724"/>
            <a:ext cx="3335840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98560" y="2946177"/>
            <a:ext cx="3335840" cy="3652089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87052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976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661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 noChangeArrowheads="1"/>
          </p:cNvPicPr>
          <p:nvPr userDrawn="1"/>
        </p:nvPicPr>
        <p:blipFill rotWithShape="1">
          <a:blip r:embed="rId2" cstate="print"/>
          <a:srcRect b="4167"/>
          <a:stretch/>
        </p:blipFill>
        <p:spPr bwMode="auto">
          <a:xfrm>
            <a:off x="3267922" y="-152400"/>
            <a:ext cx="6113356" cy="792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 title="Background Shape"/>
          <p:cNvSpPr/>
          <p:nvPr/>
        </p:nvSpPr>
        <p:spPr>
          <a:xfrm>
            <a:off x="-38100" y="376"/>
            <a:ext cx="342900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8100" y="685800"/>
            <a:ext cx="342900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000" b="1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Rectangle 10" title="Divider Bar"/>
          <p:cNvSpPr/>
          <p:nvPr userDrawn="1"/>
        </p:nvSpPr>
        <p:spPr>
          <a:xfrm>
            <a:off x="339090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-38100" y="3237344"/>
            <a:ext cx="3429000" cy="301105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3600" b="1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8100" y="381000"/>
            <a:ext cx="4953000" cy="5715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Wingdings" panose="05000000000000000000" pitchFamily="2" charset="2"/>
              <a:buNone/>
              <a:defRPr sz="3600" b="1">
                <a:latin typeface="Aharoni" panose="02010803020104030203" pitchFamily="2" charset="-79"/>
                <a:cs typeface="Aharoni" panose="02010803020104030203" pitchFamily="2" charset="-79"/>
              </a:defRPr>
            </a:lvl1pPr>
            <a:lvl2pPr marL="457200" indent="-457200">
              <a:buSzPct val="85000"/>
              <a:buFont typeface="Wingdings" panose="05000000000000000000" pitchFamily="2" charset="2"/>
              <a:buChar char="Ø"/>
              <a:defRPr sz="3600" b="1" i="0"/>
            </a:lvl2pPr>
            <a:lvl3pPr marL="914400" indent="-457200">
              <a:buSzPct val="85000"/>
              <a:buFont typeface="Wingdings" panose="05000000000000000000" pitchFamily="2" charset="2"/>
              <a:buChar char="q"/>
              <a:defRPr sz="3200"/>
            </a:lvl3pPr>
            <a:lvl4pPr marL="1319213" indent="-404813">
              <a:defRPr sz="3200"/>
            </a:lvl4pPr>
            <a:lvl5pPr>
              <a:defRPr sz="3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176DCDCB-8174-41DD-82BF-C43382453A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48000" y="6172924"/>
            <a:ext cx="2438401" cy="396876"/>
          </a:xfrm>
          <a:prstGeom prst="rect">
            <a:avLst/>
          </a:prstGeom>
        </p:spPr>
        <p:txBody>
          <a:bodyPr/>
          <a:lstStyle/>
          <a:p>
            <a:fld id="{E789BC79-2948-4062-B3F7-5DA654BBAB6A}" type="datetime1">
              <a:rPr lang="en-US" smtClean="0"/>
              <a:t>1/10/2021</a:t>
            </a:fld>
            <a:endParaRPr lang="en-US" dirty="0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E20B8B64-FDA5-4ED8-99C2-B329133A1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15000" y="6204674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6193A764-2519-49AF-9A9E-AD29621AA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14817" y="5867401"/>
            <a:ext cx="976744" cy="670648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fld id="{435DF923-D5F5-4BD1-8F46-CFFB7561346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832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63082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0" y="0"/>
            <a:ext cx="9165382" cy="6841222"/>
          </a:xfrm>
          <a:prstGeom prst="rect">
            <a:avLst/>
          </a:prstGeom>
        </p:spPr>
      </p:pic>
      <p:sp>
        <p:nvSpPr>
          <p:cNvPr id="12" name="Round Diagonal Corner Rectangle 11"/>
          <p:cNvSpPr/>
          <p:nvPr userDrawn="1"/>
        </p:nvSpPr>
        <p:spPr>
          <a:xfrm>
            <a:off x="609600" y="0"/>
            <a:ext cx="8534400" cy="1867694"/>
          </a:xfrm>
          <a:prstGeom prst="round2DiagRect">
            <a:avLst>
              <a:gd name="adj1" fmla="val 40044"/>
              <a:gd name="adj2" fmla="val 0"/>
            </a:avLst>
          </a:prstGeom>
          <a:gradFill>
            <a:gsLst>
              <a:gs pos="0">
                <a:schemeClr val="bg2"/>
              </a:gs>
              <a:gs pos="86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191294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Rectangle 8"/>
          <p:cNvSpPr/>
          <p:nvPr/>
        </p:nvSpPr>
        <p:spPr>
          <a:xfrm>
            <a:off x="324716" y="-16778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17053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</p:sldLayoutIdLst>
  <p:hf hdr="0" ftr="0" dt="0"/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b="0" kern="1200" cap="none" spc="0" baseline="0">
          <a:ln w="0"/>
          <a:solidFill>
            <a:schemeClr val="tx1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368">
          <p15:clr>
            <a:srgbClr val="F26B43"/>
          </p15:clr>
        </p15:guide>
        <p15:guide id="5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5184">
          <p15:clr>
            <a:srgbClr val="F26B43"/>
          </p15:clr>
        </p15:guide>
        <p15:guide id="10" pos="702">
          <p15:clr>
            <a:srgbClr val="F26B43"/>
          </p15:clr>
        </p15:guide>
        <p15:guide id="11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Word of God</a:t>
            </a:r>
            <a:br>
              <a:rPr lang="en-US" dirty="0"/>
            </a:br>
            <a:r>
              <a:rPr lang="en-US" dirty="0"/>
              <a:t>Source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1 Cor 2:7-16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of God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Define: Inspiration</a:t>
            </a:r>
          </a:p>
          <a:p>
            <a:pPr lvl="1"/>
            <a:r>
              <a:rPr lang="en-US" dirty="0"/>
              <a:t>Compound Greek Word</a:t>
            </a:r>
          </a:p>
          <a:p>
            <a:pPr lvl="1"/>
            <a:r>
              <a:rPr lang="en-US" dirty="0"/>
              <a:t>Theos – God</a:t>
            </a:r>
          </a:p>
          <a:p>
            <a:pPr lvl="1"/>
            <a:r>
              <a:rPr lang="en-US" dirty="0" err="1"/>
              <a:t>Pneo</a:t>
            </a:r>
            <a:r>
              <a:rPr lang="en-US" dirty="0"/>
              <a:t> – Breathed </a:t>
            </a:r>
          </a:p>
          <a:p>
            <a:r>
              <a:rPr lang="en-US" dirty="0"/>
              <a:t>2 Tim 3:16, “by inspiration of God”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375650-F673-494D-865B-9B0AD450C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DF923-D5F5-4BD1-8F46-CFFB7561346A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01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85800"/>
            <a:ext cx="3429000" cy="2157884"/>
          </a:xfrm>
        </p:spPr>
        <p:txBody>
          <a:bodyPr/>
          <a:lstStyle/>
          <a:p>
            <a:r>
              <a:rPr lang="en-US" dirty="0"/>
              <a:t>Word of God </a:t>
            </a:r>
            <a:br>
              <a:rPr lang="en-US" dirty="0"/>
            </a:br>
            <a:r>
              <a:rPr lang="en-US" dirty="0"/>
              <a:t>– The Source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3237344"/>
            <a:ext cx="3429000" cy="3011056"/>
          </a:xfrm>
        </p:spPr>
        <p:txBody>
          <a:bodyPr/>
          <a:lstStyle/>
          <a:p>
            <a:r>
              <a:rPr lang="en-US" dirty="0"/>
              <a:t>God’s Mind Revealed to Man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381000"/>
            <a:ext cx="4953000" cy="5715000"/>
          </a:xfrm>
        </p:spPr>
        <p:txBody>
          <a:bodyPr>
            <a:normAutofit/>
          </a:bodyPr>
          <a:lstStyle/>
          <a:p>
            <a:r>
              <a:rPr lang="en-US" dirty="0"/>
              <a:t>Revelation by God Required</a:t>
            </a:r>
          </a:p>
          <a:p>
            <a:pPr lvl="1"/>
            <a:r>
              <a:rPr lang="en-US" dirty="0"/>
              <a:t>1 Cor 2:7-16, Man cannot Know </a:t>
            </a:r>
          </a:p>
          <a:p>
            <a:pPr lvl="1"/>
            <a:r>
              <a:rPr lang="en-US" dirty="0" err="1"/>
              <a:t>Jer</a:t>
            </a:r>
            <a:r>
              <a:rPr lang="en-US" dirty="0"/>
              <a:t> 10:23, Not within Man</a:t>
            </a:r>
          </a:p>
          <a:p>
            <a:pPr lvl="1"/>
            <a:r>
              <a:rPr lang="en-US" dirty="0"/>
              <a:t>1 Pet 1:9-12, Even Angels do/did not know the mind of God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91F02D-30A8-40D6-8BA8-2E60F3EF4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DF923-D5F5-4BD1-8F46-CFFB7561346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338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85800"/>
            <a:ext cx="3429000" cy="2157884"/>
          </a:xfrm>
        </p:spPr>
        <p:txBody>
          <a:bodyPr/>
          <a:lstStyle/>
          <a:p>
            <a:r>
              <a:rPr lang="en-US" dirty="0"/>
              <a:t>Word of God </a:t>
            </a:r>
            <a:br>
              <a:rPr lang="en-US" dirty="0"/>
            </a:br>
            <a:r>
              <a:rPr lang="en-US" dirty="0"/>
              <a:t>– The Source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3237344"/>
            <a:ext cx="3429000" cy="3011056"/>
          </a:xfrm>
        </p:spPr>
        <p:txBody>
          <a:bodyPr/>
          <a:lstStyle/>
          <a:p>
            <a:r>
              <a:rPr lang="en-US" dirty="0"/>
              <a:t>God’s Mind Revealed to Man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381000"/>
            <a:ext cx="4953000" cy="5715000"/>
          </a:xfrm>
        </p:spPr>
        <p:txBody>
          <a:bodyPr>
            <a:normAutofit/>
          </a:bodyPr>
          <a:lstStyle/>
          <a:p>
            <a:r>
              <a:rPr lang="en-US" dirty="0"/>
              <a:t>Revelation of God</a:t>
            </a:r>
          </a:p>
          <a:p>
            <a:pPr lvl="1"/>
            <a:r>
              <a:rPr lang="en-US" dirty="0"/>
              <a:t>Promised to Apostles</a:t>
            </a:r>
          </a:p>
          <a:p>
            <a:pPr lvl="2"/>
            <a:r>
              <a:rPr lang="en-US" dirty="0"/>
              <a:t>Comforter</a:t>
            </a:r>
          </a:p>
          <a:p>
            <a:pPr lvl="3"/>
            <a:r>
              <a:rPr lang="en-US" dirty="0"/>
              <a:t>Jn 14:26</a:t>
            </a:r>
          </a:p>
          <a:p>
            <a:pPr lvl="3"/>
            <a:r>
              <a:rPr lang="en-US" dirty="0"/>
              <a:t>Jn 15:26</a:t>
            </a:r>
          </a:p>
          <a:p>
            <a:pPr lvl="3"/>
            <a:r>
              <a:rPr lang="en-US" dirty="0"/>
              <a:t>Jn 16:4-14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E0F08C-AA53-49B3-B926-E5C642D28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DF923-D5F5-4BD1-8F46-CFFB7561346A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371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85800"/>
            <a:ext cx="3429000" cy="2157884"/>
          </a:xfrm>
        </p:spPr>
        <p:txBody>
          <a:bodyPr/>
          <a:lstStyle/>
          <a:p>
            <a:r>
              <a:rPr lang="en-US" dirty="0"/>
              <a:t>Word of God </a:t>
            </a:r>
            <a:br>
              <a:rPr lang="en-US" dirty="0"/>
            </a:br>
            <a:r>
              <a:rPr lang="en-US" dirty="0"/>
              <a:t>– The Source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3237344"/>
            <a:ext cx="3429000" cy="3011056"/>
          </a:xfrm>
        </p:spPr>
        <p:txBody>
          <a:bodyPr/>
          <a:lstStyle/>
          <a:p>
            <a:r>
              <a:rPr lang="en-US" dirty="0"/>
              <a:t>God’s Mind Revealed to Man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381000"/>
            <a:ext cx="4953000" cy="5715000"/>
          </a:xfrm>
        </p:spPr>
        <p:txBody>
          <a:bodyPr>
            <a:normAutofit/>
          </a:bodyPr>
          <a:lstStyle/>
          <a:p>
            <a:r>
              <a:rPr lang="en-US" dirty="0"/>
              <a:t>Revelation of God</a:t>
            </a:r>
          </a:p>
          <a:p>
            <a:pPr lvl="1"/>
            <a:r>
              <a:rPr lang="en-US" dirty="0"/>
              <a:t>Delivered by Holy Spirit</a:t>
            </a:r>
          </a:p>
          <a:p>
            <a:pPr lvl="2"/>
            <a:r>
              <a:rPr lang="en-US" dirty="0"/>
              <a:t>Jn 14:26</a:t>
            </a:r>
          </a:p>
          <a:p>
            <a:pPr lvl="2"/>
            <a:r>
              <a:rPr lang="en-US" dirty="0"/>
              <a:t>Jn 15:26</a:t>
            </a:r>
          </a:p>
          <a:p>
            <a:pPr lvl="2"/>
            <a:r>
              <a:rPr lang="en-US" dirty="0"/>
              <a:t>Jn 16:4-14</a:t>
            </a:r>
          </a:p>
          <a:p>
            <a:pPr lvl="2"/>
            <a:r>
              <a:rPr lang="en-US" dirty="0"/>
              <a:t>1 Cor 2:9-15, Spirit reveals the Mind of God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852D64-3169-4C06-941C-3DC042627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DF923-D5F5-4BD1-8F46-CFFB7561346A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935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85800"/>
            <a:ext cx="3429000" cy="2157884"/>
          </a:xfrm>
        </p:spPr>
        <p:txBody>
          <a:bodyPr/>
          <a:lstStyle/>
          <a:p>
            <a:r>
              <a:rPr lang="en-US" dirty="0"/>
              <a:t>Word of God </a:t>
            </a:r>
            <a:br>
              <a:rPr lang="en-US" dirty="0"/>
            </a:br>
            <a:r>
              <a:rPr lang="en-US" dirty="0"/>
              <a:t>– The Source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3237344"/>
            <a:ext cx="3429000" cy="3011056"/>
          </a:xfrm>
        </p:spPr>
        <p:txBody>
          <a:bodyPr/>
          <a:lstStyle/>
          <a:p>
            <a:r>
              <a:rPr lang="en-US" dirty="0"/>
              <a:t>God’s Mind Revealed to Man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381000"/>
            <a:ext cx="4953000" cy="5715000"/>
          </a:xfrm>
        </p:spPr>
        <p:txBody>
          <a:bodyPr>
            <a:normAutofit/>
          </a:bodyPr>
          <a:lstStyle/>
          <a:p>
            <a:r>
              <a:rPr lang="en-US" dirty="0"/>
              <a:t>Revelation of God</a:t>
            </a:r>
          </a:p>
          <a:p>
            <a:pPr lvl="1"/>
            <a:r>
              <a:rPr lang="en-US" dirty="0"/>
              <a:t>Spirit in Action (OT)</a:t>
            </a:r>
          </a:p>
          <a:p>
            <a:pPr lvl="2"/>
            <a:r>
              <a:rPr lang="en-US" dirty="0"/>
              <a:t>2 Pet 1:21, OT Prophets</a:t>
            </a:r>
          </a:p>
          <a:p>
            <a:pPr lvl="2"/>
            <a:r>
              <a:rPr lang="en-US" dirty="0"/>
              <a:t>2 Sam 23:1-3, Prophet David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68E05B-5DC1-4DF8-A923-DF6202380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DF923-D5F5-4BD1-8F46-CFFB7561346A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564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85800"/>
            <a:ext cx="3429000" cy="2157884"/>
          </a:xfrm>
        </p:spPr>
        <p:txBody>
          <a:bodyPr/>
          <a:lstStyle/>
          <a:p>
            <a:r>
              <a:rPr lang="en-US" dirty="0"/>
              <a:t>Word of God </a:t>
            </a:r>
            <a:br>
              <a:rPr lang="en-US" dirty="0"/>
            </a:br>
            <a:r>
              <a:rPr lang="en-US" dirty="0"/>
              <a:t>– The Source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3237344"/>
            <a:ext cx="3429000" cy="3011056"/>
          </a:xfrm>
        </p:spPr>
        <p:txBody>
          <a:bodyPr/>
          <a:lstStyle/>
          <a:p>
            <a:r>
              <a:rPr lang="en-US" dirty="0"/>
              <a:t>God’s Mind Revealed to Man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381000"/>
            <a:ext cx="4953000" cy="5715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Revelation of God</a:t>
            </a:r>
          </a:p>
          <a:p>
            <a:pPr lvl="1"/>
            <a:r>
              <a:rPr lang="en-US" dirty="0"/>
              <a:t>Spirit in Action (NT)</a:t>
            </a:r>
          </a:p>
          <a:p>
            <a:pPr lvl="2"/>
            <a:r>
              <a:rPr lang="en-US" dirty="0"/>
              <a:t>Spoken &amp; Written Word</a:t>
            </a:r>
          </a:p>
          <a:p>
            <a:pPr lvl="2"/>
            <a:r>
              <a:rPr lang="en-US" dirty="0"/>
              <a:t>2 Thes 2:15, Spoke or Written</a:t>
            </a:r>
          </a:p>
          <a:p>
            <a:pPr lvl="2"/>
            <a:r>
              <a:rPr lang="en-US" dirty="0"/>
              <a:t>Acts 2:4, Apostles</a:t>
            </a:r>
          </a:p>
          <a:p>
            <a:pPr lvl="2"/>
            <a:r>
              <a:rPr lang="en-US" dirty="0"/>
              <a:t>2 Tim 3:14-17, Written</a:t>
            </a:r>
          </a:p>
          <a:p>
            <a:pPr lvl="2"/>
            <a:r>
              <a:rPr lang="en-US" dirty="0"/>
              <a:t>Eph 3:1-7, Written</a:t>
            </a:r>
          </a:p>
          <a:p>
            <a:pPr lvl="2"/>
            <a:r>
              <a:rPr lang="en-US" dirty="0"/>
              <a:t>1 Cor 11:2, Written</a:t>
            </a:r>
          </a:p>
          <a:p>
            <a:pPr lvl="2"/>
            <a:r>
              <a:rPr lang="en-US" dirty="0"/>
              <a:t>1 Cor 14:37, Written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D8DBCD-E3EF-495A-8D68-BE629224C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DF923-D5F5-4BD1-8F46-CFFB7561346A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29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85800"/>
            <a:ext cx="3429000" cy="2157884"/>
          </a:xfrm>
        </p:spPr>
        <p:txBody>
          <a:bodyPr/>
          <a:lstStyle/>
          <a:p>
            <a:r>
              <a:rPr lang="en-US" dirty="0"/>
              <a:t>Word of God </a:t>
            </a:r>
            <a:br>
              <a:rPr lang="en-US" dirty="0"/>
            </a:br>
            <a:r>
              <a:rPr lang="en-US" dirty="0"/>
              <a:t>– The Source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3237344"/>
            <a:ext cx="3429000" cy="3011056"/>
          </a:xfrm>
        </p:spPr>
        <p:txBody>
          <a:bodyPr/>
          <a:lstStyle/>
          <a:p>
            <a:r>
              <a:rPr lang="en-US" dirty="0"/>
              <a:t>God’s Mind Revealed to Man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381000"/>
            <a:ext cx="4953000" cy="5715000"/>
          </a:xfrm>
        </p:spPr>
        <p:txBody>
          <a:bodyPr>
            <a:normAutofit fontScale="92500"/>
          </a:bodyPr>
          <a:lstStyle/>
          <a:p>
            <a:r>
              <a:rPr lang="en-US" dirty="0"/>
              <a:t>Revelation by God Required</a:t>
            </a:r>
          </a:p>
          <a:p>
            <a:pPr lvl="1"/>
            <a:r>
              <a:rPr lang="en-US" dirty="0"/>
              <a:t>Promised to the Apostles</a:t>
            </a:r>
          </a:p>
          <a:p>
            <a:pPr lvl="1"/>
            <a:r>
              <a:rPr lang="en-US" dirty="0"/>
              <a:t>Delivered by the Holy Spirit</a:t>
            </a:r>
          </a:p>
          <a:p>
            <a:pPr lvl="1"/>
            <a:r>
              <a:rPr lang="en-US" dirty="0"/>
              <a:t>Spirit in Action</a:t>
            </a:r>
          </a:p>
          <a:p>
            <a:pPr lvl="2"/>
            <a:r>
              <a:rPr lang="en-US" dirty="0"/>
              <a:t>Old Testament Prophets</a:t>
            </a:r>
          </a:p>
          <a:p>
            <a:pPr lvl="2"/>
            <a:r>
              <a:rPr lang="en-US" dirty="0"/>
              <a:t>New Testament Apostles (Spoke &amp; Wrote)</a:t>
            </a:r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CFA962-0A42-42CF-B5C1-73C52019E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DF923-D5F5-4BD1-8F46-CFFB7561346A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890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85800"/>
            <a:ext cx="3429000" cy="2157884"/>
          </a:xfrm>
        </p:spPr>
        <p:txBody>
          <a:bodyPr/>
          <a:lstStyle/>
          <a:p>
            <a:r>
              <a:rPr lang="en-US" dirty="0"/>
              <a:t>Word of God </a:t>
            </a:r>
            <a:br>
              <a:rPr lang="en-US" dirty="0"/>
            </a:br>
            <a:r>
              <a:rPr lang="en-US" dirty="0"/>
              <a:t>– The Source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3237344"/>
            <a:ext cx="3429000" cy="3011056"/>
          </a:xfrm>
        </p:spPr>
        <p:txBody>
          <a:bodyPr/>
          <a:lstStyle/>
          <a:p>
            <a:r>
              <a:rPr lang="en-US"/>
              <a:t>Words Work For All Man Kind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381000"/>
            <a:ext cx="4953000" cy="5715000"/>
          </a:xfrm>
        </p:spPr>
        <p:txBody>
          <a:bodyPr/>
          <a:lstStyle/>
          <a:p>
            <a:r>
              <a:rPr lang="en-US"/>
              <a:t>Word Will </a:t>
            </a:r>
            <a:r>
              <a:rPr lang="en-US" dirty="0"/>
              <a:t>Judge All</a:t>
            </a:r>
          </a:p>
          <a:p>
            <a:pPr lvl="1"/>
            <a:r>
              <a:rPr lang="en-US" dirty="0"/>
              <a:t>Jn 12:48, word will judge</a:t>
            </a:r>
          </a:p>
          <a:p>
            <a:pPr lvl="1"/>
            <a:r>
              <a:rPr lang="en-US" dirty="0"/>
              <a:t>Rom 2:16, judge according to Paul’s teaching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DCDAEB-6CF2-49D6-9D67-D8A11BA1B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DF923-D5F5-4BD1-8F46-CFFB7561346A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86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2807</TotalTime>
  <Words>449</Words>
  <Application>Microsoft Office PowerPoint</Application>
  <PresentationFormat>On-screen Show (4:3)</PresentationFormat>
  <Paragraphs>87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Aharoni</vt:lpstr>
      <vt:lpstr>Franklin Gothic Book</vt:lpstr>
      <vt:lpstr>Times New Roman</vt:lpstr>
      <vt:lpstr>Wingdings</vt:lpstr>
      <vt:lpstr>Crop</vt:lpstr>
      <vt:lpstr>Word of God Source</vt:lpstr>
      <vt:lpstr>Word of God </vt:lpstr>
      <vt:lpstr>Word of God  – The Source</vt:lpstr>
      <vt:lpstr>Word of God  – The Source</vt:lpstr>
      <vt:lpstr>Word of God  – The Source</vt:lpstr>
      <vt:lpstr>Word of God  – The Source</vt:lpstr>
      <vt:lpstr>Word of God  – The Source</vt:lpstr>
      <vt:lpstr>Word of God  – The Source</vt:lpstr>
      <vt:lpstr>Word of God  – The Source</vt:lpstr>
    </vt:vector>
  </TitlesOfParts>
  <Company>EVANGELIST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224</cp:revision>
  <dcterms:created xsi:type="dcterms:W3CDTF">1998-07-07T15:18:40Z</dcterms:created>
  <dcterms:modified xsi:type="dcterms:W3CDTF">2021-01-10T19:18:35Z</dcterms:modified>
</cp:coreProperties>
</file>