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65" r:id="rId5"/>
    <p:sldId id="266" r:id="rId6"/>
    <p:sldId id="269" r:id="rId7"/>
    <p:sldId id="259" r:id="rId8"/>
    <p:sldId id="267" r:id="rId9"/>
    <p:sldId id="268" r:id="rId10"/>
    <p:sldId id="270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04" autoAdjust="0"/>
    <p:restoredTop sz="83803" autoAdjust="0"/>
  </p:normalViewPr>
  <p:slideViewPr>
    <p:cSldViewPr snapToGrid="0">
      <p:cViewPr varScale="1">
        <p:scale>
          <a:sx n="76" d="100"/>
          <a:sy n="76" d="100"/>
        </p:scale>
        <p:origin x="4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171EA-6864-4CFA-84A8-422136824E81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3F9D34-486D-4B0F-BE2A-AD5416535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85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Noted man of History; Paul Revere; though his message was not such good news; it was important news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F9D34-486D-4B0F-BE2A-AD54165354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131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are some words that can be misused and maybe we shy from them</a:t>
            </a:r>
          </a:p>
          <a:p>
            <a:r>
              <a:rPr lang="en-US" dirty="0"/>
              <a:t>Same as with recent lessons on God and his nature.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F9D34-486D-4B0F-BE2A-AD541653547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77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good message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announce good news 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preacher of the gospel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F9D34-486D-4B0F-BE2A-AD541653547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08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Rejoice in salvation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Rejoice in righteous living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Rejoice in trials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Rejoice 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F9D34-486D-4B0F-BE2A-AD541653547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473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4A1C7D9-3ECB-4C5B-AC75-06C9A8A049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17621"/>
          <a:stretch/>
        </p:blipFill>
        <p:spPr>
          <a:xfrm>
            <a:off x="10392" y="0"/>
            <a:ext cx="9144000" cy="76450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0"/>
            <a:ext cx="6473536" cy="1745673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algn="ctr">
              <a:defRPr sz="60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4336" y="6387766"/>
            <a:ext cx="6858000" cy="66501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996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54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77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75056-5C7F-48CA-A27E-832ED9C7F050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ECA1A-A3FF-481A-9072-D920E8BAF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69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75056-5C7F-48CA-A27E-832ED9C7F050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ECA1A-A3FF-481A-9072-D920E8BAF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115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75056-5C7F-48CA-A27E-832ED9C7F050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ECA1A-A3FF-481A-9072-D920E8BAF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077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171" y="114300"/>
            <a:ext cx="3404848" cy="1569027"/>
          </a:xfrm>
        </p:spPr>
        <p:txBody>
          <a:bodyPr anchor="ctr">
            <a:noAutofit/>
          </a:bodyPr>
          <a:lstStyle>
            <a:lvl1pPr algn="ctr">
              <a:defRPr sz="5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0" y="114300"/>
            <a:ext cx="5256609" cy="6743700"/>
          </a:xfrm>
        </p:spPr>
        <p:txBody>
          <a:bodyPr/>
          <a:lstStyle>
            <a:lvl1pPr marL="0" indent="0">
              <a:buNone/>
              <a:defRPr sz="3600" b="1"/>
            </a:lvl1pPr>
            <a:lvl2pPr marL="465138" indent="-461963">
              <a:buFont typeface="Wingdings" panose="05000000000000000000" pitchFamily="2" charset="2"/>
              <a:buChar char="v"/>
              <a:defRPr sz="3200"/>
            </a:lvl2pPr>
            <a:lvl3pPr marL="798513" indent="-344488">
              <a:buFont typeface="Wingdings" panose="05000000000000000000" pitchFamily="2" charset="2"/>
              <a:buChar char="Ø"/>
              <a:defRPr sz="2800"/>
            </a:lvl3pPr>
            <a:lvl4pPr marL="1204913" indent="-290513">
              <a:defRPr sz="28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552700"/>
            <a:ext cx="2949178" cy="40974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920F90-CF83-4708-A361-F05959BA4D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48" t="19256" r="25986" b="19744"/>
          <a:stretch/>
        </p:blipFill>
        <p:spPr>
          <a:xfrm>
            <a:off x="174171" y="2276696"/>
            <a:ext cx="3404848" cy="46433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7D8DEF-D40B-4E54-B4BD-BBEE3475D10E}"/>
              </a:ext>
            </a:extLst>
          </p:cNvPr>
          <p:cNvCxnSpPr/>
          <p:nvPr userDrawn="1"/>
        </p:nvCxnSpPr>
        <p:spPr>
          <a:xfrm>
            <a:off x="3709555" y="0"/>
            <a:ext cx="0" cy="6858000"/>
          </a:xfrm>
          <a:prstGeom prst="line">
            <a:avLst/>
          </a:prstGeom>
          <a:ln w="889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34C05F4-706B-4B48-9BBF-2C5FBC7FAC90}"/>
              </a:ext>
            </a:extLst>
          </p:cNvPr>
          <p:cNvCxnSpPr>
            <a:cxnSpLocks/>
          </p:cNvCxnSpPr>
          <p:nvPr userDrawn="1"/>
        </p:nvCxnSpPr>
        <p:spPr>
          <a:xfrm>
            <a:off x="0" y="1922318"/>
            <a:ext cx="3709555" cy="0"/>
          </a:xfrm>
          <a:prstGeom prst="line">
            <a:avLst/>
          </a:prstGeom>
          <a:ln w="889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3883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75056-5C7F-48CA-A27E-832ED9C7F050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ECA1A-A3FF-481A-9072-D920E8BAF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61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F39A9-C89A-451D-9FDE-3350763305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0"/>
            <a:ext cx="6473536" cy="1014761"/>
          </a:xfrm>
        </p:spPr>
        <p:txBody>
          <a:bodyPr/>
          <a:lstStyle/>
          <a:p>
            <a:r>
              <a:rPr lang="en-US" dirty="0"/>
              <a:t>The Gospel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CC6D12-C165-4117-AC44-A0856E4B03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Mk 1:14-15</a:t>
            </a:r>
          </a:p>
        </p:txBody>
      </p:sp>
    </p:spTree>
    <p:extLst>
      <p:ext uri="{BB962C8B-B14F-4D97-AF65-F5344CB8AC3E}">
        <p14:creationId xmlns:p14="http://schemas.microsoft.com/office/powerpoint/2010/main" val="2716678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The Gospel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Definitions</a:t>
            </a:r>
          </a:p>
          <a:p>
            <a:pPr lvl="1"/>
            <a:r>
              <a:rPr lang="en-US" dirty="0"/>
              <a:t>4 books of the New Testament</a:t>
            </a:r>
          </a:p>
          <a:p>
            <a:pPr lvl="1"/>
            <a:r>
              <a:rPr lang="en-US" dirty="0"/>
              <a:t>Gospel – </a:t>
            </a:r>
            <a:r>
              <a:rPr lang="en-US" dirty="0" err="1"/>
              <a:t>euangelion</a:t>
            </a:r>
            <a:endParaRPr lang="en-US" dirty="0"/>
          </a:p>
          <a:p>
            <a:pPr lvl="2"/>
            <a:r>
              <a:rPr lang="en-US" dirty="0"/>
              <a:t>Strong’s, a good message</a:t>
            </a:r>
          </a:p>
          <a:p>
            <a:pPr lvl="2"/>
            <a:r>
              <a:rPr lang="en-US" dirty="0"/>
              <a:t>Evangel </a:t>
            </a:r>
          </a:p>
          <a:p>
            <a:pPr lvl="1"/>
            <a:r>
              <a:rPr lang="en-US" dirty="0"/>
              <a:t> Evangelize – </a:t>
            </a:r>
            <a:r>
              <a:rPr lang="en-US" dirty="0" err="1"/>
              <a:t>euangelizo</a:t>
            </a:r>
            <a:r>
              <a:rPr lang="en-US" dirty="0"/>
              <a:t>̄</a:t>
            </a:r>
          </a:p>
          <a:p>
            <a:pPr lvl="2"/>
            <a:r>
              <a:rPr lang="en-US" dirty="0"/>
              <a:t>Strong’s, to announce good news (“evangelize”) </a:t>
            </a:r>
          </a:p>
          <a:p>
            <a:pPr lvl="1"/>
            <a:r>
              <a:rPr lang="en-US" dirty="0"/>
              <a:t>Evangelist – </a:t>
            </a:r>
            <a:r>
              <a:rPr lang="en-US" dirty="0" err="1"/>
              <a:t>euangelistēs</a:t>
            </a:r>
            <a:endParaRPr lang="en-US" dirty="0"/>
          </a:p>
          <a:p>
            <a:pPr lvl="2"/>
            <a:r>
              <a:rPr lang="en-US" dirty="0"/>
              <a:t>Strong’s, a preacher of the gospel: - evangelist.</a:t>
            </a:r>
          </a:p>
          <a:p>
            <a:pPr lvl="2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7B7588-4FDD-43BC-8B6B-BBE865D85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FA2CBA7-B8AA-4424-97B3-5180583DE80D}"/>
              </a:ext>
            </a:extLst>
          </p:cNvPr>
          <p:cNvSpPr/>
          <p:nvPr/>
        </p:nvSpPr>
        <p:spPr>
          <a:xfrm>
            <a:off x="4065784" y="2425700"/>
            <a:ext cx="2449910" cy="7239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7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The Gospel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Promise &amp; Hope of The Gospel</a:t>
            </a:r>
          </a:p>
          <a:p>
            <a:pPr lvl="1"/>
            <a:r>
              <a:rPr lang="en-US" dirty="0"/>
              <a:t>The Messiah Has Come</a:t>
            </a:r>
          </a:p>
          <a:p>
            <a:pPr lvl="2"/>
            <a:r>
              <a:rPr lang="en-US" dirty="0"/>
              <a:t>Mk 1:14-15, Kingdom is at hand</a:t>
            </a:r>
          </a:p>
          <a:p>
            <a:pPr lvl="2"/>
            <a:r>
              <a:rPr lang="en-US" dirty="0"/>
              <a:t>Jn 3:16-17, Messiah has Come</a:t>
            </a:r>
          </a:p>
          <a:p>
            <a:pPr lvl="2"/>
            <a:r>
              <a:rPr lang="en-US" dirty="0"/>
              <a:t>Jn 3:2, no man can do these things except God be with him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7B7588-4FDD-43BC-8B6B-BBE865D85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06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The Gospel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Promise &amp; Hope of The Gospel</a:t>
            </a:r>
          </a:p>
          <a:p>
            <a:pPr lvl="1"/>
            <a:r>
              <a:rPr lang="en-US" dirty="0"/>
              <a:t>Salvation has Come</a:t>
            </a:r>
          </a:p>
          <a:p>
            <a:pPr lvl="2"/>
            <a:r>
              <a:rPr lang="en-US" dirty="0"/>
              <a:t>Jn 3:16-17, Salvation has Come</a:t>
            </a:r>
          </a:p>
          <a:p>
            <a:pPr lvl="2"/>
            <a:r>
              <a:rPr lang="en-US" dirty="0"/>
              <a:t>Jn 1:29, Forgiveness of sins has come</a:t>
            </a:r>
          </a:p>
          <a:p>
            <a:pPr lvl="2"/>
            <a:r>
              <a:rPr lang="en-US" dirty="0"/>
              <a:t>Tit 2:11-15, For the grace of God that bringeth salvation hath appeared to all men</a:t>
            </a:r>
          </a:p>
          <a:p>
            <a:pPr lvl="3"/>
            <a:r>
              <a:rPr lang="en-US" dirty="0"/>
              <a:t>Vs. 14, Redeemed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7B7588-4FDD-43BC-8B6B-BBE865D85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3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The Gospel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Promise &amp; Hope of The Gospel</a:t>
            </a:r>
          </a:p>
          <a:p>
            <a:pPr lvl="1"/>
            <a:r>
              <a:rPr lang="en-US" dirty="0"/>
              <a:t>Eternal Life Promised</a:t>
            </a:r>
          </a:p>
          <a:p>
            <a:pPr lvl="2"/>
            <a:r>
              <a:rPr lang="en-US" dirty="0"/>
              <a:t>Jn 3:16-17, Eternal Life through Jesus</a:t>
            </a:r>
          </a:p>
          <a:p>
            <a:pPr lvl="2"/>
            <a:r>
              <a:rPr lang="en-US" dirty="0"/>
              <a:t>Jn 6:68-69, Jesus had the words of Eternal Life</a:t>
            </a:r>
          </a:p>
          <a:p>
            <a:pPr lvl="2"/>
            <a:r>
              <a:rPr lang="en-US" dirty="0"/>
              <a:t>1 Cor 15, on the Resurrection </a:t>
            </a:r>
          </a:p>
          <a:p>
            <a:pPr lvl="2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7B7588-4FDD-43BC-8B6B-BBE865D85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1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Gospel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Promise &amp; Hope of The Gospel</a:t>
            </a:r>
          </a:p>
          <a:p>
            <a:pPr lvl="1"/>
            <a:r>
              <a:rPr lang="en-US" dirty="0"/>
              <a:t>Grace of God Offered</a:t>
            </a:r>
          </a:p>
          <a:p>
            <a:pPr lvl="2"/>
            <a:r>
              <a:rPr lang="en-US" dirty="0"/>
              <a:t>Acts 20:24, Paul preached the Gospel of the Grace of God</a:t>
            </a:r>
          </a:p>
          <a:p>
            <a:pPr lvl="2"/>
            <a:r>
              <a:rPr lang="en-US" dirty="0"/>
              <a:t>Tit 2:11-15, grace of God that bringeth salvation hath appeared to all men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62B162-82E5-4D86-925A-8BA4867AA42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7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Gospel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Gospel Involves Action</a:t>
            </a:r>
          </a:p>
          <a:p>
            <a:pPr lvl="1"/>
            <a:r>
              <a:rPr lang="en-US" dirty="0"/>
              <a:t>Enlightens</a:t>
            </a:r>
          </a:p>
          <a:p>
            <a:pPr lvl="2"/>
            <a:r>
              <a:rPr lang="en-US" dirty="0"/>
              <a:t>Jn 3:18-21, Enlightens</a:t>
            </a:r>
          </a:p>
          <a:p>
            <a:pPr lvl="2"/>
            <a:r>
              <a:rPr lang="en-US" dirty="0"/>
              <a:t>2 Cor 4:1-4, God of World Hides and deceives </a:t>
            </a:r>
          </a:p>
          <a:p>
            <a:pPr lvl="1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B0960A0-4A48-40C9-BE40-0077F35CBF5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2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Gospel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Gospel Involves Action</a:t>
            </a:r>
          </a:p>
          <a:p>
            <a:pPr lvl="1"/>
            <a:r>
              <a:rPr lang="en-US" dirty="0"/>
              <a:t>Obeying Gospel</a:t>
            </a:r>
          </a:p>
          <a:p>
            <a:pPr lvl="2"/>
            <a:r>
              <a:rPr lang="en-US" dirty="0"/>
              <a:t>Rom 10:16, Obeying the Gospel</a:t>
            </a:r>
          </a:p>
          <a:p>
            <a:pPr lvl="2"/>
            <a:r>
              <a:rPr lang="en-US" dirty="0"/>
              <a:t>2 Thes 1:8, Judgment against those who do not obey Gospel</a:t>
            </a:r>
          </a:p>
          <a:p>
            <a:pPr lvl="1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5DD363-CDF2-421A-88FE-E4344E3614A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The Gospel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Defining Terms</a:t>
            </a:r>
          </a:p>
          <a:p>
            <a:pPr lvl="2"/>
            <a:r>
              <a:rPr lang="en-US" dirty="0"/>
              <a:t>Gospel (Evangel), Evangelize, Evangelist</a:t>
            </a:r>
          </a:p>
          <a:p>
            <a:pPr lvl="1"/>
            <a:r>
              <a:rPr lang="en-US" dirty="0"/>
              <a:t>Promise and Hope in the Gospel</a:t>
            </a:r>
          </a:p>
          <a:p>
            <a:pPr lvl="2"/>
            <a:r>
              <a:rPr lang="en-US" dirty="0"/>
              <a:t>Messiah has Come</a:t>
            </a:r>
          </a:p>
          <a:p>
            <a:pPr lvl="2"/>
            <a:r>
              <a:rPr lang="en-US" dirty="0"/>
              <a:t>Salvation has Come</a:t>
            </a:r>
          </a:p>
          <a:p>
            <a:pPr lvl="2"/>
            <a:r>
              <a:rPr lang="en-US" dirty="0"/>
              <a:t>Eternal Life Revealed</a:t>
            </a:r>
          </a:p>
          <a:p>
            <a:pPr lvl="2"/>
            <a:r>
              <a:rPr lang="en-US" dirty="0"/>
              <a:t>Grace of God Offered</a:t>
            </a:r>
          </a:p>
          <a:p>
            <a:pPr lvl="1"/>
            <a:r>
              <a:rPr lang="en-US" dirty="0"/>
              <a:t>Gospel Involves Action</a:t>
            </a:r>
          </a:p>
          <a:p>
            <a:pPr lvl="2"/>
            <a:r>
              <a:rPr lang="en-US" dirty="0"/>
              <a:t>Enlightens</a:t>
            </a:r>
          </a:p>
          <a:p>
            <a:pPr lvl="2"/>
            <a:r>
              <a:rPr lang="en-US" dirty="0"/>
              <a:t>Obey the Gospel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7B7588-4FDD-43BC-8B6B-BBE865D85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84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The Gospel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</a:t>
            </a:r>
          </a:p>
          <a:p>
            <a:r>
              <a:rPr lang="en-US" dirty="0"/>
              <a:t>The Gospel of Jesus Christ</a:t>
            </a:r>
          </a:p>
          <a:p>
            <a:pPr lvl="1"/>
            <a:r>
              <a:rPr lang="en-US" dirty="0"/>
              <a:t>What Does it Mean to Us?</a:t>
            </a:r>
          </a:p>
          <a:p>
            <a:pPr lvl="2"/>
            <a:r>
              <a:rPr lang="en-US" dirty="0"/>
              <a:t>Good News </a:t>
            </a:r>
          </a:p>
          <a:p>
            <a:pPr lvl="2"/>
            <a:r>
              <a:rPr lang="en-US" dirty="0"/>
              <a:t>Important News</a:t>
            </a:r>
          </a:p>
          <a:p>
            <a:pPr lvl="2"/>
            <a:r>
              <a:rPr lang="en-US" dirty="0"/>
              <a:t>Rejoice in It</a:t>
            </a:r>
          </a:p>
          <a:p>
            <a:pPr lvl="2"/>
            <a:r>
              <a:rPr lang="en-US" dirty="0"/>
              <a:t>Heb 4:2, Apply It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7B7588-4FDD-43BC-8B6B-BBE865D85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3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Gospel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Gospel In Action</a:t>
            </a:r>
          </a:p>
          <a:p>
            <a:pPr lvl="1"/>
            <a:r>
              <a:rPr lang="en-US" dirty="0"/>
              <a:t>Acts 2 - The Messiah Has Come</a:t>
            </a:r>
          </a:p>
          <a:p>
            <a:pPr lvl="2"/>
            <a:r>
              <a:rPr lang="en-US" dirty="0"/>
              <a:t>Vs. 22, Jesus approved by God showed by miracles </a:t>
            </a:r>
          </a:p>
          <a:p>
            <a:pPr lvl="2"/>
            <a:r>
              <a:rPr lang="en-US" dirty="0"/>
              <a:t>Vs. 23, Jesus death was foreknown and foretold </a:t>
            </a:r>
          </a:p>
          <a:p>
            <a:pPr lvl="2"/>
            <a:r>
              <a:rPr lang="en-US" dirty="0"/>
              <a:t>Vs. 24, Jesus was raised from the Dead</a:t>
            </a:r>
          </a:p>
          <a:p>
            <a:pPr lvl="2"/>
            <a:r>
              <a:rPr lang="en-US" dirty="0"/>
              <a:t>Vs. 25-31, prophecy and empty tomb are Proof</a:t>
            </a:r>
          </a:p>
          <a:p>
            <a:pPr lvl="2"/>
            <a:r>
              <a:rPr lang="en-US" dirty="0"/>
              <a:t>Vs. 32-36, Jesus is now reigning on David’s throne </a:t>
            </a:r>
          </a:p>
          <a:p>
            <a:pPr lvl="2"/>
            <a:r>
              <a:rPr lang="en-US" dirty="0"/>
              <a:t>Vs. 37-41, The response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9DAB56D-7705-474D-A22C-13AC3FB7620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22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</TotalTime>
  <Words>467</Words>
  <Application>Microsoft Office PowerPoint</Application>
  <PresentationFormat>On-screen Show (4:3)</PresentationFormat>
  <Paragraphs>89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The Gospel</vt:lpstr>
      <vt:lpstr>The Gospel </vt:lpstr>
      <vt:lpstr>The Gospel </vt:lpstr>
      <vt:lpstr>The Gospel </vt:lpstr>
      <vt:lpstr>The Gospel </vt:lpstr>
      <vt:lpstr>The Gospel </vt:lpstr>
      <vt:lpstr>The Gospel </vt:lpstr>
      <vt:lpstr>The Gospel </vt:lpstr>
      <vt:lpstr>The Gospel </vt:lpstr>
      <vt:lpstr>The Gospel </vt:lpstr>
      <vt:lpstr>The Gospel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Gospel</dc:title>
  <dc:creator>Ross Ward</dc:creator>
  <cp:lastModifiedBy>Ross Ward</cp:lastModifiedBy>
  <cp:revision>58</cp:revision>
  <dcterms:created xsi:type="dcterms:W3CDTF">2020-03-06T20:38:17Z</dcterms:created>
  <dcterms:modified xsi:type="dcterms:W3CDTF">2020-11-08T13:02:34Z</dcterms:modified>
</cp:coreProperties>
</file>