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9" r:id="rId4"/>
    <p:sldId id="261" r:id="rId5"/>
    <p:sldId id="262" r:id="rId6"/>
    <p:sldId id="264" r:id="rId7"/>
    <p:sldId id="275" r:id="rId8"/>
    <p:sldId id="265" r:id="rId9"/>
    <p:sldId id="273" r:id="rId10"/>
    <p:sldId id="263" r:id="rId11"/>
    <p:sldId id="266" r:id="rId12"/>
    <p:sldId id="267" r:id="rId13"/>
    <p:sldId id="269" r:id="rId14"/>
    <p:sldId id="276" r:id="rId15"/>
    <p:sldId id="268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C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056" autoAdjust="0"/>
  </p:normalViewPr>
  <p:slideViewPr>
    <p:cSldViewPr>
      <p:cViewPr varScale="1">
        <p:scale>
          <a:sx n="78" d="100"/>
          <a:sy n="78" d="100"/>
        </p:scale>
        <p:origin x="79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FBE87-6A86-4E9F-817C-E28E99137AF5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E4030-4702-4A30-8C1D-AAED540DE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37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69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we will look at one aspect that might have been in the Samaritan but needs to be in every Christian.</a:t>
            </a:r>
          </a:p>
          <a:p>
            <a:r>
              <a:rPr lang="en-US" dirty="0"/>
              <a:t>Taking pleasure in giving; that is in “suffering loss”.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7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Finding Joy in helping others</a:t>
            </a:r>
          </a:p>
          <a:p>
            <a:r>
              <a:rPr lang="en-US" dirty="0"/>
              <a:t>Giving of our selves; money, time, possessions</a:t>
            </a:r>
          </a:p>
          <a:p>
            <a:r>
              <a:rPr lang="en-US" dirty="0"/>
              <a:t>Joy, one of the fruits of the spirit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9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an affliction or of constraint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Though this is about giving to the church, I want to stay focused on how we give, not the where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74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Giving of the church is owed but we do it of Love, Cheer, not indebtedness; </a:t>
            </a:r>
          </a:p>
          <a:p>
            <a:r>
              <a:rPr lang="en-US" dirty="0"/>
              <a:t>I prefer using the words “opportunity” to give instead of obliged, indebted,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78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simply yearning for the betterment of another; but that one would act upon that concern.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02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Charity starts a home: Can we give to our children good things, best things, better things,… </a:t>
            </a:r>
          </a:p>
          <a:p>
            <a:r>
              <a:rPr lang="en-US" dirty="0"/>
              <a:t>Do so promptly, eagerly, </a:t>
            </a:r>
          </a:p>
          <a:p>
            <a:r>
              <a:rPr lang="en-US" dirty="0"/>
              <a:t>What do they deserve?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91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cheerful focused on being eager, ready, prompt, as well as merry…</a:t>
            </a:r>
          </a:p>
          <a:p>
            <a:r>
              <a:rPr lang="en-US" dirty="0"/>
              <a:t>English uses joy and cheerful where as Spanish uses the same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3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to be returned.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74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Having the correct perspective of our possessions (Including time)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80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56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49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3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34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parents will see to the betterment of their children, even when they are not so lovable. That is the Love of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E4030-4702-4A30-8C1D-AAED540DEDC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89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968" y="131842"/>
            <a:ext cx="8663940" cy="1910535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66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5143500"/>
            <a:ext cx="7543800" cy="1085850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36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2960" y="5029200"/>
            <a:ext cx="746379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76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171FB3-A708-45D6-973D-69BFB2EBB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83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171FB3-A708-45D6-973D-69BFB2EBB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0"/>
            <a:ext cx="8103870" cy="896858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66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5640308"/>
            <a:ext cx="7543800" cy="1085850"/>
          </a:xfrm>
          <a:prstGeom prst="roundRect">
            <a:avLst/>
          </a:prstGeom>
          <a:solidFill>
            <a:srgbClr val="B9CAD9"/>
          </a:solidFill>
        </p:spPr>
        <p:txBody>
          <a:bodyPr lIns="91440" rIns="91440">
            <a:noAutofit/>
          </a:bodyPr>
          <a:lstStyle>
            <a:lvl1pPr marL="0" indent="0" algn="ctr">
              <a:buNone/>
              <a:defRPr sz="3600" b="1" cap="all" spc="200" baseline="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4791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3530" y="286605"/>
            <a:ext cx="6918820" cy="96239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  <a:latin typeface="Bookman Old Style" panose="02050604050505020204" pitchFamily="18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837106"/>
            <a:ext cx="8907909" cy="4449393"/>
          </a:xfrm>
        </p:spPr>
        <p:txBody>
          <a:bodyPr/>
          <a:lstStyle>
            <a:lvl1pPr marL="176213" indent="-176213">
              <a:defRPr sz="3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33413" indent="-457200">
              <a:buClr>
                <a:schemeClr val="accent1">
                  <a:lumMod val="50000"/>
                </a:schemeClr>
              </a:buClr>
              <a:buSzPct val="70000"/>
              <a:buFont typeface="Wingdings" panose="05000000000000000000" pitchFamily="2" charset="2"/>
              <a:buChar char="v"/>
              <a:defRPr sz="3200" b="1"/>
            </a:lvl2pPr>
            <a:lvl3pPr marL="1090613" indent="-452438">
              <a:buClr>
                <a:schemeClr val="accent1">
                  <a:lumMod val="50000"/>
                </a:schemeClr>
              </a:buClr>
              <a:buSzPct val="75000"/>
              <a:buFont typeface="Wingdings" panose="05000000000000000000" pitchFamily="2" charset="2"/>
              <a:buChar char="q"/>
              <a:defRPr sz="3200" b="0"/>
            </a:lvl3pPr>
            <a:lvl4pPr marL="1433513" indent="-358775">
              <a:buClr>
                <a:schemeClr val="accent1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2800"/>
            </a:lvl4pPr>
            <a:lvl5pPr marL="1600200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3530" y="1543050"/>
            <a:ext cx="628650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72F97A0-9090-4589-BAD5-4A8656C4D3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0" y="5195"/>
            <a:ext cx="219075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6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A490-5EB6-47ED-89B4-08BC478C2A8B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E80C-338B-4683-954D-607DD7081DD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45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A490-5EB6-47ED-89B4-08BC478C2A8B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E80C-338B-4683-954D-607DD7081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41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28650" y="114300"/>
            <a:ext cx="7543800" cy="1450757"/>
          </a:xfrm>
        </p:spPr>
        <p:txBody>
          <a:bodyPr/>
          <a:lstStyle>
            <a:lvl1pPr>
              <a:defRPr b="1">
                <a:solidFill>
                  <a:schemeClr val="bg2">
                    <a:lumMod val="50000"/>
                  </a:schemeClr>
                </a:solidFill>
                <a:latin typeface="Bookman Old Style" panose="0205060405050502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7350"/>
            <a:ext cx="8229600" cy="736282"/>
          </a:xfrm>
        </p:spPr>
        <p:txBody>
          <a:bodyPr wrap="none" lIns="91440" rIns="91440" anchor="ctr">
            <a:noAutofit/>
          </a:bodyPr>
          <a:lstStyle>
            <a:lvl1pPr marL="0" indent="0">
              <a:buNone/>
              <a:defRPr sz="36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393633"/>
            <a:ext cx="4080510" cy="3950018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393632"/>
            <a:ext cx="4080510" cy="3950018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024A83-F824-40B7-9E66-F68C28DA08F1}"/>
              </a:ext>
            </a:extLst>
          </p:cNvPr>
          <p:cNvCxnSpPr>
            <a:cxnSpLocks/>
          </p:cNvCxnSpPr>
          <p:nvPr userDrawn="1"/>
        </p:nvCxnSpPr>
        <p:spPr>
          <a:xfrm>
            <a:off x="453530" y="1543050"/>
            <a:ext cx="628650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1D6FE2A-EF74-416A-BCD2-C0798D89D9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026" y="0"/>
            <a:ext cx="2584182" cy="172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1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A490-5EB6-47ED-89B4-08BC478C2A8B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E80C-338B-4683-954D-607DD7081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8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A490-5EB6-47ED-89B4-08BC478C2A8B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6E80C-338B-4683-954D-607DD7081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5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F751A490-5EB6-47ED-89B4-08BC478C2A8B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C6E80C-338B-4683-954D-607DD7081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1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9860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751A490-5EB6-47ED-89B4-08BC478C2A8B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FC6E80C-338B-4683-954D-607DD7081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6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3" r:id="rId2"/>
    <p:sldLayoutId id="2147483694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Es La Temporada</a:t>
            </a:r>
            <a:br>
              <a:rPr lang="en-US" dirty="0"/>
            </a:br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Acts 20:35</a:t>
            </a:r>
          </a:p>
        </p:txBody>
      </p:sp>
    </p:spTree>
    <p:extLst>
      <p:ext uri="{BB962C8B-B14F-4D97-AF65-F5344CB8AC3E}">
        <p14:creationId xmlns:p14="http://schemas.microsoft.com/office/powerpoint/2010/main" val="3871703802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Buen</a:t>
            </a:r>
            <a:r>
              <a:rPr lang="en-US" dirty="0"/>
              <a:t> </a:t>
            </a:r>
            <a:r>
              <a:rPr lang="en-US" dirty="0" err="1"/>
              <a:t>Samaritano</a:t>
            </a:r>
            <a:endParaRPr lang="en-US" dirty="0"/>
          </a:p>
          <a:p>
            <a:pPr lvl="1"/>
            <a:r>
              <a:rPr lang="es-ES" dirty="0"/>
              <a:t>¿Qué provoca la respuesta del samaritano?</a:t>
            </a:r>
          </a:p>
          <a:p>
            <a:pPr lvl="2"/>
            <a:r>
              <a:rPr lang="en-US" dirty="0"/>
              <a:t>Ama a Dios (</a:t>
            </a:r>
            <a:r>
              <a:rPr lang="es-ES" dirty="0"/>
              <a:t>Corazón, Mente, Alma y Fuerza</a:t>
            </a:r>
            <a:r>
              <a:rPr lang="en-US" dirty="0"/>
              <a:t>)</a:t>
            </a:r>
          </a:p>
          <a:p>
            <a:pPr lvl="2"/>
            <a:r>
              <a:rPr lang="en-US" dirty="0" err="1"/>
              <a:t>Vecino</a:t>
            </a:r>
            <a:r>
              <a:rPr lang="en-US" dirty="0"/>
              <a:t> De Amor (</a:t>
            </a:r>
            <a:r>
              <a:rPr lang="en-US" dirty="0" err="1"/>
              <a:t>mejor</a:t>
            </a:r>
            <a:r>
              <a:rPr lang="en-US" dirty="0"/>
              <a:t> que uno </a:t>
            </a:r>
            <a:r>
              <a:rPr lang="en-US" dirty="0" err="1"/>
              <a:t>mismo</a:t>
            </a:r>
            <a:r>
              <a:rPr lang="en-US" dirty="0"/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7CCBD9-CB42-4E79-ABC2-7C9D70C529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669" y="0"/>
            <a:ext cx="2747331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049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Acts 20:35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8F0833-E296-40E7-B5F6-83AAF90722B0}"/>
              </a:ext>
            </a:extLst>
          </p:cNvPr>
          <p:cNvSpPr/>
          <p:nvPr/>
        </p:nvSpPr>
        <p:spPr>
          <a:xfrm>
            <a:off x="264968" y="1747918"/>
            <a:ext cx="8663940" cy="3140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Finding Joy in helping others:</a:t>
            </a:r>
          </a:p>
          <a:p>
            <a:pPr algn="ctr"/>
            <a:r>
              <a:rPr lang="en-US" sz="4400" dirty="0"/>
              <a:t>Giving of our selves</a:t>
            </a:r>
          </a:p>
          <a:p>
            <a:pPr algn="ctr"/>
            <a:r>
              <a:rPr lang="en-US" sz="4400" dirty="0"/>
              <a:t>(money, time, possessions…)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772852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Dador</a:t>
            </a:r>
            <a:r>
              <a:rPr lang="en-US" dirty="0"/>
              <a:t> Alegre</a:t>
            </a:r>
          </a:p>
          <a:p>
            <a:pPr lvl="1"/>
            <a:r>
              <a:rPr lang="en-US" dirty="0"/>
              <a:t>2 Cor 9:6-7, Da con </a:t>
            </a:r>
            <a:r>
              <a:rPr lang="en-US" dirty="0" err="1"/>
              <a:t>Alegría</a:t>
            </a:r>
            <a:endParaRPr lang="en-US" dirty="0"/>
          </a:p>
          <a:p>
            <a:pPr lvl="2"/>
            <a:r>
              <a:rPr lang="en-US" dirty="0"/>
              <a:t>Greek – </a:t>
            </a:r>
            <a:r>
              <a:rPr lang="en-US" dirty="0" err="1"/>
              <a:t>hilaros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Thayer – </a:t>
            </a:r>
            <a:r>
              <a:rPr lang="es-ES" dirty="0"/>
              <a:t>alegre, dispuesto a hacer cualquier cosa</a:t>
            </a:r>
            <a:endParaRPr lang="en-US" dirty="0"/>
          </a:p>
          <a:p>
            <a:pPr lvl="2"/>
            <a:r>
              <a:rPr lang="en-US" dirty="0" err="1"/>
              <a:t>Ansioso</a:t>
            </a:r>
            <a:r>
              <a:rPr lang="en-US" dirty="0"/>
              <a:t> y </a:t>
            </a:r>
            <a:r>
              <a:rPr lang="en-US" dirty="0" err="1"/>
              <a:t>feliz</a:t>
            </a:r>
            <a:endParaRPr lang="en-US" dirty="0"/>
          </a:p>
          <a:p>
            <a:pPr lvl="2"/>
            <a:r>
              <a:rPr lang="es-ES" dirty="0"/>
              <a:t>diferente a – Realizar un trabajo que no queremos hacer
Este pasaje se refiere a la Iglesia.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48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Dador</a:t>
            </a:r>
            <a:r>
              <a:rPr lang="en-US" dirty="0"/>
              <a:t> Alegre</a:t>
            </a:r>
          </a:p>
          <a:p>
            <a:pPr lvl="1"/>
            <a:r>
              <a:rPr lang="en-US" dirty="0"/>
              <a:t>Rom 12:8, …</a:t>
            </a:r>
            <a:r>
              <a:rPr lang="es-ES" dirty="0"/>
              <a:t>el que muestra misericordia, con alegría</a:t>
            </a:r>
            <a:endParaRPr lang="en-US" dirty="0"/>
          </a:p>
          <a:p>
            <a:pPr lvl="2"/>
            <a:r>
              <a:rPr lang="en-US" dirty="0" err="1"/>
              <a:t>Alegría</a:t>
            </a:r>
            <a:r>
              <a:rPr lang="en-US" dirty="0"/>
              <a:t>, </a:t>
            </a:r>
            <a:r>
              <a:rPr lang="en-US" dirty="0" err="1"/>
              <a:t>Sustantivo</a:t>
            </a:r>
            <a:r>
              <a:rPr lang="en-US" dirty="0"/>
              <a:t> de anterior</a:t>
            </a:r>
          </a:p>
          <a:p>
            <a:pPr lvl="3"/>
            <a:r>
              <a:rPr lang="en-US" dirty="0" err="1"/>
              <a:t>Ansiosamente</a:t>
            </a:r>
            <a:endParaRPr lang="en-US" dirty="0"/>
          </a:p>
          <a:p>
            <a:pPr lvl="2"/>
            <a:r>
              <a:rPr lang="es-ES" dirty="0"/>
              <a:t>Dar está arraigado en la Misericordia </a:t>
            </a:r>
            <a:r>
              <a:rPr lang="en-US" dirty="0"/>
              <a:t>(Y </a:t>
            </a:r>
            <a:r>
              <a:rPr lang="en-US" dirty="0" err="1"/>
              <a:t>gracia</a:t>
            </a:r>
            <a:r>
              <a:rPr lang="en-US" dirty="0"/>
              <a:t>)</a:t>
            </a:r>
          </a:p>
          <a:p>
            <a:pPr lvl="3"/>
            <a:r>
              <a:rPr lang="es-ES" dirty="0"/>
              <a:t>no mérito, entonces es de deuda</a:t>
            </a:r>
          </a:p>
          <a:p>
            <a:pPr lvl="2"/>
            <a:r>
              <a:rPr lang="es-ES" dirty="0"/>
              <a:t>Negativo de esto está cubierto por Pablo en la carta de Corinto</a:t>
            </a:r>
          </a:p>
          <a:p>
            <a:pPr lvl="3"/>
            <a:r>
              <a:rPr lang="en-US" dirty="0"/>
              <a:t>Grudgingly o por </a:t>
            </a:r>
            <a:r>
              <a:rPr lang="en-US" dirty="0" err="1"/>
              <a:t>restricción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733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 Amor</a:t>
            </a:r>
          </a:p>
          <a:p>
            <a:pPr lvl="1"/>
            <a:r>
              <a:rPr lang="en-US" dirty="0"/>
              <a:t>1 Cor 13:1-8a </a:t>
            </a:r>
            <a:r>
              <a:rPr lang="en-US" dirty="0" err="1"/>
              <a:t>Definición</a:t>
            </a:r>
            <a:r>
              <a:rPr lang="en-US" dirty="0"/>
              <a:t> de Griego “Agape” Amor</a:t>
            </a:r>
          </a:p>
          <a:p>
            <a:pPr lvl="2"/>
            <a:r>
              <a:rPr lang="en-US" dirty="0"/>
              <a:t>Vs. 3, …</a:t>
            </a:r>
            <a:r>
              <a:rPr lang="es-ES" dirty="0"/>
              <a:t>si diera todos mis bienes para dar de comer </a:t>
            </a:r>
            <a:r>
              <a:rPr lang="es-ES" i="1" dirty="0"/>
              <a:t>a los pobres,… </a:t>
            </a:r>
            <a:r>
              <a:rPr lang="es-ES" dirty="0"/>
              <a:t>pero no tengo amor, de nada me aprovecha</a:t>
            </a:r>
            <a:endParaRPr lang="en-US" dirty="0"/>
          </a:p>
          <a:p>
            <a:pPr lvl="2"/>
            <a:r>
              <a:rPr lang="es-ES" dirty="0"/>
              <a:t>Preocupación por el mejoramiento de otro
</a:t>
            </a:r>
            <a:r>
              <a:rPr lang="en-US" dirty="0"/>
              <a:t>Eddie Caskey, “</a:t>
            </a:r>
            <a:r>
              <a:rPr lang="es-ES" dirty="0"/>
              <a:t>Una elección de voluntad individual de actuar en el mejor interés de otro, incluso cuando otro no es plenamente merecido e incluso cuando el sacrificio personal es necesario en la acción de este afecto</a:t>
            </a:r>
            <a:r>
              <a:rPr lang="en-US" dirty="0"/>
              <a:t>.”</a:t>
            </a:r>
          </a:p>
          <a:p>
            <a:pPr lvl="2"/>
            <a:r>
              <a:rPr lang="en-US" dirty="0"/>
              <a:t>I Jn 3:16, </a:t>
            </a:r>
            <a:r>
              <a:rPr lang="es-ES" dirty="0"/>
              <a:t>Por la presente nos percibe el amor de Dios, porque él dio su vida por nosotros</a:t>
            </a:r>
            <a:r>
              <a:rPr lang="en-US" dirty="0"/>
              <a:t>…</a:t>
            </a:r>
          </a:p>
          <a:p>
            <a:pPr lvl="3"/>
            <a:r>
              <a:rPr lang="es-ES" dirty="0"/>
              <a:t>Un amor que da es un amor sacrificial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933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7274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 </a:t>
            </a:r>
            <a:r>
              <a:rPr lang="en-US" dirty="0" err="1"/>
              <a:t>Alegría</a:t>
            </a:r>
            <a:endParaRPr lang="en-US" dirty="0"/>
          </a:p>
          <a:p>
            <a:pPr lvl="1"/>
            <a:r>
              <a:rPr lang="en-US" dirty="0"/>
              <a:t>Heb 12:2, </a:t>
            </a:r>
            <a:r>
              <a:rPr lang="es-ES" dirty="0"/>
              <a:t>Mirando a Jesús el autor y rematador de nuestra fe; que por la alegría que se puso delante de él soportó la cruz, despreciando la </a:t>
            </a:r>
            <a:r>
              <a:rPr lang="es-ES" dirty="0" err="1"/>
              <a:t>verguenza</a:t>
            </a:r>
            <a:r>
              <a:rPr lang="en-US" dirty="0"/>
              <a:t>…</a:t>
            </a:r>
          </a:p>
          <a:p>
            <a:pPr lvl="2"/>
            <a:r>
              <a:rPr lang="en-US" dirty="0" err="1"/>
              <a:t>Alegría</a:t>
            </a:r>
            <a:r>
              <a:rPr lang="en-US" dirty="0"/>
              <a:t>, </a:t>
            </a:r>
            <a:r>
              <a:rPr lang="en-US" dirty="0" err="1"/>
              <a:t>deleite</a:t>
            </a:r>
            <a:r>
              <a:rPr lang="en-US" dirty="0"/>
              <a:t> </a:t>
            </a:r>
            <a:r>
              <a:rPr lang="en-US" dirty="0" err="1"/>
              <a:t>tranquilo</a:t>
            </a:r>
            <a:r>
              <a:rPr lang="en-US" dirty="0"/>
              <a:t>, </a:t>
            </a:r>
            <a:r>
              <a:rPr lang="en-US" dirty="0" err="1"/>
              <a:t>alegría</a:t>
            </a:r>
            <a:r>
              <a:rPr lang="en-US" dirty="0"/>
              <a:t>
</a:t>
            </a:r>
            <a:r>
              <a:rPr lang="en-US" dirty="0" err="1"/>
              <a:t>Deleitarse</a:t>
            </a:r>
            <a:r>
              <a:rPr lang="en-US" dirty="0"/>
              <a:t> a </a:t>
            </a:r>
            <a:r>
              <a:rPr lang="en-US" dirty="0" err="1"/>
              <a:t>pesar</a:t>
            </a:r>
            <a:r>
              <a:rPr lang="en-US" dirty="0"/>
              <a:t> de … “</a:t>
            </a:r>
            <a:r>
              <a:rPr lang="en-US" dirty="0" err="1"/>
              <a:t>Herida</a:t>
            </a:r>
            <a:r>
              <a:rPr lang="en-US" dirty="0"/>
              <a:t>”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02844F2-0683-4B6D-8390-967382256247}"/>
              </a:ext>
            </a:extLst>
          </p:cNvPr>
          <p:cNvSpPr/>
          <p:nvPr/>
        </p:nvSpPr>
        <p:spPr>
          <a:xfrm>
            <a:off x="4800600" y="2828925"/>
            <a:ext cx="1485900" cy="5429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06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968911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 </a:t>
            </a:r>
            <a:r>
              <a:rPr lang="en-US" dirty="0" err="1"/>
              <a:t>Sinceridad</a:t>
            </a:r>
            <a:endParaRPr lang="en-US" dirty="0"/>
          </a:p>
          <a:p>
            <a:pPr lvl="1"/>
            <a:r>
              <a:rPr lang="en-US" dirty="0"/>
              <a:t>Rom 12:8, …</a:t>
            </a:r>
            <a:r>
              <a:rPr lang="es-ES" dirty="0"/>
              <a:t>el que da, hágalo con sencillez;</a:t>
            </a:r>
            <a:r>
              <a:rPr lang="en-US" dirty="0"/>
              <a:t>…</a:t>
            </a:r>
          </a:p>
          <a:p>
            <a:pPr lvl="2"/>
            <a:r>
              <a:rPr lang="en-US" dirty="0"/>
              <a:t>Con </a:t>
            </a:r>
            <a:r>
              <a:rPr lang="en-US" dirty="0" err="1"/>
              <a:t>generosidad</a:t>
            </a:r>
            <a:r>
              <a:rPr lang="en-US" dirty="0"/>
              <a:t> y </a:t>
            </a:r>
            <a:r>
              <a:rPr lang="en-US" dirty="0" err="1"/>
              <a:t>honestidad</a:t>
            </a:r>
            <a:r>
              <a:rPr lang="en-US" dirty="0"/>
              <a:t>
</a:t>
            </a:r>
            <a:r>
              <a:rPr lang="es-ES" dirty="0"/>
              <a:t>Sin disimulación ni búsqueda propia</a:t>
            </a:r>
            <a:endParaRPr lang="en-US" dirty="0"/>
          </a:p>
          <a:p>
            <a:pPr lvl="3"/>
            <a:r>
              <a:rPr lang="en-US" dirty="0"/>
              <a:t>No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fariseos</a:t>
            </a:r>
            <a:r>
              <a:rPr lang="en-US" dirty="0"/>
              <a:t>, Mt 6:1-4</a:t>
            </a:r>
          </a:p>
          <a:p>
            <a:pPr lvl="3"/>
            <a:r>
              <a:rPr lang="es-ES" dirty="0"/>
              <a:t>No como Ananías y </a:t>
            </a:r>
            <a:r>
              <a:rPr lang="es-ES" dirty="0" err="1"/>
              <a:t>Saphira</a:t>
            </a:r>
            <a:r>
              <a:rPr lang="en-US" dirty="0"/>
              <a:t>, Acts 5:1-11</a:t>
            </a:r>
          </a:p>
        </p:txBody>
      </p:sp>
    </p:spTree>
    <p:extLst>
      <p:ext uri="{BB962C8B-B14F-4D97-AF65-F5344CB8AC3E}">
        <p14:creationId xmlns:p14="http://schemas.microsoft.com/office/powerpoint/2010/main" val="11308496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 </a:t>
            </a:r>
            <a:r>
              <a:rPr lang="es-ES" dirty="0"/>
              <a:t>Contentamiento</a:t>
            </a:r>
            <a:endParaRPr lang="en-US" dirty="0"/>
          </a:p>
          <a:p>
            <a:pPr lvl="1"/>
            <a:r>
              <a:rPr lang="en-US" dirty="0"/>
              <a:t>1 Tim 6:6-10, </a:t>
            </a:r>
            <a:r>
              <a:rPr lang="es-ES" dirty="0"/>
              <a:t>Pero gran ganancia es la piedad con contentamiento</a:t>
            </a:r>
            <a:r>
              <a:rPr lang="en-US" dirty="0"/>
              <a:t>…</a:t>
            </a:r>
          </a:p>
          <a:p>
            <a:pPr lvl="2"/>
            <a:r>
              <a:rPr lang="es-ES" dirty="0"/>
              <a:t>Nacido sin nada, sin llevar nada con nosotros
Estar contento con alimentos y ropa </a:t>
            </a:r>
            <a:endParaRPr lang="en-US" dirty="0"/>
          </a:p>
          <a:p>
            <a:pPr lvl="2"/>
            <a:r>
              <a:rPr lang="en-US" dirty="0"/>
              <a:t>1 </a:t>
            </a:r>
            <a:r>
              <a:rPr lang="en-US" dirty="0" err="1"/>
              <a:t>Chr</a:t>
            </a:r>
            <a:r>
              <a:rPr lang="en-US" dirty="0"/>
              <a:t> 29:14, </a:t>
            </a:r>
            <a:r>
              <a:rPr lang="es-ES" dirty="0"/>
              <a:t>para todas las cosas vienen de usted, y de su propia han dado a usted</a:t>
            </a:r>
            <a:endParaRPr lang="en-US" dirty="0"/>
          </a:p>
          <a:p>
            <a:pPr lvl="2"/>
            <a:r>
              <a:rPr lang="en-US" dirty="0"/>
              <a:t>Acts 7:50, </a:t>
            </a:r>
            <a:r>
              <a:rPr lang="es-ES" dirty="0"/>
              <a:t>Defensa De Stephens, las manos de Dios hicieron todas estas cosas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327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 </a:t>
            </a:r>
            <a:r>
              <a:rPr lang="es-ES" dirty="0"/>
              <a:t>contentamiento</a:t>
            </a:r>
            <a:endParaRPr lang="en-US" dirty="0"/>
          </a:p>
          <a:p>
            <a:pPr lvl="1"/>
            <a:r>
              <a:rPr lang="en-US" dirty="0"/>
              <a:t>Eph 4:28, </a:t>
            </a:r>
            <a:r>
              <a:rPr lang="es-ES" dirty="0"/>
              <a:t>El que hurtaba, no hurte más; pero trabaje, haciendo con sus manos lo que es bueno, para que tenga qué compartir con el que padeciere necesidad.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41870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En</a:t>
            </a:r>
            <a:r>
              <a:rPr lang="en-US" dirty="0"/>
              <a:t> el Conjunto</a:t>
            </a:r>
          </a:p>
          <a:p>
            <a:pPr lvl="1"/>
            <a:r>
              <a:rPr lang="es-ES" dirty="0"/>
              <a:t>La capacidad de mirar más allá de la "lesión”</a:t>
            </a:r>
          </a:p>
          <a:p>
            <a:pPr lvl="2"/>
            <a:r>
              <a:rPr lang="en-US" dirty="0" err="1"/>
              <a:t>Sufrimiento</a:t>
            </a:r>
            <a:endParaRPr lang="en-US" dirty="0"/>
          </a:p>
          <a:p>
            <a:pPr lvl="2"/>
            <a:r>
              <a:rPr lang="en-US" dirty="0" err="1"/>
              <a:t>Tomar</a:t>
            </a:r>
            <a:r>
              <a:rPr lang="en-US" dirty="0"/>
              <a:t> una </a:t>
            </a:r>
            <a:r>
              <a:rPr lang="en-US" dirty="0" err="1"/>
              <a:t>pérdida</a:t>
            </a:r>
            <a:r>
              <a:rPr lang="en-US" dirty="0"/>
              <a:t>
El </a:t>
            </a:r>
            <a:r>
              <a:rPr lang="en-US" dirty="0" err="1"/>
              <a:t>costo</a:t>
            </a:r>
            <a:endParaRPr lang="en-US" dirty="0"/>
          </a:p>
          <a:p>
            <a:pPr lvl="2"/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pertenece</a:t>
            </a:r>
            <a:r>
              <a:rPr lang="en-US" dirty="0"/>
              <a:t> a Dios</a:t>
            </a:r>
          </a:p>
        </p:txBody>
      </p:sp>
    </p:spTree>
    <p:extLst>
      <p:ext uri="{BB962C8B-B14F-4D97-AF65-F5344CB8AC3E}">
        <p14:creationId xmlns:p14="http://schemas.microsoft.com/office/powerpoint/2010/main" val="35961843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En</a:t>
            </a:r>
            <a:r>
              <a:rPr lang="en-US" dirty="0"/>
              <a:t> el Conjunto</a:t>
            </a:r>
          </a:p>
          <a:p>
            <a:pPr lvl="1"/>
            <a:r>
              <a:rPr lang="es-ES" dirty="0"/>
              <a:t>La capacidad de mirar más allá de la "lesión”</a:t>
            </a:r>
          </a:p>
          <a:p>
            <a:pPr lvl="1"/>
            <a:r>
              <a:rPr lang="es-ES" dirty="0"/>
              <a:t>Verlo a través de los ojos que Dios desea</a:t>
            </a:r>
            <a:r>
              <a:rPr lang="en-US" dirty="0"/>
              <a:t>,                  2 Cor 9:6-7</a:t>
            </a:r>
          </a:p>
          <a:p>
            <a:pPr lvl="2"/>
            <a:r>
              <a:rPr lang="en-US" dirty="0"/>
              <a:t>No por </a:t>
            </a:r>
            <a:r>
              <a:rPr lang="en-US" dirty="0" err="1"/>
              <a:t>necesidad</a:t>
            </a:r>
            <a:r>
              <a:rPr lang="en-US" dirty="0"/>
              <a:t>
No a </a:t>
            </a:r>
            <a:r>
              <a:rPr lang="en-US" dirty="0" err="1"/>
              <a:t>regañadientes</a:t>
            </a:r>
            <a:endParaRPr lang="en-US" dirty="0"/>
          </a:p>
          <a:p>
            <a:pPr lvl="2"/>
            <a:r>
              <a:rPr lang="en-US" dirty="0" err="1"/>
              <a:t>Ansiosamente</a:t>
            </a:r>
            <a:endParaRPr lang="en-US" dirty="0"/>
          </a:p>
          <a:p>
            <a:pPr lvl="2"/>
            <a:r>
              <a:rPr lang="en-US" dirty="0"/>
              <a:t>Alegre</a:t>
            </a:r>
          </a:p>
        </p:txBody>
      </p:sp>
    </p:spTree>
    <p:extLst>
      <p:ext uri="{BB962C8B-B14F-4D97-AF65-F5344CB8AC3E}">
        <p14:creationId xmlns:p14="http://schemas.microsoft.com/office/powerpoint/2010/main" val="40117790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342D7-DC25-4427-B16F-B9E73EB7C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Alegre – </a:t>
            </a:r>
            <a:r>
              <a:rPr lang="es-ES" dirty="0"/>
              <a:t>Con ganas de dar</a:t>
            </a:r>
            <a:endParaRPr lang="en-US" dirty="0"/>
          </a:p>
          <a:p>
            <a:r>
              <a:rPr lang="en-US" dirty="0" err="1"/>
              <a:t>Alegría</a:t>
            </a:r>
            <a:r>
              <a:rPr lang="en-US" dirty="0"/>
              <a:t> – Delicia &amp; Alegre</a:t>
            </a:r>
          </a:p>
          <a:p>
            <a:r>
              <a:rPr lang="en-US" dirty="0"/>
              <a:t>Amor – El </a:t>
            </a:r>
            <a:r>
              <a:rPr lang="en-US" dirty="0" err="1"/>
              <a:t>mejoramiento</a:t>
            </a:r>
            <a:r>
              <a:rPr lang="en-US" dirty="0"/>
              <a:t> de </a:t>
            </a:r>
            <a:r>
              <a:rPr lang="en-US" dirty="0" err="1"/>
              <a:t>otro</a:t>
            </a:r>
            <a:endParaRPr lang="en-US" dirty="0"/>
          </a:p>
          <a:p>
            <a:r>
              <a:rPr lang="en-US" dirty="0" err="1"/>
              <a:t>Sinceridad</a:t>
            </a:r>
            <a:r>
              <a:rPr lang="en-US" dirty="0"/>
              <a:t> – </a:t>
            </a:r>
            <a:r>
              <a:rPr lang="en-US" dirty="0" err="1"/>
              <a:t>Corazón</a:t>
            </a:r>
            <a:r>
              <a:rPr lang="en-US" dirty="0"/>
              <a:t> Puro</a:t>
            </a:r>
          </a:p>
          <a:p>
            <a:r>
              <a:rPr lang="en-US" dirty="0" err="1"/>
              <a:t>Contenido</a:t>
            </a:r>
            <a:r>
              <a:rPr lang="en-US" dirty="0"/>
              <a:t> – </a:t>
            </a:r>
            <a:r>
              <a:rPr lang="en-US" dirty="0" err="1"/>
              <a:t>Satisfecho</a:t>
            </a:r>
            <a:r>
              <a:rPr lang="en-US" dirty="0"/>
              <a:t> con el </a:t>
            </a:r>
            <a:r>
              <a:rPr lang="en-US" dirty="0" err="1"/>
              <a:t>escaso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99959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248FF2-E629-4E57-9868-B6FB975C7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Alegría</a:t>
            </a:r>
            <a:r>
              <a:rPr lang="en-US" dirty="0"/>
              <a:t> De Dar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1A3CD36-5566-4045-A101-CBE2798608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incluso cuando Uno no es tan adorable.
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D07960-09AE-4374-8701-98EE0F5B2CCA}"/>
              </a:ext>
            </a:extLst>
          </p:cNvPr>
          <p:cNvSpPr/>
          <p:nvPr/>
        </p:nvSpPr>
        <p:spPr>
          <a:xfrm rot="20420957">
            <a:off x="208083" y="1881783"/>
            <a:ext cx="8808434" cy="2000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Acts 20:35, </a:t>
            </a:r>
            <a:r>
              <a:rPr lang="en-US" sz="7200" dirty="0" err="1"/>
              <a:t>Bendecido</a:t>
            </a:r>
            <a:r>
              <a:rPr lang="en-US" sz="7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23387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699</TotalTime>
  <Words>862</Words>
  <Application>Microsoft Office PowerPoint</Application>
  <PresentationFormat>On-screen Show (4:3)</PresentationFormat>
  <Paragraphs>110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Bookman Old Style</vt:lpstr>
      <vt:lpstr>Calibri</vt:lpstr>
      <vt:lpstr>Calibri Light</vt:lpstr>
      <vt:lpstr>Tahoma</vt:lpstr>
      <vt:lpstr>Wingdings</vt:lpstr>
      <vt:lpstr>Retrospect</vt:lpstr>
      <vt:lpstr>Es La Temporada Alegría De Dar </vt:lpstr>
      <vt:lpstr>Alegría De Dar </vt:lpstr>
      <vt:lpstr>Alegría De Dar </vt:lpstr>
      <vt:lpstr>Alegría De Dar </vt:lpstr>
      <vt:lpstr>Alegría De Dar </vt:lpstr>
      <vt:lpstr>Alegría De Dar </vt:lpstr>
      <vt:lpstr>PowerPoint Presentation</vt:lpstr>
      <vt:lpstr>Alegría De Dar </vt:lpstr>
      <vt:lpstr>PowerPoint Presentation</vt:lpstr>
      <vt:lpstr>Alegría De Dar </vt:lpstr>
      <vt:lpstr>Alegría De Dar </vt:lpstr>
      <vt:lpstr>Alegría De Dar </vt:lpstr>
      <vt:lpstr>Alegría De Dar </vt:lpstr>
      <vt:lpstr>Alegría De Dar </vt:lpstr>
      <vt:lpstr>Alegría De Dar </vt:lpstr>
      <vt:lpstr>Alegría De Dar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Parenting</dc:title>
  <dc:creator>rdward</dc:creator>
  <cp:lastModifiedBy>Ross Ward</cp:lastModifiedBy>
  <cp:revision>263</cp:revision>
  <dcterms:created xsi:type="dcterms:W3CDTF">2018-08-21T14:46:22Z</dcterms:created>
  <dcterms:modified xsi:type="dcterms:W3CDTF">2020-11-29T15:05:03Z</dcterms:modified>
</cp:coreProperties>
</file>