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17" r:id="rId1"/>
  </p:sldMasterIdLst>
  <p:notesMasterIdLst>
    <p:notesMasterId r:id="rId15"/>
  </p:notesMasterIdLst>
  <p:sldIdLst>
    <p:sldId id="269" r:id="rId2"/>
    <p:sldId id="270" r:id="rId3"/>
    <p:sldId id="271" r:id="rId4"/>
    <p:sldId id="272" r:id="rId5"/>
    <p:sldId id="273" r:id="rId6"/>
    <p:sldId id="274" r:id="rId7"/>
    <p:sldId id="275" r:id="rId8"/>
    <p:sldId id="278" r:id="rId9"/>
    <p:sldId id="279" r:id="rId10"/>
    <p:sldId id="276" r:id="rId11"/>
    <p:sldId id="277" r:id="rId12"/>
    <p:sldId id="280" r:id="rId13"/>
    <p:sldId id="281" r:id="rId1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6"/>
      <p:bold r:id="rId17"/>
      <p:italic r:id="rId18"/>
      <p:boldItalic r:id="rId19"/>
    </p:embeddedFont>
    <p:embeddedFont>
      <p:font typeface="Calibri Light" panose="020F0302020204030204" pitchFamily="34" charset="0"/>
      <p:regular r:id="rId20"/>
      <p:italic r:id="rId2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739" autoAdjust="0"/>
    <p:restoredTop sz="94660"/>
  </p:normalViewPr>
  <p:slideViewPr>
    <p:cSldViewPr>
      <p:cViewPr varScale="1">
        <p:scale>
          <a:sx n="86" d="100"/>
          <a:sy n="86" d="100"/>
        </p:scale>
        <p:origin x="153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font" Target="fonts/font6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DDEA25-98AE-4FA4-8E8D-B30875F5BC13}" type="datetimeFigureOut">
              <a:rPr lang="en-US" smtClean="0"/>
              <a:pPr/>
              <a:t>12/13/2020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4A8402-A180-4B05-9454-E47482A3917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4A8402-A180-4B05-9454-E47482A39174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43019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our youth we may have even been unlovable due to the lack of maturity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4A8402-A180-4B05-9454-E47482A39174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96836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2E1429-DAC6-441C-A031-534C2C12AAA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6200" y="136524"/>
            <a:ext cx="8915400" cy="2073276"/>
          </a:xfrm>
        </p:spPr>
        <p:txBody>
          <a:bodyPr anchor="t">
            <a:normAutofit/>
          </a:bodyPr>
          <a:lstStyle>
            <a:lvl1pPr algn="ctr">
              <a:defRPr sz="54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19FAF08-43FC-4CBE-8BF4-2EB8AA1C799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6200" y="2992439"/>
            <a:ext cx="3657600" cy="1655762"/>
          </a:xfrm>
        </p:spPr>
        <p:txBody>
          <a:bodyPr>
            <a:normAutofit/>
          </a:bodyPr>
          <a:lstStyle>
            <a:lvl1pPr marL="0" indent="0" algn="l">
              <a:buNone/>
              <a:defRPr sz="3600" b="1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64B577-D78C-4406-8C46-562FE836F9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7B40B3-F668-4816-9355-FE20C79FFC14}" type="datetime1">
              <a:rPr lang="en-US" smtClean="0"/>
              <a:t>12/13/2020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2904E8-9917-4849-91C4-7A7010A544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8E7875-98A0-4B14-8749-34D8E9BAFA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80BDCB-AA49-4FFF-BE24-B88B80E73C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2802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DCAB26-C270-4339-867E-5148E0BF7D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EFD4D5-68BC-4D7D-87ED-4FE4D6BD5A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6FDE33-EDFF-4EA3-BBC8-F7AFB9E725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3624B-0040-4EAF-96A2-73466E1EF870}" type="datetime1">
              <a:rPr lang="en-US" smtClean="0"/>
              <a:t>12/13/2020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88ACD0-BE5B-4040-A022-7BD49216B7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7FCA33-B967-4200-8971-5206E2DB34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DF923-D5F5-4BD1-8F46-CFFB7561346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2876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ED874F-728D-484F-A07E-83F349DE8F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6796A1-0CDA-414E-8E88-093DE4704A3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0B98FE9-2AD0-4DD4-B778-9E8F90EF225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20590EC-78E1-487D-9149-08CECE5F56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864D49-3599-426C-8D70-A1F554DAE069}" type="datetime1">
              <a:rPr lang="en-US" smtClean="0"/>
              <a:t>12/13/2020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1EF4D5D-C2FF-49F4-B467-61AD114A68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74A109D-0D53-4275-AEE1-844FE56207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DF923-D5F5-4BD1-8F46-CFFB7561346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07955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5CFC7C-596A-4425-AF43-83E8B749D0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0C71E9-2A67-4B96-94F2-2C3FD55A9F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A81EB9F-0317-4FC0-89D8-632ED46A0CD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2B1683E-C7DB-4EA5-844A-3E0E262A123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F912B34-5248-4451-B039-E5E45D9B872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4B24DC3-5A90-44EA-AAE2-ADC0140E1A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B5ADC7-7621-4CDD-85E8-3A68301A4572}" type="datetime1">
              <a:rPr lang="en-US" smtClean="0"/>
              <a:t>12/13/2020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0FC70A8-A544-48E5-B152-1E6F82D390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80ED9ED-232B-4ADE-B753-464C119E45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DF923-D5F5-4BD1-8F46-CFFB7561346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65714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D7AC272-06EE-4C15-B1A2-F59BE42C01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482922-94E1-475E-A18F-CC472AF53C50}" type="datetime1">
              <a:rPr lang="en-US" smtClean="0"/>
              <a:t>12/13/2020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6EC1E06-B3B8-42C4-8F4A-2917F74B01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F8267D2-DDD3-492A-B835-C380A806CE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DF923-D5F5-4BD1-8F46-CFFB7561346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53917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ent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02C5FA8B-6FDF-4AC9-B60F-A5CBF807497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90500" y="3521077"/>
            <a:ext cx="2933699" cy="320039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95A22CD-6944-4F4A-9B85-EF61DACACA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152400"/>
            <a:ext cx="2949178" cy="1600200"/>
          </a:xfrm>
        </p:spPr>
        <p:txBody>
          <a:bodyPr anchor="t">
            <a:normAutofit/>
          </a:bodyPr>
          <a:lstStyle>
            <a:lvl1pPr algn="ctr">
              <a:defRPr sz="4000" b="1"/>
            </a:lvl1pPr>
          </a:lstStyle>
          <a:p>
            <a:r>
              <a:rPr lang="en-US" dirty="0"/>
              <a:t>Click to edit Master 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F7641C-40C5-4A89-B852-6A04585149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52799" y="457200"/>
            <a:ext cx="5714989" cy="6400800"/>
          </a:xfrm>
        </p:spPr>
        <p:txBody>
          <a:bodyPr/>
          <a:lstStyle>
            <a:lvl1pPr>
              <a:buNone/>
              <a:defRPr sz="3200" b="1"/>
            </a:lvl1pPr>
            <a:lvl2pPr marL="457200" indent="-452438">
              <a:buSzPct val="85000"/>
              <a:buFont typeface="Wingdings" panose="05000000000000000000" pitchFamily="2" charset="2"/>
              <a:buChar char="q"/>
              <a:defRPr sz="3200"/>
            </a:lvl2pPr>
            <a:lvl3pPr marL="914400" indent="-452438">
              <a:buFont typeface="Wingdings" panose="05000000000000000000" pitchFamily="2" charset="2"/>
              <a:buChar char="Ø"/>
              <a:defRPr sz="2800"/>
            </a:lvl3pPr>
            <a:lvl4pPr marL="1200150" indent="-285750">
              <a:defRPr sz="24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dirty="0"/>
              <a:t>Click to edit Master text 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97FFB1-A463-46D2-B265-4EB93B6ED1E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28600" y="2117723"/>
            <a:ext cx="2949178" cy="1463677"/>
          </a:xfrm>
        </p:spPr>
        <p:txBody>
          <a:bodyPr>
            <a:normAutofit/>
          </a:bodyPr>
          <a:lstStyle>
            <a:lvl1pPr marL="0" indent="0" algn="ctr">
              <a:buNone/>
              <a:defRPr sz="2800" b="1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4248E96-DAB1-4EE4-9C15-EB1AB4EF67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E958D-F415-43BA-A49B-71064963F7BA}" type="datetime1">
              <a:rPr lang="en-US" smtClean="0"/>
              <a:t>12/13/2020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57D8092-976F-4DD5-8F9B-843F2E99F7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DF1C28A-B598-4DBF-A445-2DF4E189CD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14817" y="6172923"/>
            <a:ext cx="976744" cy="365125"/>
          </a:xfrm>
        </p:spPr>
        <p:txBody>
          <a:bodyPr/>
          <a:lstStyle>
            <a:lvl1pPr>
              <a:defRPr sz="4000" b="1">
                <a:solidFill>
                  <a:schemeClr val="tx1"/>
                </a:solidFill>
              </a:defRPr>
            </a:lvl1pPr>
          </a:lstStyle>
          <a:p>
            <a:fld id="{435DF923-D5F5-4BD1-8F46-CFFB7561346A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E34A96C4-57DB-4FBF-8B88-7F8CBD10DA71}"/>
              </a:ext>
            </a:extLst>
          </p:cNvPr>
          <p:cNvCxnSpPr/>
          <p:nvPr userDrawn="1"/>
        </p:nvCxnSpPr>
        <p:spPr>
          <a:xfrm>
            <a:off x="3276600" y="0"/>
            <a:ext cx="0" cy="6858000"/>
          </a:xfrm>
          <a:prstGeom prst="line">
            <a:avLst/>
          </a:prstGeom>
          <a:ln w="76200" cmpd="dbl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CABC1396-B1A1-430A-8B55-F3D42514F56F}"/>
              </a:ext>
            </a:extLst>
          </p:cNvPr>
          <p:cNvCxnSpPr>
            <a:cxnSpLocks/>
          </p:cNvCxnSpPr>
          <p:nvPr userDrawn="1"/>
        </p:nvCxnSpPr>
        <p:spPr>
          <a:xfrm>
            <a:off x="0" y="1905000"/>
            <a:ext cx="3276600" cy="0"/>
          </a:xfrm>
          <a:prstGeom prst="line">
            <a:avLst/>
          </a:prstGeom>
          <a:ln w="76200" cmpd="dbl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4775750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6FB0AA91-A0B8-4CB2-9891-F8DB82F457D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21474" y="0"/>
            <a:ext cx="9144000" cy="6858000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2F78890-34D9-4267-8424-3775F19556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C3F0B4D-2C23-40D7-AB77-0147A921CC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16E7FA-EA84-4F8A-83E5-A685A0D61AC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D62071-869A-4A29-BA8E-4329574EEF03}" type="datetime1">
              <a:rPr lang="en-US" smtClean="0"/>
              <a:t>12/13/2020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C2310B-A976-4DE7-B69B-E20411013B2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7A5AA2-F85E-4975-A4C0-9C41397F4FD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5DF923-D5F5-4BD1-8F46-CFFB7561346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70277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8" r:id="rId1"/>
    <p:sldLayoutId id="2147483719" r:id="rId2"/>
    <p:sldLayoutId id="2147483721" r:id="rId3"/>
    <p:sldLayoutId id="2147483722" r:id="rId4"/>
    <p:sldLayoutId id="2147483724" r:id="rId5"/>
    <p:sldLayoutId id="2147483725" r:id="rId6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le 20">
            <a:extLst>
              <a:ext uri="{FF2B5EF4-FFF2-40B4-BE49-F238E27FC236}">
                <a16:creationId xmlns:a16="http://schemas.microsoft.com/office/drawing/2014/main" id="{675953D9-F2EA-47D5-BE14-8A1ADED3CC2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Aging Gracefully </a:t>
            </a:r>
          </a:p>
        </p:txBody>
      </p:sp>
      <p:sp>
        <p:nvSpPr>
          <p:cNvPr id="22" name="Subtitle 21">
            <a:extLst>
              <a:ext uri="{FF2B5EF4-FFF2-40B4-BE49-F238E27FC236}">
                <a16:creationId xmlns:a16="http://schemas.microsoft.com/office/drawing/2014/main" id="{74280BA6-6481-4863-83C6-30E8D218CAD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Heb 6:1-3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9AA902E-4BC6-4423-9E28-3D6F34B08C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80BDCB-AA49-4FFF-BE24-B88B80E73C35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25310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498AF4AE-4568-4E29-8A34-1664443721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152400"/>
            <a:ext cx="2949178" cy="1600200"/>
          </a:xfrm>
        </p:spPr>
        <p:txBody>
          <a:bodyPr/>
          <a:lstStyle/>
          <a:p>
            <a:r>
              <a:rPr lang="en-US" dirty="0"/>
              <a:t>Beauty of Aging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12759E3A-3F4C-47CD-8E76-6164D70832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52799" y="457200"/>
            <a:ext cx="5714989" cy="6400800"/>
          </a:xfrm>
        </p:spPr>
        <p:txBody>
          <a:bodyPr/>
          <a:lstStyle/>
          <a:p>
            <a:r>
              <a:rPr lang="en-US" dirty="0"/>
              <a:t>Wisdom from the Experienced</a:t>
            </a:r>
          </a:p>
          <a:p>
            <a:pPr lvl="1"/>
            <a:r>
              <a:rPr lang="en-US" dirty="0"/>
              <a:t>Growing old is not for the faint of heart</a:t>
            </a:r>
          </a:p>
          <a:p>
            <a:pPr lvl="1"/>
            <a:r>
              <a:rPr lang="en-US" dirty="0"/>
              <a:t>Focus on Attributes/Attitudes</a:t>
            </a:r>
          </a:p>
          <a:p>
            <a:pPr lvl="2"/>
            <a:r>
              <a:rPr lang="en-US" dirty="0"/>
              <a:t>Heb 6:1, Go onto Completeness  </a:t>
            </a:r>
          </a:p>
          <a:p>
            <a:endParaRPr lang="en-US" dirty="0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BF0833D1-A29B-43C1-821A-4ED11401B435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1">
            <a:extLst>
              <a:ext uri="{FF2B5EF4-FFF2-40B4-BE49-F238E27FC236}">
                <a16:creationId xmlns:a16="http://schemas.microsoft.com/office/drawing/2014/main" id="{AFC9F94D-0288-45A4-A502-025F6DBA85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3000" y="6184179"/>
            <a:ext cx="819150" cy="365125"/>
          </a:xfrm>
        </p:spPr>
        <p:txBody>
          <a:bodyPr/>
          <a:lstStyle/>
          <a:p>
            <a:fld id="{435DF923-D5F5-4BD1-8F46-CFFB7561346A}" type="slidenum">
              <a:rPr lang="en-US" sz="3600" b="1" smtClean="0">
                <a:solidFill>
                  <a:schemeClr val="tx1"/>
                </a:solidFill>
              </a:rPr>
              <a:pPr/>
              <a:t>2</a:t>
            </a:fld>
            <a:endParaRPr lang="en-US" sz="36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30870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498AF4AE-4568-4E29-8A34-1664443721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152400"/>
            <a:ext cx="2949178" cy="1600200"/>
          </a:xfrm>
        </p:spPr>
        <p:txBody>
          <a:bodyPr/>
          <a:lstStyle/>
          <a:p>
            <a:r>
              <a:rPr lang="en-US" dirty="0"/>
              <a:t>Beauty of Aging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12759E3A-3F4C-47CD-8E76-6164D70832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52799" y="457200"/>
            <a:ext cx="5714989" cy="640080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Temperance</a:t>
            </a:r>
          </a:p>
          <a:p>
            <a:pPr lvl="1"/>
            <a:r>
              <a:rPr lang="en-US" dirty="0"/>
              <a:t>2 Pet 1:5-7, An add along Virtue</a:t>
            </a:r>
          </a:p>
          <a:p>
            <a:pPr lvl="1"/>
            <a:r>
              <a:rPr lang="en-US" dirty="0"/>
              <a:t>Gal 5:22-23, A Fruit of Spirit</a:t>
            </a:r>
          </a:p>
          <a:p>
            <a:pPr lvl="1"/>
            <a:r>
              <a:rPr lang="en-US" dirty="0"/>
              <a:t>Self-Controlled </a:t>
            </a:r>
          </a:p>
          <a:p>
            <a:pPr lvl="2"/>
            <a:r>
              <a:rPr lang="en-US" dirty="0"/>
              <a:t>Youthful</a:t>
            </a:r>
          </a:p>
          <a:p>
            <a:pPr lvl="3"/>
            <a:r>
              <a:rPr lang="en-US" dirty="0"/>
              <a:t>Full of Energy</a:t>
            </a:r>
          </a:p>
          <a:p>
            <a:pPr lvl="3"/>
            <a:r>
              <a:rPr lang="en-US" dirty="0"/>
              <a:t>Eat All You Want</a:t>
            </a:r>
          </a:p>
          <a:p>
            <a:pPr lvl="3"/>
            <a:r>
              <a:rPr lang="en-US" dirty="0"/>
              <a:t>Getting up early, well…</a:t>
            </a:r>
          </a:p>
          <a:p>
            <a:pPr lvl="3"/>
            <a:r>
              <a:rPr lang="en-US" dirty="0"/>
              <a:t>Stay up late</a:t>
            </a:r>
          </a:p>
          <a:p>
            <a:pPr lvl="2"/>
            <a:r>
              <a:rPr lang="en-US" dirty="0"/>
              <a:t>Forced upon us</a:t>
            </a:r>
          </a:p>
          <a:p>
            <a:pPr lvl="3"/>
            <a:r>
              <a:rPr lang="en-US" dirty="0"/>
              <a:t>Health Matters</a:t>
            </a:r>
          </a:p>
          <a:p>
            <a:pPr lvl="3"/>
            <a:r>
              <a:rPr lang="en-US" dirty="0"/>
              <a:t>Food</a:t>
            </a:r>
          </a:p>
          <a:p>
            <a:pPr lvl="3"/>
            <a:r>
              <a:rPr lang="en-US" dirty="0"/>
              <a:t>Exercise</a:t>
            </a:r>
          </a:p>
          <a:p>
            <a:pPr lvl="3"/>
            <a:r>
              <a:rPr lang="en-US" dirty="0"/>
              <a:t>Going to bed Early</a:t>
            </a:r>
          </a:p>
          <a:p>
            <a:pPr lvl="3"/>
            <a:r>
              <a:rPr lang="en-US" dirty="0"/>
              <a:t>Alarm Clock!? 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4B909051-DE6D-4B67-BF52-343728D8855D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DDBE250-A1D6-40AB-9215-BB65C2F97E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DF923-D5F5-4BD1-8F46-CFFB7561346A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2891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7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7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498AF4AE-4568-4E29-8A34-1664443721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152400"/>
            <a:ext cx="2949178" cy="1600200"/>
          </a:xfrm>
        </p:spPr>
        <p:txBody>
          <a:bodyPr/>
          <a:lstStyle/>
          <a:p>
            <a:r>
              <a:rPr lang="en-US" dirty="0"/>
              <a:t>Beauty of Aging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12759E3A-3F4C-47CD-8E76-6164D70832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52799" y="457200"/>
            <a:ext cx="5714989" cy="6400800"/>
          </a:xfrm>
        </p:spPr>
        <p:txBody>
          <a:bodyPr>
            <a:normAutofit/>
          </a:bodyPr>
          <a:lstStyle/>
          <a:p>
            <a:r>
              <a:rPr lang="en-US" dirty="0"/>
              <a:t>Temperance</a:t>
            </a:r>
          </a:p>
          <a:p>
            <a:pPr lvl="1"/>
            <a:r>
              <a:rPr lang="en-US" dirty="0"/>
              <a:t>Paul understood self-control</a:t>
            </a:r>
          </a:p>
          <a:p>
            <a:pPr lvl="2"/>
            <a:r>
              <a:rPr lang="en-US" dirty="0"/>
              <a:t>1 Cor 6:12-13, would not be controlled by his liberties </a:t>
            </a:r>
          </a:p>
          <a:p>
            <a:pPr lvl="2"/>
            <a:r>
              <a:rPr lang="en-US" dirty="0"/>
              <a:t>1 Tim 4:6-9, Exercise profits a little</a:t>
            </a:r>
          </a:p>
          <a:p>
            <a:pPr lvl="3"/>
            <a:r>
              <a:rPr lang="en-US" dirty="0"/>
              <a:t>Slothful/idle Opposite behaviors in the flesh is sinful</a:t>
            </a:r>
          </a:p>
          <a:p>
            <a:pPr lvl="2"/>
            <a:r>
              <a:rPr lang="en-US" dirty="0"/>
              <a:t>1 Cor 9:22-27, preparing for competitions</a:t>
            </a:r>
          </a:p>
          <a:p>
            <a:pPr lvl="3"/>
            <a:r>
              <a:rPr lang="en-US" dirty="0"/>
              <a:t>He disciplined his body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F4F9125E-3592-43AC-ABFC-8C04058016B7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7853D13-CB49-4E7E-80DB-32D7205997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DF923-D5F5-4BD1-8F46-CFFB7561346A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7236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498AF4AE-4568-4E29-8A34-1664443721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152400"/>
            <a:ext cx="2949178" cy="1600200"/>
          </a:xfrm>
        </p:spPr>
        <p:txBody>
          <a:bodyPr/>
          <a:lstStyle/>
          <a:p>
            <a:r>
              <a:rPr lang="en-US" dirty="0"/>
              <a:t>Beauty of Aging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12759E3A-3F4C-47CD-8E76-6164D70832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52799" y="457200"/>
            <a:ext cx="5714989" cy="640080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Temperance</a:t>
            </a:r>
          </a:p>
          <a:p>
            <a:pPr lvl="1"/>
            <a:r>
              <a:rPr lang="en-US" dirty="0"/>
              <a:t>How to Develop</a:t>
            </a:r>
          </a:p>
          <a:p>
            <a:pPr lvl="2"/>
            <a:r>
              <a:rPr lang="en-US" dirty="0"/>
              <a:t>Fighting Our Impulses and Desires</a:t>
            </a:r>
          </a:p>
          <a:p>
            <a:pPr lvl="1"/>
            <a:r>
              <a:rPr lang="en-US" dirty="0"/>
              <a:t>In the Physical </a:t>
            </a:r>
          </a:p>
          <a:p>
            <a:pPr lvl="2"/>
            <a:r>
              <a:rPr lang="en-US" dirty="0"/>
              <a:t>Diet/Exercise </a:t>
            </a:r>
          </a:p>
          <a:p>
            <a:pPr lvl="2"/>
            <a:r>
              <a:rPr lang="en-US" dirty="0"/>
              <a:t>No eternal consequences </a:t>
            </a:r>
          </a:p>
          <a:p>
            <a:pPr lvl="2"/>
            <a:r>
              <a:rPr lang="en-US" dirty="0"/>
              <a:t>Great growth &amp; develop</a:t>
            </a:r>
          </a:p>
          <a:p>
            <a:pPr lvl="2"/>
            <a:r>
              <a:rPr lang="en-US" dirty="0"/>
              <a:t>Positive results in life</a:t>
            </a:r>
          </a:p>
          <a:p>
            <a:pPr lvl="1"/>
            <a:r>
              <a:rPr lang="en-US" dirty="0"/>
              <a:t>In the Spiritual</a:t>
            </a:r>
          </a:p>
          <a:p>
            <a:pPr lvl="2"/>
            <a:r>
              <a:rPr lang="en-US" dirty="0"/>
              <a:t>Controlling Desires (Lust) </a:t>
            </a:r>
          </a:p>
          <a:p>
            <a:pPr lvl="3"/>
            <a:r>
              <a:rPr lang="en-US" dirty="0"/>
              <a:t>For things</a:t>
            </a:r>
          </a:p>
          <a:p>
            <a:pPr lvl="3"/>
            <a:r>
              <a:rPr lang="en-US" dirty="0"/>
              <a:t>Doing what is right even when we desire something different</a:t>
            </a:r>
          </a:p>
          <a:p>
            <a:pPr lvl="3"/>
            <a:r>
              <a:rPr lang="en-US" dirty="0"/>
              <a:t>Selfish Inclinations </a:t>
            </a:r>
          </a:p>
          <a:p>
            <a:pPr lvl="3"/>
            <a:r>
              <a:rPr lang="en-US" dirty="0"/>
              <a:t>Even Addictions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BFF735-C5C5-41E0-B322-810820144A4E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EF4888D-6879-4C96-B1BE-7C299D12E5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DF923-D5F5-4BD1-8F46-CFFB7561346A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1102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498AF4AE-4568-4E29-8A34-1664443721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152400"/>
            <a:ext cx="2949178" cy="1600200"/>
          </a:xfrm>
        </p:spPr>
        <p:txBody>
          <a:bodyPr/>
          <a:lstStyle/>
          <a:p>
            <a:r>
              <a:rPr lang="en-US" dirty="0"/>
              <a:t>Beauty of Aging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12759E3A-3F4C-47CD-8E76-6164D70832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52799" y="457200"/>
            <a:ext cx="5714989" cy="6400800"/>
          </a:xfrm>
        </p:spPr>
        <p:txBody>
          <a:bodyPr>
            <a:normAutofit/>
          </a:bodyPr>
          <a:lstStyle/>
          <a:p>
            <a:r>
              <a:rPr lang="en-US" dirty="0"/>
              <a:t>Persistence (Endurance) </a:t>
            </a:r>
          </a:p>
          <a:p>
            <a:pPr lvl="1"/>
            <a:r>
              <a:rPr lang="en-US" dirty="0"/>
              <a:t>2 Pet 1:5-7, An add along Virtue</a:t>
            </a:r>
          </a:p>
          <a:p>
            <a:pPr lvl="2"/>
            <a:r>
              <a:rPr lang="en-US" dirty="0"/>
              <a:t>Endurance or persevering</a:t>
            </a:r>
          </a:p>
          <a:p>
            <a:pPr lvl="2"/>
            <a:r>
              <a:rPr lang="en-US" dirty="0"/>
              <a:t>Not disconnected from Self-Controlled</a:t>
            </a:r>
          </a:p>
          <a:p>
            <a:pPr lvl="1"/>
            <a:r>
              <a:rPr lang="en-US" dirty="0"/>
              <a:t>Sometimes Translated: Patience</a:t>
            </a:r>
          </a:p>
          <a:p>
            <a:pPr lvl="2"/>
            <a:r>
              <a:rPr lang="en-US" dirty="0"/>
              <a:t>A type of strength</a:t>
            </a:r>
          </a:p>
          <a:p>
            <a:pPr lvl="2"/>
            <a:r>
              <a:rPr lang="en-US" dirty="0"/>
              <a:t>Marathon vs. Sprint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BFF735-C5C5-41E0-B322-810820144A4E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FB46DC4-2E14-4D22-930B-93411837E3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DF923-D5F5-4BD1-8F46-CFFB7561346A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75016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498AF4AE-4568-4E29-8A34-1664443721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152400"/>
            <a:ext cx="2949178" cy="1600200"/>
          </a:xfrm>
        </p:spPr>
        <p:txBody>
          <a:bodyPr/>
          <a:lstStyle/>
          <a:p>
            <a:r>
              <a:rPr lang="en-US" dirty="0"/>
              <a:t>Beauty of Aging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12759E3A-3F4C-47CD-8E76-6164D70832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52799" y="457200"/>
            <a:ext cx="5714989" cy="6400800"/>
          </a:xfrm>
        </p:spPr>
        <p:txBody>
          <a:bodyPr>
            <a:normAutofit/>
          </a:bodyPr>
          <a:lstStyle/>
          <a:p>
            <a:r>
              <a:rPr lang="en-US" dirty="0"/>
              <a:t>Persistence (Endurance) </a:t>
            </a:r>
          </a:p>
          <a:p>
            <a:pPr lvl="1"/>
            <a:r>
              <a:rPr lang="en-US" dirty="0"/>
              <a:t>Enduring Difficulties &amp; Sufferings</a:t>
            </a:r>
          </a:p>
          <a:p>
            <a:pPr lvl="2"/>
            <a:r>
              <a:rPr lang="en-US" dirty="0"/>
              <a:t>Mt 13:20-21, Sower, Stony ground</a:t>
            </a:r>
          </a:p>
          <a:p>
            <a:pPr lvl="1"/>
            <a:r>
              <a:rPr lang="en-US" dirty="0"/>
              <a:t>Requires Self-Control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BFF735-C5C5-41E0-B322-810820144A4E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3C3E7A7-DE97-44CF-9995-BF30148691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DF923-D5F5-4BD1-8F46-CFFB7561346A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786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76F510-00BA-45C3-9DEE-BF98CCA6CC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152400"/>
            <a:ext cx="2949178" cy="1600200"/>
          </a:xfrm>
        </p:spPr>
        <p:txBody>
          <a:bodyPr/>
          <a:lstStyle/>
          <a:p>
            <a:r>
              <a:rPr lang="en-US" dirty="0"/>
              <a:t>Beauty of Aging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F3080F-500A-41C4-A67C-B5165A4D19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52799" y="457200"/>
            <a:ext cx="5714989" cy="640080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Meekness</a:t>
            </a:r>
          </a:p>
          <a:p>
            <a:pPr lvl="1"/>
            <a:r>
              <a:rPr lang="en-US" dirty="0"/>
              <a:t>Gal 5:22-23, A Fruit of Spirit</a:t>
            </a:r>
          </a:p>
          <a:p>
            <a:pPr lvl="1"/>
            <a:r>
              <a:rPr lang="en-US" dirty="0"/>
              <a:t>Strength Under Control</a:t>
            </a:r>
          </a:p>
          <a:p>
            <a:pPr lvl="2"/>
            <a:r>
              <a:rPr lang="en-US" dirty="0"/>
              <a:t>Requires Self-Control Too </a:t>
            </a:r>
          </a:p>
          <a:p>
            <a:pPr lvl="2"/>
            <a:r>
              <a:rPr lang="en-US" dirty="0"/>
              <a:t>Strong Yielding to another</a:t>
            </a:r>
          </a:p>
          <a:p>
            <a:pPr lvl="1"/>
            <a:r>
              <a:rPr lang="en-US" dirty="0"/>
              <a:t>“Forced” Upon Us</a:t>
            </a:r>
          </a:p>
          <a:p>
            <a:pPr lvl="2"/>
            <a:r>
              <a:rPr lang="en-US" dirty="0"/>
              <a:t>NO Longer</a:t>
            </a:r>
          </a:p>
          <a:p>
            <a:pPr lvl="3"/>
            <a:r>
              <a:rPr lang="en-US" dirty="0"/>
              <a:t>Best</a:t>
            </a:r>
          </a:p>
          <a:p>
            <a:pPr lvl="3"/>
            <a:r>
              <a:rPr lang="en-US" dirty="0"/>
              <a:t>First</a:t>
            </a:r>
          </a:p>
          <a:p>
            <a:pPr lvl="3"/>
            <a:r>
              <a:rPr lang="en-US" dirty="0"/>
              <a:t>Humbling</a:t>
            </a:r>
          </a:p>
          <a:p>
            <a:pPr lvl="1"/>
            <a:r>
              <a:rPr lang="en-US" dirty="0"/>
              <a:t>Eph 4:1-2, A Key Quality for Unity</a:t>
            </a:r>
          </a:p>
          <a:p>
            <a:pPr lvl="2"/>
            <a:r>
              <a:rPr lang="en-US" dirty="0"/>
              <a:t>Enables Peace</a:t>
            </a:r>
          </a:p>
          <a:p>
            <a:pPr lvl="2"/>
            <a:r>
              <a:rPr lang="en-US" dirty="0"/>
              <a:t>Tit 3:2, not brawlers but Gentle showing all meekness…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5C539599-764E-4E3C-94E5-7E03E933044F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7CB51BC-4AB1-4667-AA6D-529EC72EB4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DF923-D5F5-4BD1-8F46-CFFB7561346A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40547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76F510-00BA-45C3-9DEE-BF98CCA6CC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152400"/>
            <a:ext cx="2949178" cy="1600200"/>
          </a:xfrm>
        </p:spPr>
        <p:txBody>
          <a:bodyPr/>
          <a:lstStyle/>
          <a:p>
            <a:r>
              <a:rPr lang="en-US" dirty="0"/>
              <a:t>Beauty of Aging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F3080F-500A-41C4-A67C-B5165A4D19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52799" y="457200"/>
            <a:ext cx="5714989" cy="6400800"/>
          </a:xfrm>
        </p:spPr>
        <p:txBody>
          <a:bodyPr/>
          <a:lstStyle/>
          <a:p>
            <a:r>
              <a:rPr lang="en-US" dirty="0"/>
              <a:t>Meekness</a:t>
            </a:r>
          </a:p>
          <a:p>
            <a:pPr lvl="1"/>
            <a:r>
              <a:rPr lang="en-US" dirty="0"/>
              <a:t>Epitomized in our Savior</a:t>
            </a:r>
          </a:p>
          <a:p>
            <a:pPr lvl="2"/>
            <a:r>
              <a:rPr lang="en-US" dirty="0"/>
              <a:t>Mt 11:25-30, Jesus is Meek and lowly in heart</a:t>
            </a:r>
          </a:p>
          <a:p>
            <a:pPr lvl="2"/>
            <a:r>
              <a:rPr lang="en-US" dirty="0"/>
              <a:t>Our King</a:t>
            </a:r>
          </a:p>
          <a:p>
            <a:pPr lvl="2"/>
            <a:r>
              <a:rPr lang="en-US" dirty="0"/>
              <a:t>Our God</a:t>
            </a:r>
          </a:p>
          <a:p>
            <a:pPr lvl="2"/>
            <a:r>
              <a:rPr lang="en-US" dirty="0"/>
              <a:t>Our Creator</a:t>
            </a:r>
          </a:p>
          <a:p>
            <a:pPr lvl="1"/>
            <a:r>
              <a:rPr lang="en-US" dirty="0"/>
              <a:t>Finding Joy in Other’s Accomplishments</a:t>
            </a:r>
          </a:p>
          <a:p>
            <a:pPr lvl="2"/>
            <a:r>
              <a:rPr lang="en-US" dirty="0"/>
              <a:t>Verses a competition to be better</a:t>
            </a:r>
          </a:p>
          <a:p>
            <a:pPr lvl="1"/>
            <a:r>
              <a:rPr lang="en-US" dirty="0"/>
              <a:t>Exhibiting Patience towards the Student  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BB1AE25C-63FC-43F4-9B8E-1447EB9647D0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863F0BB-02A1-4508-A854-CCD60F8D71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DF923-D5F5-4BD1-8F46-CFFB7561346A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51037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498AF4AE-4568-4E29-8A34-1664443721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152400"/>
            <a:ext cx="2949178" cy="1600200"/>
          </a:xfrm>
        </p:spPr>
        <p:txBody>
          <a:bodyPr/>
          <a:lstStyle/>
          <a:p>
            <a:r>
              <a:rPr lang="en-US" dirty="0"/>
              <a:t>Beauty of Aging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12759E3A-3F4C-47CD-8E76-6164D70832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52799" y="457200"/>
            <a:ext cx="5714989" cy="6400800"/>
          </a:xfrm>
        </p:spPr>
        <p:txBody>
          <a:bodyPr>
            <a:normAutofit/>
          </a:bodyPr>
          <a:lstStyle/>
          <a:p>
            <a:r>
              <a:rPr lang="en-US" dirty="0"/>
              <a:t>Experience Breeds Maturity </a:t>
            </a:r>
          </a:p>
          <a:p>
            <a:pPr lvl="1"/>
            <a:r>
              <a:rPr lang="en-US" dirty="0"/>
              <a:t>More Experienced</a:t>
            </a:r>
          </a:p>
          <a:p>
            <a:pPr lvl="2"/>
            <a:r>
              <a:rPr lang="en-US" dirty="0"/>
              <a:t>Yearn the health and fitness of our youth</a:t>
            </a:r>
          </a:p>
          <a:p>
            <a:pPr lvl="2"/>
            <a:r>
              <a:rPr lang="en-US" dirty="0"/>
              <a:t>Aging hurts</a:t>
            </a:r>
          </a:p>
          <a:p>
            <a:pPr lvl="1"/>
            <a:r>
              <a:rPr lang="en-US" dirty="0"/>
              <a:t>More Observant of Ourselves and others</a:t>
            </a:r>
          </a:p>
          <a:p>
            <a:pPr lvl="2"/>
            <a:r>
              <a:rPr lang="en-US" dirty="0"/>
              <a:t>Learn who we are</a:t>
            </a:r>
          </a:p>
          <a:p>
            <a:pPr lvl="1"/>
            <a:r>
              <a:rPr lang="en-US" dirty="0"/>
              <a:t>Valuing Christian virtues</a:t>
            </a:r>
          </a:p>
          <a:p>
            <a:pPr lvl="2"/>
            <a:r>
              <a:rPr lang="en-US" dirty="0"/>
              <a:t>Competitive spirit vs. gentleness, humility, and meekness</a:t>
            </a:r>
          </a:p>
          <a:p>
            <a:pPr lvl="2"/>
            <a:r>
              <a:rPr lang="en-US" dirty="0"/>
              <a:t>Sprinting vs. endurance</a:t>
            </a:r>
          </a:p>
          <a:p>
            <a:pPr lvl="2"/>
            <a:r>
              <a:rPr lang="en-US" dirty="0"/>
              <a:t>Speed vs. consistence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F03FF7D-5AA9-40D9-A65E-F8121CBCDF64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331CA82-CBDF-449E-98FE-BB3E6BCF21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DF923-D5F5-4BD1-8F46-CFFB7561346A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21255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498AF4AE-4568-4E29-8A34-1664443721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152400"/>
            <a:ext cx="2949178" cy="1600200"/>
          </a:xfrm>
        </p:spPr>
        <p:txBody>
          <a:bodyPr/>
          <a:lstStyle/>
          <a:p>
            <a:r>
              <a:rPr lang="en-US" dirty="0"/>
              <a:t>Beauty of Aging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12759E3A-3F4C-47CD-8E76-6164D70832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52799" y="457200"/>
            <a:ext cx="5714989" cy="6400800"/>
          </a:xfrm>
        </p:spPr>
        <p:txBody>
          <a:bodyPr>
            <a:normAutofit/>
          </a:bodyPr>
          <a:lstStyle/>
          <a:p>
            <a:r>
              <a:rPr lang="en-US" dirty="0"/>
              <a:t>Experience Breeds Maturity </a:t>
            </a:r>
          </a:p>
          <a:p>
            <a:pPr lvl="1"/>
            <a:r>
              <a:rPr lang="en-US" dirty="0"/>
              <a:t>Eccl 12:1-8, Remember the Creator in the days of thy youth, while the evil days come not, nor the years draw nigh, when thou shalt say, I have no pleasure in them; </a:t>
            </a:r>
          </a:p>
          <a:p>
            <a:pPr lvl="1"/>
            <a:r>
              <a:rPr lang="en-US" dirty="0"/>
              <a:t>Eph 5:15-18, Redeeming Time</a:t>
            </a:r>
          </a:p>
          <a:p>
            <a:pPr lvl="1"/>
            <a:r>
              <a:rPr lang="en-US" dirty="0"/>
              <a:t>Maturing Takes Time</a:t>
            </a:r>
          </a:p>
          <a:p>
            <a:pPr lvl="2"/>
            <a:r>
              <a:rPr lang="en-US" dirty="0"/>
              <a:t>Time is Precious </a:t>
            </a:r>
          </a:p>
          <a:p>
            <a:endParaRPr lang="en-US"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CF29AE9D-BE6C-4DAC-AF62-9184692A215A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4FF9071-68E1-49C4-9255-B7BFD6C45F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DF923-D5F5-4BD1-8F46-CFFB7561346A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04459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498AF4AE-4568-4E29-8A34-1664443721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152400"/>
            <a:ext cx="2949178" cy="1600200"/>
          </a:xfrm>
        </p:spPr>
        <p:txBody>
          <a:bodyPr/>
          <a:lstStyle/>
          <a:p>
            <a:r>
              <a:rPr lang="en-US" dirty="0"/>
              <a:t>Beauty of Aging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12759E3A-3F4C-47CD-8E76-6164D70832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52799" y="457200"/>
            <a:ext cx="5714989" cy="6400800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Experience Breeds Maturity </a:t>
            </a:r>
          </a:p>
          <a:p>
            <a:pPr lvl="1"/>
            <a:r>
              <a:rPr lang="en-US" dirty="0"/>
              <a:t>Looking for answers</a:t>
            </a:r>
          </a:p>
          <a:p>
            <a:pPr lvl="2"/>
            <a:r>
              <a:rPr lang="en-US" dirty="0"/>
              <a:t>Why!?</a:t>
            </a:r>
          </a:p>
          <a:p>
            <a:pPr lvl="2"/>
            <a:r>
              <a:rPr lang="en-US" dirty="0"/>
              <a:t>In youth, everything was automatic</a:t>
            </a:r>
          </a:p>
          <a:p>
            <a:pPr lvl="1"/>
            <a:r>
              <a:rPr lang="en-US" dirty="0"/>
              <a:t>Become aware of better ways</a:t>
            </a:r>
          </a:p>
          <a:p>
            <a:pPr lvl="2"/>
            <a:r>
              <a:rPr lang="en-US" dirty="0"/>
              <a:t>Valuing Christian virtues</a:t>
            </a:r>
          </a:p>
          <a:p>
            <a:pPr lvl="1"/>
            <a:r>
              <a:rPr lang="en-US" dirty="0"/>
              <a:t>Become aware of improvements</a:t>
            </a:r>
          </a:p>
          <a:p>
            <a:pPr lvl="2"/>
            <a:r>
              <a:rPr lang="en-US" dirty="0"/>
              <a:t>Growth</a:t>
            </a:r>
          </a:p>
          <a:p>
            <a:pPr lvl="2"/>
            <a:r>
              <a:rPr lang="en-US" dirty="0"/>
              <a:t>Maturing</a:t>
            </a:r>
          </a:p>
          <a:p>
            <a:pPr lvl="1"/>
            <a:r>
              <a:rPr lang="en-US" dirty="0"/>
              <a:t>Weaknesses and strengths</a:t>
            </a:r>
          </a:p>
          <a:p>
            <a:pPr lvl="2"/>
            <a:r>
              <a:rPr lang="en-US" dirty="0"/>
              <a:t>Spiritual and physical</a:t>
            </a:r>
          </a:p>
          <a:p>
            <a:pPr lvl="1"/>
            <a:r>
              <a:rPr lang="en-US" dirty="0"/>
              <a:t>Godliness becomes more </a:t>
            </a:r>
          </a:p>
          <a:p>
            <a:pPr lvl="2"/>
            <a:r>
              <a:rPr lang="en-US" dirty="0"/>
              <a:t>Obvious, valuable, applicable, useful</a:t>
            </a:r>
          </a:p>
          <a:p>
            <a:pPr lvl="1"/>
            <a:r>
              <a:rPr lang="en-US" dirty="0"/>
              <a:t>Value in Eternity</a:t>
            </a:r>
          </a:p>
          <a:p>
            <a:pPr lvl="2"/>
            <a:r>
              <a:rPr lang="en-US" dirty="0"/>
              <a:t>Fragility of Life</a:t>
            </a:r>
          </a:p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E6F168-AF35-4916-8960-0678A431C1A2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B2EE0BF-E11E-43B7-BA43-FFDC0E6865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DF923-D5F5-4BD1-8F46-CFFB7561346A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01235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7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7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498AF4AE-4568-4E29-8A34-1664443721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152400"/>
            <a:ext cx="2949178" cy="1600200"/>
          </a:xfrm>
        </p:spPr>
        <p:txBody>
          <a:bodyPr/>
          <a:lstStyle/>
          <a:p>
            <a:r>
              <a:rPr lang="en-US" dirty="0"/>
              <a:t>Beauty of Aging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12759E3A-3F4C-47CD-8E76-6164D70832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52799" y="457200"/>
            <a:ext cx="5714989" cy="6400800"/>
          </a:xfrm>
        </p:spPr>
        <p:txBody>
          <a:bodyPr>
            <a:normAutofit/>
          </a:bodyPr>
          <a:lstStyle/>
          <a:p>
            <a:r>
              <a:rPr lang="en-US" dirty="0"/>
              <a:t>Age Matters</a:t>
            </a:r>
          </a:p>
          <a:p>
            <a:pPr lvl="1"/>
            <a:r>
              <a:rPr lang="en-US" dirty="0"/>
              <a:t>Temperance</a:t>
            </a:r>
          </a:p>
          <a:p>
            <a:pPr lvl="1"/>
            <a:r>
              <a:rPr lang="en-US" dirty="0"/>
              <a:t>Persistence (Endurance)</a:t>
            </a:r>
          </a:p>
          <a:p>
            <a:pPr lvl="1"/>
            <a:r>
              <a:rPr lang="en-US" dirty="0"/>
              <a:t>Meekness</a:t>
            </a:r>
          </a:p>
          <a:p>
            <a:pPr lvl="1"/>
            <a:r>
              <a:rPr lang="en-US"/>
              <a:t>Experience Breeds </a:t>
            </a:r>
            <a:r>
              <a:rPr lang="en-US" dirty="0"/>
              <a:t>Maturity </a:t>
            </a:r>
          </a:p>
          <a:p>
            <a:pPr lvl="2"/>
            <a:r>
              <a:rPr lang="en-US" dirty="0"/>
              <a:t>Humility</a:t>
            </a:r>
          </a:p>
          <a:p>
            <a:pPr lvl="2"/>
            <a:r>
              <a:rPr lang="en-US" dirty="0"/>
              <a:t>Value of Time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E6F168-AF35-4916-8960-0678A431C1A2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/>
              <a:t>Lessons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844E357-8D24-43B1-9DC0-25BAEC930E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DF923-D5F5-4BD1-8F46-CFFB7561346A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35762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1259</TotalTime>
  <Words>534</Words>
  <Application>Microsoft Office PowerPoint</Application>
  <PresentationFormat>On-screen Show (4:3)</PresentationFormat>
  <Paragraphs>141</Paragraphs>
  <Slides>13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Calibri Light</vt:lpstr>
      <vt:lpstr>Calibri</vt:lpstr>
      <vt:lpstr>Arial</vt:lpstr>
      <vt:lpstr>Wingdings</vt:lpstr>
      <vt:lpstr>Office Theme</vt:lpstr>
      <vt:lpstr>Aging Gracefully </vt:lpstr>
      <vt:lpstr>Beauty of Aging</vt:lpstr>
      <vt:lpstr>Beauty of Aging</vt:lpstr>
      <vt:lpstr>Beauty of Aging</vt:lpstr>
      <vt:lpstr>Beauty of Aging</vt:lpstr>
      <vt:lpstr>Beauty of Aging</vt:lpstr>
      <vt:lpstr>Beauty of Aging</vt:lpstr>
      <vt:lpstr>Beauty of Aging</vt:lpstr>
      <vt:lpstr>Beauty of Aging</vt:lpstr>
      <vt:lpstr>Beauty of Aging</vt:lpstr>
      <vt:lpstr>Beauty of Aging</vt:lpstr>
      <vt:lpstr>Beauty of Aging</vt:lpstr>
      <vt:lpstr>Beauty of Aging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/>
  <cp:lastModifiedBy>Ross Ward</cp:lastModifiedBy>
  <cp:revision>124</cp:revision>
  <dcterms:created xsi:type="dcterms:W3CDTF">2007-12-02T14:33:24Z</dcterms:created>
  <dcterms:modified xsi:type="dcterms:W3CDTF">2020-12-13T14:11:54Z</dcterms:modified>
</cp:coreProperties>
</file>