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6"/>
  </p:notesMasterIdLst>
  <p:sldIdLst>
    <p:sldId id="257" r:id="rId2"/>
    <p:sldId id="264" r:id="rId3"/>
    <p:sldId id="294" r:id="rId4"/>
    <p:sldId id="308" r:id="rId5"/>
    <p:sldId id="291" r:id="rId6"/>
    <p:sldId id="303" r:id="rId7"/>
    <p:sldId id="301" r:id="rId8"/>
    <p:sldId id="292" r:id="rId9"/>
    <p:sldId id="304" r:id="rId10"/>
    <p:sldId id="305" r:id="rId11"/>
    <p:sldId id="306" r:id="rId12"/>
    <p:sldId id="318" r:id="rId13"/>
    <p:sldId id="307" r:id="rId14"/>
    <p:sldId id="290" r:id="rId15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DD"/>
    <a:srgbClr val="FFEECD"/>
    <a:srgbClr val="1C1C1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4684" autoAdjust="0"/>
  </p:normalViewPr>
  <p:slideViewPr>
    <p:cSldViewPr>
      <p:cViewPr varScale="1">
        <p:scale>
          <a:sx n="86" d="100"/>
          <a:sy n="86" d="100"/>
        </p:scale>
        <p:origin x="13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4841DC7-E7AE-419D-AB9E-0D7D4064703C}" type="datetimeFigureOut">
              <a:rPr lang="en-US" smtClean="0"/>
              <a:t>9/27/2020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4DB061F-2024-45A8-A702-FF93FC887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8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“My god would not allow…”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B061F-2024-45A8-A702-FF93FC8877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7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not just Jews, also the Gentiles in the case of Paul when he was bit by a snake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B061F-2024-45A8-A702-FF93FC8877F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4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"/>
          <a:stretch/>
        </p:blipFill>
        <p:spPr>
          <a:xfrm>
            <a:off x="0" y="-30420"/>
            <a:ext cx="9144000" cy="6888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610600" cy="1143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447800" y="4267200"/>
            <a:ext cx="6172200" cy="2209800"/>
          </a:xfrm>
          <a:prstGeom prst="roundRect">
            <a:avLst>
              <a:gd name="adj" fmla="val 36207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644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ub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1371599"/>
            <a:ext cx="9906000" cy="6118053"/>
          </a:xfrm>
          <a:prstGeom prst="rect">
            <a:avLst/>
          </a:prstGeom>
          <a:effectLst>
            <a:softEdge rad="825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762000"/>
          </a:xfrm>
          <a:blipFill dpi="0" rotWithShape="1">
            <a:blip r:embed="rId3">
              <a:alphaModFix amt="5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Georgia" panose="02040502050405020303" pitchFamily="18" charset="0"/>
                <a:ea typeface="Adelon-Light" panose="000003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458200" cy="4800600"/>
          </a:xfrm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/>
          <p:cNvSpPr txBox="1">
            <a:spLocks/>
          </p:cNvSpPr>
          <p:nvPr userDrawn="1"/>
        </p:nvSpPr>
        <p:spPr bwMode="auto">
          <a:xfrm>
            <a:off x="304800" y="914400"/>
            <a:ext cx="8458200" cy="762000"/>
          </a:xfrm>
          <a:prstGeom prst="roundRect">
            <a:avLst>
              <a:gd name="adj" fmla="val 21667"/>
            </a:avLst>
          </a:prstGeom>
          <a:blipFill dpi="0" rotWithShape="1">
            <a:blip r:embed="rId3">
              <a:alphaModFix amt="5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Click to edit Sub Title</a:t>
            </a:r>
          </a:p>
        </p:txBody>
      </p:sp>
    </p:spTree>
    <p:extLst>
      <p:ext uri="{BB962C8B-B14F-4D97-AF65-F5344CB8AC3E}">
        <p14:creationId xmlns:p14="http://schemas.microsoft.com/office/powerpoint/2010/main" val="284658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358947"/>
            <a:ext cx="9906000" cy="7130706"/>
          </a:xfrm>
          <a:prstGeom prst="rect">
            <a:avLst/>
          </a:prstGeom>
          <a:effectLst>
            <a:softEdge rad="825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990600"/>
          </a:xfrm>
          <a:blipFill dpi="0" rotWithShape="1">
            <a:blip r:embed="rId3">
              <a:alphaModFix amt="5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Georgia" panose="02040502050405020303" pitchFamily="18" charset="0"/>
                <a:ea typeface="Adelon-Light" panose="000003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410200"/>
          </a:xfrm>
          <a:blipFill>
            <a:blip r:embed="rId3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66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0" y="1905000"/>
            <a:ext cx="3213100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1219200"/>
          </a:xfrm>
          <a:blipFill dpi="0" rotWithShape="1">
            <a:blip r:embed="rId3">
              <a:alphaModFix amt="5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Georgia" panose="02040502050405020303" pitchFamily="18" charset="0"/>
                <a:ea typeface="Adelon-Light" panose="000003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93110" y="1905000"/>
            <a:ext cx="5850890" cy="4920824"/>
          </a:xfrm>
          <a:blipFill dpi="0" rotWithShape="1">
            <a:blip r:embed="rId3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effectLst>
            <a:glow rad="127000">
              <a:srgbClr val="FFEECD"/>
            </a:glow>
          </a:effectLst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0650" y="1905000"/>
            <a:ext cx="3175000" cy="1981200"/>
          </a:xfrm>
          <a:blipFill>
            <a:blip r:embed="rId4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anchor="ctr">
            <a:norm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152400" y="1600200"/>
            <a:ext cx="8763000" cy="0"/>
          </a:xfrm>
          <a:prstGeom prst="line">
            <a:avLst/>
          </a:prstGeom>
          <a:solidFill>
            <a:schemeClr val="accent1"/>
          </a:solidFill>
          <a:ln w="57150" cap="flat" cmpd="dbl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37160" y="3886200"/>
            <a:ext cx="3175000" cy="2819400"/>
          </a:xfrm>
          <a:blipFill>
            <a:blip r:embed="rId4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anchor="ctr">
            <a:normAutofit/>
          </a:bodyPr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2443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and Content 2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0" y="1905000"/>
            <a:ext cx="3213100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1219200"/>
          </a:xfrm>
          <a:blipFill dpi="0"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Georgia" panose="02040502050405020303" pitchFamily="18" charset="0"/>
                <a:ea typeface="Adelon-Light" panose="000003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0650" y="1905000"/>
            <a:ext cx="3175000" cy="1981200"/>
          </a:xfrm>
          <a:blipFill>
            <a:blip r:embed="rId4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anchor="ctr">
            <a:norm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152400" y="1600200"/>
            <a:ext cx="8763000" cy="0"/>
          </a:xfrm>
          <a:prstGeom prst="line">
            <a:avLst/>
          </a:prstGeom>
          <a:solidFill>
            <a:schemeClr val="accent1"/>
          </a:solidFill>
          <a:ln w="57150" cap="flat" cmpd="dbl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37160" y="3886200"/>
            <a:ext cx="3175000" cy="2819400"/>
          </a:xfrm>
          <a:blipFill>
            <a:blip r:embed="rId4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anchor="ctr">
            <a:normAutofit/>
          </a:bodyPr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0" y="1905000"/>
            <a:ext cx="5715000" cy="4800600"/>
          </a:xfrm>
          <a:noFill/>
        </p:spPr>
        <p:txBody>
          <a:bodyPr>
            <a:normAutofit/>
          </a:bodyPr>
          <a:lstStyle>
            <a:lvl1pPr marL="457200" indent="-457200">
              <a:defRPr/>
            </a:lvl1pPr>
            <a:lvl2pPr marL="803275" indent="-346075">
              <a:defRPr/>
            </a:lvl2pPr>
            <a:lvl3pPr marL="1198563" indent="-284163">
              <a:buClrTx/>
              <a:buSzPct val="100000"/>
              <a:buFont typeface="Courier New" panose="02070309020205020404" pitchFamily="49" charset="0"/>
              <a:buChar char="o"/>
              <a:defRPr sz="2800"/>
            </a:lvl3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321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358947"/>
            <a:ext cx="9906000" cy="7130706"/>
          </a:xfrm>
          <a:prstGeom prst="rect">
            <a:avLst/>
          </a:prstGeom>
          <a:effectLst>
            <a:softEdge rad="825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6547"/>
            <a:ext cx="8610600" cy="1143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286000"/>
            <a:ext cx="4191000" cy="4419600"/>
          </a:xfrm>
        </p:spPr>
        <p:txBody>
          <a:bodyPr/>
          <a:lstStyle>
            <a:lvl1pPr marL="0" indent="0">
              <a:buNone/>
              <a:defRPr sz="3200"/>
            </a:lvl1pPr>
            <a:lvl2pPr marL="461963" indent="-457200">
              <a:buFont typeface="Wingdings" panose="05000000000000000000" pitchFamily="2" charset="2"/>
              <a:buChar char="ü"/>
              <a:defRPr sz="2800"/>
            </a:lvl2pPr>
          </a:lstStyle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600200"/>
            <a:ext cx="8382000" cy="685800"/>
          </a:xfrm>
        </p:spPr>
        <p:txBody>
          <a:bodyPr/>
          <a:lstStyle>
            <a:lvl1pPr marL="0" indent="0">
              <a:buNone/>
              <a:defRPr sz="3600" baseline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648200" y="2286000"/>
            <a:ext cx="4191000" cy="4419600"/>
          </a:xfrm>
        </p:spPr>
        <p:txBody>
          <a:bodyPr/>
          <a:lstStyle>
            <a:lvl1pPr marL="0" indent="0">
              <a:buNone/>
              <a:defRPr sz="3200"/>
            </a:lvl1pPr>
            <a:lvl2pPr marL="461963" indent="-457200">
              <a:buFont typeface="Arial" panose="020B0604020202020204" pitchFamily="34" charset="0"/>
              <a:buChar char="×"/>
              <a:defRPr sz="2800"/>
            </a:lvl2pPr>
          </a:lstStyle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8372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ible Glasses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83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1371599"/>
            <a:ext cx="9906000" cy="6118053"/>
          </a:xfrm>
          <a:prstGeom prst="rect">
            <a:avLst/>
          </a:prstGeom>
          <a:effectLst>
            <a:softEdge rad="825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762000"/>
          </a:xfrm>
          <a:blipFill dpi="0"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Georgia" panose="02040502050405020303" pitchFamily="18" charset="0"/>
                <a:ea typeface="Adelon-Light" panose="000003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458200" cy="4800600"/>
          </a:xfrm>
          <a:blipFill dpi="0"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61963" indent="-457200">
              <a:buFont typeface="Wingdings" panose="05000000000000000000" pitchFamily="2" charset="2"/>
              <a:buChar char="q"/>
              <a:defRPr b="1">
                <a:solidFill>
                  <a:schemeClr val="bg1"/>
                </a:solidFill>
              </a:defRPr>
            </a:lvl2pPr>
            <a:lvl3pPr marL="914400" indent="-461963">
              <a:buClr>
                <a:schemeClr val="bg1"/>
              </a:buClr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</a:defRPr>
            </a:lvl3pPr>
            <a:lvl4pPr marL="1376363" indent="-461963"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</a:defRPr>
            </a:lvl4pPr>
            <a:lvl5pPr marL="1828800" indent="-461963">
              <a:buClrTx/>
              <a:buSzPct val="100000"/>
              <a:tabLst>
                <a:tab pos="914400" algn="l"/>
              </a:tabLst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99231C-90AB-4F52-8AAD-4989AE6174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914400"/>
            <a:ext cx="8229600" cy="609600"/>
          </a:xfrm>
          <a:prstGeom prst="roundRect">
            <a:avLst>
              <a:gd name="adj" fmla="val 49053"/>
            </a:avLst>
          </a:prstGeom>
          <a:blipFill dpi="0" rotWithShape="1"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Sub Title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512C89-5DB5-4EAA-A82C-1F6E6A958152}"/>
              </a:ext>
            </a:extLst>
          </p:cNvPr>
          <p:cNvCxnSpPr/>
          <p:nvPr userDrawn="1"/>
        </p:nvCxnSpPr>
        <p:spPr bwMode="auto">
          <a:xfrm>
            <a:off x="152400" y="1676400"/>
            <a:ext cx="8763000" cy="0"/>
          </a:xfrm>
          <a:prstGeom prst="line">
            <a:avLst/>
          </a:prstGeom>
          <a:solidFill>
            <a:schemeClr val="accent1"/>
          </a:solidFill>
          <a:ln w="190500" cap="flat" cmpd="dbl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481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9144000" cy="1143000"/>
          </a:xfrm>
          <a:prstGeom prst="roundRect">
            <a:avLst>
              <a:gd name="adj" fmla="val 21667"/>
            </a:avLst>
          </a:prstGeom>
          <a:blipFill dpi="0" rotWithShape="1">
            <a:blip r:embed="rId10">
              <a:alphaModFix amt="5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534400" cy="4714875"/>
          </a:xfrm>
          <a:prstGeom prst="rect">
            <a:avLst/>
          </a:prstGeom>
          <a:blipFill dpi="0" rotWithShape="1">
            <a:blip r:embed="rId10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1" r:id="rId1"/>
    <p:sldLayoutId id="2147483730" r:id="rId2"/>
    <p:sldLayoutId id="2147483733" r:id="rId3"/>
    <p:sldLayoutId id="2147483734" r:id="rId4"/>
    <p:sldLayoutId id="2147483736" r:id="rId5"/>
    <p:sldLayoutId id="2147483732" r:id="rId6"/>
    <p:sldLayoutId id="2147483735" r:id="rId7"/>
    <p:sldLayoutId id="2147483737" r:id="rId8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Tx/>
        <a:buSzPct val="75000"/>
        <a:buFont typeface="Wingdings" pitchFamily="2" charset="2"/>
        <a:buChar char="q"/>
        <a:defRPr sz="36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Tx/>
        <a:buSzPct val="75000"/>
        <a:buFont typeface="Wingdings" panose="05000000000000000000" pitchFamily="2" charset="2"/>
        <a:buChar char="Ø"/>
        <a:defRPr sz="32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s-ES" altLang="en-US" dirty="0"/>
              <a:t>Cuestión del castigo por el pecado
</a:t>
            </a:r>
            <a:r>
              <a:rPr lang="en-US" dirty="0"/>
              <a:t>Jn 9:1-7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/>
              <a:t>¿</a:t>
            </a:r>
            <a:r>
              <a:rPr lang="en-US" altLang="en-US" dirty="0" err="1"/>
              <a:t>Castigo</a:t>
            </a:r>
            <a:r>
              <a:rPr lang="en-US" altLang="en-US" dirty="0"/>
              <a:t> por </a:t>
            </a:r>
            <a:r>
              <a:rPr lang="en-US" altLang="en-US" dirty="0" err="1"/>
              <a:t>Pecado</a:t>
            </a:r>
            <a:r>
              <a:rPr lang="en-US" altLang="en-US" dirty="0"/>
              <a:t>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err="1"/>
              <a:t>Ordinario</a:t>
            </a:r>
            <a:endParaRPr lang="en-US" dirty="0"/>
          </a:p>
          <a:p>
            <a:r>
              <a:rPr lang="en-US" dirty="0"/>
              <a:t>Idea Falsa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Jn 9:2-3, ¿</a:t>
            </a:r>
            <a:r>
              <a:rPr lang="en-US" altLang="en-US" dirty="0" err="1"/>
              <a:t>Quién</a:t>
            </a:r>
            <a:r>
              <a:rPr lang="en-US" altLang="en-US" dirty="0"/>
              <a:t> </a:t>
            </a:r>
            <a:r>
              <a:rPr lang="en-US" altLang="en-US" dirty="0" err="1"/>
              <a:t>sinnió</a:t>
            </a:r>
            <a:r>
              <a:rPr lang="en-US" altLang="en-US" dirty="0"/>
              <a:t>? </a:t>
            </a:r>
          </a:p>
          <a:p>
            <a:r>
              <a:rPr lang="en-US" altLang="en-US" dirty="0"/>
              <a:t>Job 4:1-9, Eliphaz Para Job</a:t>
            </a:r>
          </a:p>
          <a:p>
            <a:r>
              <a:rPr lang="en-US" dirty="0"/>
              <a:t>Lk 13:1-5, Galileans </a:t>
            </a:r>
          </a:p>
          <a:p>
            <a:r>
              <a:rPr lang="en-US" dirty="0"/>
              <a:t>Isa 53:4-6, </a:t>
            </a:r>
            <a:r>
              <a:rPr lang="en-US" dirty="0" err="1"/>
              <a:t>Profecía</a:t>
            </a:r>
            <a:r>
              <a:rPr lang="en-US" dirty="0"/>
              <a:t> de Jesús</a:t>
            </a:r>
          </a:p>
          <a:p>
            <a:r>
              <a:rPr lang="en-US" altLang="en-US" dirty="0"/>
              <a:t>Acts 28:3-6, Pablo </a:t>
            </a:r>
            <a:r>
              <a:rPr lang="en-US" altLang="en-US" dirty="0" err="1"/>
              <a:t>mordido</a:t>
            </a:r>
            <a:r>
              <a:rPr lang="en-US" altLang="en-US" dirty="0"/>
              <a:t> por </a:t>
            </a:r>
            <a:r>
              <a:rPr lang="en-US" altLang="en-US" dirty="0" err="1"/>
              <a:t>serpiente</a:t>
            </a:r>
            <a:r>
              <a:rPr lang="en-US" altLang="en-US" dirty="0"/>
              <a:t> </a:t>
            </a:r>
            <a:r>
              <a:rPr lang="en-US" altLang="en-US" dirty="0" err="1"/>
              <a:t>venenosa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116DDC-A56F-46FC-B881-167752F88279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2</a:t>
            </a:fld>
            <a:endParaRPr lang="en-US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Individuo</a:t>
            </a:r>
            <a:r>
              <a:rPr lang="en-US" altLang="en-US" dirty="0"/>
              <a:t> </a:t>
            </a:r>
            <a:r>
              <a:rPr lang="en-US" altLang="en-US" dirty="0" err="1"/>
              <a:t>Responsable</a:t>
            </a:r>
            <a:endParaRPr lang="en-US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err="1"/>
              <a:t>Enseñanza</a:t>
            </a:r>
            <a:r>
              <a:rPr lang="en-US" dirty="0"/>
              <a:t> del </a:t>
            </a:r>
            <a:r>
              <a:rPr lang="en-US" dirty="0" err="1"/>
              <a:t>Antiguo</a:t>
            </a:r>
            <a:r>
              <a:rPr lang="en-US" dirty="0"/>
              <a:t> </a:t>
            </a:r>
            <a:r>
              <a:rPr lang="en-US" dirty="0" err="1"/>
              <a:t>Testamento</a:t>
            </a:r>
            <a:r>
              <a:rPr lang="en-US" dirty="0"/>
              <a:t>
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en-US" dirty="0"/>
              <a:t>Ezk 18:20-23, </a:t>
            </a:r>
            <a:r>
              <a:rPr lang="es-ES" altLang="en-US" dirty="0"/>
              <a:t>Alma que los pecados morirán</a:t>
            </a:r>
            <a:endParaRPr lang="en-US" altLang="en-US" dirty="0"/>
          </a:p>
          <a:p>
            <a:r>
              <a:rPr lang="en-US" dirty="0"/>
              <a:t>Ezk 3:18-21, </a:t>
            </a:r>
            <a:r>
              <a:rPr lang="es-ES" dirty="0"/>
              <a:t>el pecador morirá en su iniquidad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76BBD3-2391-4F97-8AF0-00670CBC7D19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3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1318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 err="1"/>
              <a:t>Individuo</a:t>
            </a:r>
            <a:r>
              <a:rPr lang="en-US" altLang="en-US" dirty="0"/>
              <a:t> </a:t>
            </a:r>
            <a:r>
              <a:rPr lang="en-US" altLang="en-US" dirty="0" err="1"/>
              <a:t>Responsable</a:t>
            </a:r>
            <a:endParaRPr lang="en-US" altLang="en-US" dirty="0"/>
          </a:p>
        </p:txBody>
      </p:sp>
      <p:sp>
        <p:nvSpPr>
          <p:cNvPr id="99328" name="Content Placeholder 99327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err="1"/>
              <a:t>Enseñanza</a:t>
            </a:r>
            <a:r>
              <a:rPr lang="en-US" dirty="0"/>
              <a:t> del Nuevo </a:t>
            </a:r>
            <a:r>
              <a:rPr lang="en-US" dirty="0" err="1"/>
              <a:t>Testamento</a:t>
            </a:r>
            <a:r>
              <a:rPr lang="en-US" dirty="0"/>
              <a:t>
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2 Cor 5:10, </a:t>
            </a:r>
            <a:r>
              <a:rPr lang="es-ES" altLang="en-US" dirty="0"/>
              <a:t>responsables de nuestras propias acciones</a:t>
            </a:r>
            <a:endParaRPr lang="en-US" altLang="en-US" dirty="0"/>
          </a:p>
          <a:p>
            <a:r>
              <a:rPr lang="en-US" altLang="en-US" dirty="0"/>
              <a:t>Col 3:25, </a:t>
            </a:r>
            <a:r>
              <a:rPr lang="es-ES" altLang="en-US" dirty="0"/>
              <a:t>recompensado en base a nuestras acciones</a:t>
            </a:r>
            <a:endParaRPr lang="en-US" altLang="en-US" dirty="0"/>
          </a:p>
          <a:p>
            <a:r>
              <a:rPr lang="en-US" altLang="en-US" dirty="0"/>
              <a:t>Rev 20:13, </a:t>
            </a:r>
            <a:r>
              <a:rPr lang="es-ES" altLang="en-US" dirty="0"/>
              <a:t>evaluados en base a nuestras acciones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1C1724-1AAF-49FD-A15C-50CE36785AE8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4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17753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Razones</a:t>
            </a:r>
            <a:r>
              <a:rPr lang="en-US" altLang="en-US" dirty="0"/>
              <a:t> para  </a:t>
            </a:r>
            <a:r>
              <a:rPr lang="en-US" altLang="en-US" dirty="0" err="1"/>
              <a:t>Dificultades</a:t>
            </a:r>
            <a:endParaRPr lang="en-US" alt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err="1"/>
              <a:t>Beneficio</a:t>
            </a:r>
            <a:r>
              <a:rPr lang="en-US" altLang="en-US" dirty="0"/>
              <a:t> de </a:t>
            </a:r>
            <a:r>
              <a:rPr lang="en-US" altLang="en-US" dirty="0" err="1"/>
              <a:t>otros</a:t>
            </a:r>
            <a:endParaRPr lang="en-US" altLang="en-US" dirty="0"/>
          </a:p>
          <a:p>
            <a:pPr lvl="1"/>
            <a:r>
              <a:rPr lang="en-US" altLang="en-US" dirty="0"/>
              <a:t>Jn 9:3-4, Ciego</a:t>
            </a:r>
          </a:p>
          <a:p>
            <a:pPr lvl="1"/>
            <a:r>
              <a:rPr lang="en-US" altLang="en-US" dirty="0"/>
              <a:t>Jn 11:1-4, 14-15, </a:t>
            </a:r>
            <a:r>
              <a:rPr lang="en-US" altLang="en-US" dirty="0" err="1"/>
              <a:t>Muerte</a:t>
            </a:r>
            <a:r>
              <a:rPr lang="en-US" altLang="en-US" dirty="0"/>
              <a:t> de </a:t>
            </a:r>
            <a:r>
              <a:rPr lang="en-US" altLang="en-US" dirty="0" err="1"/>
              <a:t>Lázaro</a:t>
            </a:r>
            <a:endParaRPr lang="en-US" altLang="en-US" dirty="0"/>
          </a:p>
          <a:p>
            <a:pPr lvl="1"/>
            <a:r>
              <a:rPr lang="en-US" dirty="0"/>
              <a:t>Gen 45:4-5, 50:14-21, </a:t>
            </a:r>
            <a:r>
              <a:rPr lang="es-ES" dirty="0"/>
              <a:t>José vendido a la esclavitud </a:t>
            </a:r>
            <a:endParaRPr lang="en-US" dirty="0"/>
          </a:p>
          <a:p>
            <a:pPr lvl="1"/>
            <a:r>
              <a:rPr lang="en-US" altLang="en-US" dirty="0"/>
              <a:t>1 Pet 2:21, Jesús </a:t>
            </a:r>
            <a:r>
              <a:rPr lang="en-US" altLang="en-US" dirty="0" err="1"/>
              <a:t>nuestro</a:t>
            </a:r>
            <a:r>
              <a:rPr lang="en-US" altLang="en-US" dirty="0"/>
              <a:t> </a:t>
            </a:r>
            <a:r>
              <a:rPr lang="en-US" altLang="en-US" dirty="0" err="1"/>
              <a:t>ejemplo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0918A4-B708-48B7-B1BF-449CF3A75189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5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65525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Razones</a:t>
            </a:r>
            <a:r>
              <a:rPr lang="en-US" altLang="en-US" dirty="0"/>
              <a:t> para </a:t>
            </a:r>
            <a:r>
              <a:rPr lang="en-US" altLang="en-US" dirty="0" err="1"/>
              <a:t>Dificultades</a:t>
            </a:r>
            <a:endParaRPr lang="en-US" alt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Para </a:t>
            </a:r>
            <a:r>
              <a:rPr lang="en-US" altLang="en-US" dirty="0" err="1"/>
              <a:t>nuestro</a:t>
            </a:r>
            <a:r>
              <a:rPr lang="en-US" altLang="en-US" dirty="0"/>
              <a:t> </a:t>
            </a:r>
            <a:r>
              <a:rPr lang="en-US" altLang="en-US" dirty="0" err="1"/>
              <a:t>beneficio</a:t>
            </a:r>
            <a:endParaRPr lang="en-US" altLang="en-US" dirty="0"/>
          </a:p>
          <a:p>
            <a:pPr lvl="1"/>
            <a:r>
              <a:rPr lang="en-US" altLang="en-US" dirty="0"/>
              <a:t>Jam 1:2-4, </a:t>
            </a:r>
            <a:r>
              <a:rPr lang="es-ES" altLang="en-US" dirty="0"/>
              <a:t>tomar alegría en varios senderos</a:t>
            </a:r>
            <a:endParaRPr lang="en-US" altLang="en-US" dirty="0"/>
          </a:p>
          <a:p>
            <a:pPr lvl="1"/>
            <a:r>
              <a:rPr lang="en-US" altLang="en-US" dirty="0"/>
              <a:t>1 Pet 1:7, </a:t>
            </a:r>
            <a:r>
              <a:rPr lang="es-ES" altLang="en-US" dirty="0"/>
              <a:t>pruebas son más valiosas que el oro</a:t>
            </a:r>
            <a:endParaRPr lang="en-US" altLang="en-US" dirty="0"/>
          </a:p>
          <a:p>
            <a:pPr marL="457200" lvl="1" indent="0">
              <a:buNone/>
            </a:pPr>
            <a:endParaRPr lang="en-US" alt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C4265F-72F6-4894-A62B-927D7CB8E1B6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6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752006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 err="1"/>
              <a:t>Razones</a:t>
            </a:r>
            <a:r>
              <a:rPr lang="en-US" altLang="en-US" dirty="0"/>
              <a:t> para </a:t>
            </a:r>
            <a:r>
              <a:rPr lang="en-US" altLang="en-US" dirty="0" err="1"/>
              <a:t>Dificultades</a:t>
            </a:r>
            <a:endParaRPr lang="en-US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Porque</a:t>
            </a:r>
            <a:r>
              <a:rPr lang="en-US" altLang="en-US" dirty="0"/>
              <a:t> </a:t>
            </a:r>
            <a:r>
              <a:rPr lang="en-US" altLang="en-US" dirty="0" err="1"/>
              <a:t>nuestro</a:t>
            </a:r>
            <a:r>
              <a:rPr lang="en-US" altLang="en-US" dirty="0"/>
              <a:t> </a:t>
            </a:r>
            <a:r>
              <a:rPr lang="en-US" altLang="en-US" dirty="0" err="1"/>
              <a:t>pecado</a:t>
            </a:r>
            <a:r>
              <a:rPr lang="en-US" altLang="en-US" dirty="0"/>
              <a:t> </a:t>
            </a:r>
          </a:p>
          <a:p>
            <a:pPr lvl="1"/>
            <a:r>
              <a:rPr lang="en-US" dirty="0"/>
              <a:t>Heb 12:4-11, </a:t>
            </a:r>
            <a:r>
              <a:rPr lang="es-ES" dirty="0"/>
              <a:t>Dios castiga a los suyos como un padre hace un niño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7962AE-5E9D-4EB4-AB7F-032A3B7AB79D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7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327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 err="1"/>
              <a:t>Razones</a:t>
            </a:r>
            <a:r>
              <a:rPr lang="en-US" altLang="en-US" dirty="0"/>
              <a:t> para </a:t>
            </a:r>
            <a:r>
              <a:rPr lang="en-US" altLang="en-US" dirty="0" err="1"/>
              <a:t>Dificultades</a:t>
            </a:r>
            <a:endParaRPr lang="en-US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s-ES" dirty="0"/>
              <a:t>Porque vivimos en el mundo</a:t>
            </a:r>
          </a:p>
          <a:p>
            <a:pPr lvl="1"/>
            <a:r>
              <a:rPr lang="en-US" dirty="0" err="1"/>
              <a:t>Ecc</a:t>
            </a:r>
            <a:r>
              <a:rPr lang="en-US" dirty="0"/>
              <a:t> 9:11, </a:t>
            </a:r>
            <a:r>
              <a:rPr lang="es-ES" dirty="0"/>
              <a:t>tiempo y el azar suceden a todos</a:t>
            </a:r>
            <a:endParaRPr lang="en-US" dirty="0"/>
          </a:p>
          <a:p>
            <a:pPr lvl="1"/>
            <a:r>
              <a:rPr lang="en-US" dirty="0"/>
              <a:t>Mt 5:45, </a:t>
            </a:r>
            <a:r>
              <a:rPr lang="en-US" dirty="0" err="1"/>
              <a:t>Lluvias</a:t>
            </a:r>
            <a:r>
              <a:rPr lang="en-US" dirty="0"/>
              <a:t> just e </a:t>
            </a:r>
            <a:r>
              <a:rPr lang="en-US" dirty="0" err="1"/>
              <a:t>injustas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87B4DF-CED2-4E39-AC52-E56AC4603AF5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8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85774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 err="1"/>
              <a:t>Razones</a:t>
            </a:r>
            <a:r>
              <a:rPr lang="en-US" altLang="en-US" dirty="0"/>
              <a:t> para </a:t>
            </a:r>
            <a:r>
              <a:rPr lang="en-US" altLang="en-US" dirty="0" err="1"/>
              <a:t>Dificultades</a:t>
            </a:r>
            <a:endParaRPr lang="en-US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Mantener</a:t>
            </a:r>
            <a:r>
              <a:rPr lang="en-US" dirty="0"/>
              <a:t> la </a:t>
            </a:r>
            <a:r>
              <a:rPr lang="en-US" dirty="0" err="1"/>
              <a:t>perspectiva</a:t>
            </a:r>
            <a:r>
              <a:rPr lang="en-US" dirty="0"/>
              <a:t> </a:t>
            </a:r>
            <a:r>
              <a:rPr lang="en-US" dirty="0" err="1"/>
              <a:t>adecuada</a:t>
            </a:r>
            <a:endParaRPr lang="en-US" dirty="0"/>
          </a:p>
          <a:p>
            <a:pPr lvl="1"/>
            <a:r>
              <a:rPr lang="es-ES" dirty="0"/>
              <a:t>Todas las dificultades no son el resultado del pecado</a:t>
            </a:r>
            <a:endParaRPr lang="en-US" dirty="0"/>
          </a:p>
          <a:p>
            <a:pPr lvl="1"/>
            <a:r>
              <a:rPr lang="es-ES" dirty="0"/>
              <a:t>La conocimiento, la fe y la esperanza permiten la el aguante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DCCB60-B01A-4BB9-80D8-C29235696110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9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44139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 err="1"/>
              <a:t>Cuestión</a:t>
            </a:r>
            <a:r>
              <a:rPr lang="en-US" altLang="en-US" dirty="0"/>
              <a:t> de </a:t>
            </a:r>
            <a:r>
              <a:rPr lang="en-US" altLang="en-US" dirty="0" err="1"/>
              <a:t>sufrimiento</a:t>
            </a:r>
            <a:r>
              <a:rPr lang="en-US" altLang="en-US" dirty="0"/>
              <a:t>
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/>
              <a:t>2 Tim 3:12, </a:t>
            </a:r>
            <a:r>
              <a:rPr lang="es-ES" dirty="0"/>
              <a:t>todo lo que vivirá piadosamente sufrirá persecución. 
</a:t>
            </a:r>
            <a:r>
              <a:rPr lang="en-US" dirty="0"/>
              <a:t>1 Pet 5:10; </a:t>
            </a:r>
            <a:r>
              <a:rPr lang="en-US" dirty="0" err="1"/>
              <a:t>lidiar</a:t>
            </a:r>
            <a:r>
              <a:rPr lang="en-US" dirty="0"/>
              <a:t> con el </a:t>
            </a:r>
            <a:r>
              <a:rPr lang="en-US" dirty="0" err="1"/>
              <a:t>sufrimiento</a:t>
            </a:r>
            <a:endParaRPr lang="en-US" dirty="0"/>
          </a:p>
          <a:p>
            <a:r>
              <a:rPr lang="en-US" altLang="en-US" dirty="0"/>
              <a:t>Jas 1:2-6, </a:t>
            </a:r>
            <a:r>
              <a:rPr lang="en-US" altLang="en-US" dirty="0" err="1"/>
              <a:t>Oración</a:t>
            </a:r>
            <a:endParaRPr lang="en-US" altLang="en-US" dirty="0"/>
          </a:p>
          <a:p>
            <a:pPr lvl="1"/>
            <a:r>
              <a:rPr lang="en-US" dirty="0"/>
              <a:t>2 Cor 12:6-10, Paul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73B0E2-0D5E-4C2C-B936-F7FC9E26C0B3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3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10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87935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err="1"/>
              <a:t>Cuestión</a:t>
            </a:r>
            <a:r>
              <a:rPr lang="en-US" altLang="en-US" dirty="0"/>
              <a:t> del </a:t>
            </a:r>
            <a:r>
              <a:rPr lang="en-US" altLang="en-US" dirty="0" err="1"/>
              <a:t>pecado</a:t>
            </a:r>
            <a:r>
              <a:rPr lang="en-US" altLang="en-US" dirty="0"/>
              <a:t> </a:t>
            </a:r>
            <a:r>
              <a:rPr lang="en-US" altLang="en-US" dirty="0" err="1"/>
              <a:t>heredado</a:t>
            </a:r>
            <a:r>
              <a:rPr lang="en-US" altLang="en-US" dirty="0"/>
              <a:t>
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Responsabilidad</a:t>
            </a:r>
            <a:r>
              <a:rPr lang="en-US" dirty="0"/>
              <a:t> Individual </a:t>
            </a:r>
          </a:p>
          <a:p>
            <a:pPr lvl="1"/>
            <a:r>
              <a:rPr lang="en-US" dirty="0"/>
              <a:t>Jn 9:3, Jesús </a:t>
            </a:r>
            <a:r>
              <a:rPr lang="en-US" dirty="0" err="1"/>
              <a:t>dijo</a:t>
            </a:r>
            <a:r>
              <a:rPr lang="en-US" dirty="0"/>
              <a:t> que </a:t>
            </a:r>
            <a:r>
              <a:rPr lang="en-US" dirty="0" err="1"/>
              <a:t>tampoco</a:t>
            </a:r>
            <a:endParaRPr lang="en-US" dirty="0"/>
          </a:p>
          <a:p>
            <a:pPr lvl="1"/>
            <a:r>
              <a:rPr lang="en-US" altLang="en-US" dirty="0"/>
              <a:t>II Cor 5:10, </a:t>
            </a:r>
            <a:r>
              <a:rPr lang="es-ES" altLang="en-US" dirty="0"/>
              <a:t>responsables de nuestras propias acciones</a:t>
            </a:r>
            <a:endParaRPr lang="en-US" altLang="en-US" dirty="0"/>
          </a:p>
          <a:p>
            <a:pPr lvl="1"/>
            <a:r>
              <a:rPr lang="en-US" altLang="en-US" dirty="0"/>
              <a:t>Col 3:25, </a:t>
            </a:r>
            <a:r>
              <a:rPr lang="es-ES" altLang="en-US" dirty="0"/>
              <a:t>recompensado en base a nuestras acciones</a:t>
            </a:r>
            <a:endParaRPr lang="en-US" altLang="en-US" dirty="0"/>
          </a:p>
          <a:p>
            <a:pPr lvl="1"/>
            <a:r>
              <a:rPr lang="en-US" altLang="en-US" dirty="0"/>
              <a:t>Rev 20:13, </a:t>
            </a:r>
            <a:r>
              <a:rPr lang="es-ES" altLang="en-US" dirty="0"/>
              <a:t>evaluados en base a nuestras acciones</a:t>
            </a: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0F2766-CDC9-4D05-ADD4-C197576DFA8C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11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480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 err="1"/>
              <a:t>Responsabilidad</a:t>
            </a:r>
            <a:r>
              <a:rPr lang="en-US" dirty="0"/>
              <a:t> Individual
</a:t>
            </a:r>
            <a:r>
              <a:rPr lang="es-ES" dirty="0"/>
              <a:t>No Todas las Dificultades se Deben al Pecado</a:t>
            </a:r>
            <a:endParaRPr lang="en-US" dirty="0"/>
          </a:p>
          <a:p>
            <a:pPr lvl="2"/>
            <a:r>
              <a:rPr lang="en-US" dirty="0" err="1"/>
              <a:t>Beneficio</a:t>
            </a:r>
            <a:r>
              <a:rPr lang="en-US" dirty="0"/>
              <a:t> de </a:t>
            </a:r>
            <a:r>
              <a:rPr lang="en-US" dirty="0" err="1"/>
              <a:t>Otros</a:t>
            </a:r>
            <a:r>
              <a:rPr lang="en-US" dirty="0"/>
              <a:t>
Para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Beneficio</a:t>
            </a:r>
            <a:endParaRPr lang="en-US" dirty="0"/>
          </a:p>
          <a:p>
            <a:pPr lvl="2"/>
            <a:r>
              <a:rPr lang="en-US" dirty="0" err="1"/>
              <a:t>Debido</a:t>
            </a:r>
            <a:r>
              <a:rPr lang="en-US" dirty="0"/>
              <a:t> a NUESTRO </a:t>
            </a:r>
            <a:r>
              <a:rPr lang="en-US" dirty="0" err="1"/>
              <a:t>Pecado</a:t>
            </a:r>
            <a:r>
              <a:rPr lang="en-US" dirty="0"/>
              <a:t>
</a:t>
            </a:r>
            <a:r>
              <a:rPr lang="es-ES" dirty="0"/>
              <a:t>Porque Vivimos en el Mundo</a:t>
            </a:r>
            <a:endParaRPr lang="en-US" dirty="0"/>
          </a:p>
          <a:p>
            <a:pPr lvl="1"/>
            <a:r>
              <a:rPr lang="en-US" dirty="0" err="1"/>
              <a:t>Lidiar</a:t>
            </a:r>
            <a:r>
              <a:rPr lang="en-US" dirty="0"/>
              <a:t> con el </a:t>
            </a:r>
            <a:r>
              <a:rPr lang="en-US" dirty="0" err="1"/>
              <a:t>Sufrimiento</a:t>
            </a:r>
            <a:r>
              <a:rPr lang="en-US" dirty="0"/>
              <a:t>
</a:t>
            </a:r>
            <a:r>
              <a:rPr lang="en-US" dirty="0" err="1"/>
              <a:t>Cuestión</a:t>
            </a:r>
            <a:r>
              <a:rPr lang="en-US" dirty="0"/>
              <a:t> del </a:t>
            </a:r>
            <a:r>
              <a:rPr lang="en-US" dirty="0" err="1"/>
              <a:t>Pecado</a:t>
            </a:r>
            <a:r>
              <a:rPr lang="en-US" dirty="0"/>
              <a:t> </a:t>
            </a:r>
            <a:r>
              <a:rPr lang="en-US" dirty="0" err="1"/>
              <a:t>Heredado</a:t>
            </a:r>
            <a:endParaRPr lang="en-US" dirty="0"/>
          </a:p>
          <a:p>
            <a:endParaRPr lang="en-US" alt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A9C4D0C-415C-42F1-9F41-79734C9AD4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D2E8D6-DE58-4E98-AB6F-9A6ECAD3860F}"/>
              </a:ext>
            </a:extLst>
          </p:cNvPr>
          <p:cNvSpPr txBox="1">
            <a:spLocks/>
          </p:cNvSpPr>
          <p:nvPr/>
        </p:nvSpPr>
        <p:spPr bwMode="auto">
          <a:xfrm>
            <a:off x="7924800" y="6152375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12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16863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28600" y="2286000"/>
            <a:ext cx="8763000" cy="4495800"/>
          </a:xfrm>
          <a:prstGeom prst="roundRect">
            <a:avLst>
              <a:gd name="adj" fmla="val 19213"/>
            </a:avLst>
          </a:prstGeom>
        </p:spPr>
        <p:txBody>
          <a:bodyPr>
            <a:normAutofit/>
          </a:bodyPr>
          <a:lstStyle/>
          <a:p>
            <a:r>
              <a:rPr lang="en-US" altLang="en-US" dirty="0"/>
              <a:t>Heb 12:1, </a:t>
            </a:r>
            <a:r>
              <a:rPr lang="en-US" dirty="0"/>
              <a:t>…</a:t>
            </a:r>
            <a:r>
              <a:rPr lang="es-ES" dirty="0"/>
              <a:t>despojémonos de todo peso y del pecado que nos asedia, y corramos con paciencia la carrera que tenemos por delante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601DDC-7A28-4E8A-AFC9-283827DCF7F1}"/>
              </a:ext>
            </a:extLst>
          </p:cNvPr>
          <p:cNvSpPr txBox="1">
            <a:spLocks/>
          </p:cNvSpPr>
          <p:nvPr/>
        </p:nvSpPr>
        <p:spPr bwMode="auto">
          <a:xfrm>
            <a:off x="338254" y="6159499"/>
            <a:ext cx="914400" cy="482601"/>
          </a:xfrm>
          <a:prstGeom prst="rect">
            <a:avLst/>
          </a:prstGeom>
          <a:blipFill dpi="0" rotWithShape="1">
            <a:blip r:embed="rId2">
              <a:alphaModFix amt="5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None/>
              <a:defRPr sz="32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q"/>
              <a:defRPr sz="3200" b="1">
                <a:solidFill>
                  <a:schemeClr val="bg1"/>
                </a:solidFill>
                <a:latin typeface="+mn-lt"/>
              </a:defRPr>
            </a:lvl2pPr>
            <a:lvl3pPr marL="9144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bg1"/>
                </a:solidFill>
                <a:latin typeface="+mn-lt"/>
              </a:defRPr>
            </a:lvl3pPr>
            <a:lvl4pPr marL="1376363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1"/>
                </a:solidFill>
                <a:latin typeface="+mn-lt"/>
              </a:defRPr>
            </a:lvl4pPr>
            <a:lvl5pPr marL="1828800" indent="-4619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l"/>
              <a:tabLst>
                <a:tab pos="914400" algn="l"/>
              </a:tabLst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fld id="{5C45502C-C649-470C-8361-B762C977FD77}" type="slidenum">
              <a:rPr lang="en-US" kern="0" smtClean="0"/>
              <a:pPr/>
              <a:t>13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77756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r>
              <a:rPr lang="en-US" dirty="0"/>
              <a:t> de un </a:t>
            </a:r>
            <a:r>
              <a:rPr lang="en-US" dirty="0" err="1"/>
              <a:t>ciego</a:t>
            </a:r>
            <a:r>
              <a:rPr lang="en-US" dirty="0"/>
              <a:t>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en-US" dirty="0"/>
              <a:t>¿</a:t>
            </a:r>
            <a:r>
              <a:rPr lang="en-US" altLang="en-US" dirty="0" err="1"/>
              <a:t>Castigo</a:t>
            </a:r>
            <a:r>
              <a:rPr lang="en-US" altLang="en-US" dirty="0"/>
              <a:t> por </a:t>
            </a:r>
            <a:r>
              <a:rPr lang="en-US" altLang="en-US" dirty="0" err="1"/>
              <a:t>Pecado</a:t>
            </a:r>
            <a:r>
              <a:rPr lang="en-US" altLang="en-US" dirty="0"/>
              <a:t>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err="1"/>
              <a:t>Ordinario</a:t>
            </a:r>
            <a:endParaRPr lang="en-US" dirty="0"/>
          </a:p>
          <a:p>
            <a:r>
              <a:rPr lang="en-US" dirty="0"/>
              <a:t>Idea Falsa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altLang="en-US" dirty="0"/>
              <a:t>Dificultades SIEMPRE debido al pecado
S</a:t>
            </a:r>
            <a:r>
              <a:rPr lang="en-US" altLang="en-US" dirty="0" err="1"/>
              <a:t>alud</a:t>
            </a:r>
            <a:r>
              <a:rPr lang="en-US" altLang="en-US" dirty="0"/>
              <a:t> y </a:t>
            </a:r>
            <a:r>
              <a:rPr lang="en-US" altLang="en-US" dirty="0" err="1"/>
              <a:t>Riqueza</a:t>
            </a:r>
            <a:endParaRPr lang="en-US" altLang="en-US" dirty="0"/>
          </a:p>
          <a:p>
            <a:pPr lvl="1"/>
            <a:r>
              <a:rPr lang="en-US" altLang="en-US" dirty="0"/>
              <a:t>Ex 20:5, 34:7, </a:t>
            </a:r>
            <a:r>
              <a:rPr lang="es-ES" altLang="en-US" dirty="0"/>
              <a:t>los descendientes sufrirán por el mal de los padres
</a:t>
            </a:r>
            <a:r>
              <a:rPr lang="en-US" altLang="en-US" dirty="0"/>
              <a:t>Ezk 18:2, </a:t>
            </a:r>
            <a:r>
              <a:rPr lang="es-ES" dirty="0"/>
              <a:t>Los padres han comido uvas agrias, y los </a:t>
            </a:r>
            <a:r>
              <a:rPr lang="es-ES" dirty="0" err="1"/>
              <a:t>los</a:t>
            </a:r>
            <a:r>
              <a:rPr lang="es-ES" dirty="0"/>
              <a:t> dientes de los niños están hormigueando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apsules">
  <a:themeElements>
    <a:clrScheme name="Capsules 8">
      <a:dk1>
        <a:srgbClr val="FF0000"/>
      </a:dk1>
      <a:lt1>
        <a:srgbClr val="FFFFFF"/>
      </a:lt1>
      <a:dk2>
        <a:srgbClr val="000000"/>
      </a:dk2>
      <a:lt2>
        <a:srgbClr val="FFFFFF"/>
      </a:lt2>
      <a:accent1>
        <a:srgbClr val="FFCC00"/>
      </a:accent1>
      <a:accent2>
        <a:srgbClr val="CC3300"/>
      </a:accent2>
      <a:accent3>
        <a:srgbClr val="AAAAAA"/>
      </a:accent3>
      <a:accent4>
        <a:srgbClr val="DADADA"/>
      </a:accent4>
      <a:accent5>
        <a:srgbClr val="FFE2AA"/>
      </a:accent5>
      <a:accent6>
        <a:srgbClr val="B92D00"/>
      </a:accent6>
      <a:hlink>
        <a:srgbClr val="FF6600"/>
      </a:hlink>
      <a:folHlink>
        <a:srgbClr val="FF7C80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1099</TotalTime>
  <Words>536</Words>
  <Application>Microsoft Office PowerPoint</Application>
  <PresentationFormat>On-screen Show (4:3)</PresentationFormat>
  <Paragraphs>90</Paragraphs>
  <Slides>14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Georgia</vt:lpstr>
      <vt:lpstr>Wingdings</vt:lpstr>
      <vt:lpstr>Capsules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Lecciones de un ciego </vt:lpstr>
      <vt:lpstr>Resumen</vt:lpstr>
      <vt:lpstr>Lecciones de un ciego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189</cp:revision>
  <cp:lastPrinted>2020-09-26T20:53:57Z</cp:lastPrinted>
  <dcterms:created xsi:type="dcterms:W3CDTF">2009-06-26T15:55:28Z</dcterms:created>
  <dcterms:modified xsi:type="dcterms:W3CDTF">2020-09-27T12:21:26Z</dcterms:modified>
</cp:coreProperties>
</file>